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70" r:id="rId3"/>
    <p:sldMasterId id="2147483783" r:id="rId4"/>
    <p:sldMasterId id="2147483819" r:id="rId5"/>
    <p:sldMasterId id="2147483832" r:id="rId6"/>
    <p:sldMasterId id="2147483844" r:id="rId7"/>
    <p:sldMasterId id="2147483868" r:id="rId8"/>
  </p:sldMasterIdLst>
  <p:notesMasterIdLst>
    <p:notesMasterId r:id="rId45"/>
  </p:notesMasterIdLst>
  <p:sldIdLst>
    <p:sldId id="256" r:id="rId9"/>
    <p:sldId id="259" r:id="rId10"/>
    <p:sldId id="320" r:id="rId11"/>
    <p:sldId id="360" r:id="rId12"/>
    <p:sldId id="326" r:id="rId13"/>
    <p:sldId id="325" r:id="rId14"/>
    <p:sldId id="327" r:id="rId15"/>
    <p:sldId id="329" r:id="rId16"/>
    <p:sldId id="361" r:id="rId17"/>
    <p:sldId id="304" r:id="rId18"/>
    <p:sldId id="328" r:id="rId19"/>
    <p:sldId id="359" r:id="rId20"/>
    <p:sldId id="335" r:id="rId21"/>
    <p:sldId id="336" r:id="rId22"/>
    <p:sldId id="337" r:id="rId23"/>
    <p:sldId id="338" r:id="rId24"/>
    <p:sldId id="339" r:id="rId25"/>
    <p:sldId id="340" r:id="rId26"/>
    <p:sldId id="341" r:id="rId27"/>
    <p:sldId id="342" r:id="rId28"/>
    <p:sldId id="344" r:id="rId29"/>
    <p:sldId id="345" r:id="rId30"/>
    <p:sldId id="346" r:id="rId31"/>
    <p:sldId id="343" r:id="rId32"/>
    <p:sldId id="347" r:id="rId33"/>
    <p:sldId id="354" r:id="rId34"/>
    <p:sldId id="355" r:id="rId35"/>
    <p:sldId id="362" r:id="rId36"/>
    <p:sldId id="367" r:id="rId37"/>
    <p:sldId id="366" r:id="rId38"/>
    <p:sldId id="348" r:id="rId39"/>
    <p:sldId id="357" r:id="rId40"/>
    <p:sldId id="282" r:id="rId41"/>
    <p:sldId id="272" r:id="rId42"/>
    <p:sldId id="298" r:id="rId43"/>
    <p:sldId id="36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14"/>
      </p:cViewPr>
      <p:guideLst>
        <p:guide orient="horz" pos="2160"/>
        <p:guide pos="2880"/>
      </p:guideLst>
    </p:cSldViewPr>
  </p:slideViewPr>
  <p:notesTextViewPr>
    <p:cViewPr>
      <p:scale>
        <a:sx n="1" d="1"/>
        <a:sy n="1" d="1"/>
      </p:scale>
      <p:origin x="0" y="0"/>
    </p:cViewPr>
  </p:notesTextViewPr>
  <p:sorterViewPr>
    <p:cViewPr>
      <p:scale>
        <a:sx n="75" d="100"/>
        <a:sy n="75" d="100"/>
      </p:scale>
      <p:origin x="0" y="28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Peter%20Harper\Documents\ZCB3\USEFUL%20OLDER%20MATERIAL\Budget%20calculations%20for%20RS%20paper.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Peter%20Harper\Documents\ZCB3\USEFUL%20OLDER%20MATERIAL\Budget%20calculations%20for%20RS%20paper.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332555011307451E-2"/>
          <c:y val="2.5765207966059498E-2"/>
          <c:w val="0.7993234224562108"/>
          <c:h val="0.92302290160799949"/>
        </c:manualLayout>
      </c:layout>
      <c:areaChart>
        <c:grouping val="stacked"/>
        <c:varyColors val="0"/>
        <c:ser>
          <c:idx val="0"/>
          <c:order val="0"/>
          <c:tx>
            <c:strRef>
              <c:f>Sheet1!$A$4</c:f>
              <c:strCache>
                <c:ptCount val="1"/>
                <c:pt idx="0">
                  <c:v>CO2</c:v>
                </c:pt>
              </c:strCache>
            </c:strRef>
          </c:tx>
          <c:spPr>
            <a:solidFill>
              <a:schemeClr val="bg1">
                <a:lumMod val="50000"/>
              </a:schemeClr>
            </a:solidFill>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Sheet1!$B$4:$N$4</c:f>
              <c:numCache>
                <c:formatCode>General</c:formatCode>
                <c:ptCount val="13"/>
                <c:pt idx="0">
                  <c:v>578</c:v>
                </c:pt>
                <c:pt idx="1">
                  <c:v>554</c:v>
                </c:pt>
                <c:pt idx="2">
                  <c:v>554</c:v>
                </c:pt>
                <c:pt idx="3">
                  <c:v>534</c:v>
                </c:pt>
                <c:pt idx="4">
                  <c:v>490</c:v>
                </c:pt>
                <c:pt idx="5">
                  <c:v>460</c:v>
                </c:pt>
                <c:pt idx="6">
                  <c:v>400</c:v>
                </c:pt>
                <c:pt idx="7">
                  <c:v>350</c:v>
                </c:pt>
                <c:pt idx="8">
                  <c:v>260</c:v>
                </c:pt>
                <c:pt idx="9">
                  <c:v>190</c:v>
                </c:pt>
                <c:pt idx="10">
                  <c:v>140</c:v>
                </c:pt>
                <c:pt idx="11">
                  <c:v>120</c:v>
                </c:pt>
                <c:pt idx="12">
                  <c:v>92</c:v>
                </c:pt>
              </c:numCache>
            </c:numRef>
          </c:val>
        </c:ser>
        <c:ser>
          <c:idx val="1"/>
          <c:order val="1"/>
          <c:tx>
            <c:strRef>
              <c:f>Sheet1!$A$5</c:f>
              <c:strCache>
                <c:ptCount val="1"/>
                <c:pt idx="0">
                  <c:v>OTHER GHG</c:v>
                </c:pt>
              </c:strCache>
            </c:strRef>
          </c:tx>
          <c:spPr>
            <a:solidFill>
              <a:srgbClr val="D52B09"/>
            </a:solidFill>
            <a:ln w="25400">
              <a:noFill/>
            </a:ln>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Sheet1!$B$5:$N$5</c:f>
              <c:numCache>
                <c:formatCode>General</c:formatCode>
                <c:ptCount val="13"/>
                <c:pt idx="0">
                  <c:v>164.79999999999995</c:v>
                </c:pt>
                <c:pt idx="1">
                  <c:v>139.60000000000002</c:v>
                </c:pt>
                <c:pt idx="2">
                  <c:v>111.20000000000005</c:v>
                </c:pt>
                <c:pt idx="3">
                  <c:v>94.600000000000023</c:v>
                </c:pt>
                <c:pt idx="4">
                  <c:v>100</c:v>
                </c:pt>
                <c:pt idx="5">
                  <c:v>90</c:v>
                </c:pt>
                <c:pt idx="6" formatCode="0.0">
                  <c:v>79.714285714285708</c:v>
                </c:pt>
                <c:pt idx="7" formatCode="0.0">
                  <c:v>69.428571428571416</c:v>
                </c:pt>
                <c:pt idx="8" formatCode="0.0">
                  <c:v>45</c:v>
                </c:pt>
                <c:pt idx="9" formatCode="0.0">
                  <c:v>34.714285714285715</c:v>
                </c:pt>
                <c:pt idx="10" formatCode="0.0">
                  <c:v>35</c:v>
                </c:pt>
                <c:pt idx="11" formatCode="0.0">
                  <c:v>25</c:v>
                </c:pt>
                <c:pt idx="12">
                  <c:v>18</c:v>
                </c:pt>
              </c:numCache>
            </c:numRef>
          </c:val>
        </c:ser>
        <c:dLbls>
          <c:showLegendKey val="0"/>
          <c:showVal val="0"/>
          <c:showCatName val="0"/>
          <c:showSerName val="0"/>
          <c:showPercent val="0"/>
          <c:showBubbleSize val="0"/>
        </c:dLbls>
        <c:axId val="41081856"/>
        <c:axId val="72303360"/>
      </c:areaChart>
      <c:catAx>
        <c:axId val="41081856"/>
        <c:scaling>
          <c:orientation val="minMax"/>
        </c:scaling>
        <c:delete val="0"/>
        <c:axPos val="b"/>
        <c:numFmt formatCode="General" sourceLinked="1"/>
        <c:majorTickMark val="out"/>
        <c:minorTickMark val="none"/>
        <c:tickLblPos val="nextTo"/>
        <c:crossAx val="72303360"/>
        <c:crosses val="autoZero"/>
        <c:auto val="1"/>
        <c:lblAlgn val="ctr"/>
        <c:lblOffset val="100"/>
        <c:noMultiLvlLbl val="0"/>
      </c:catAx>
      <c:valAx>
        <c:axId val="72303360"/>
        <c:scaling>
          <c:orientation val="minMax"/>
        </c:scaling>
        <c:delete val="0"/>
        <c:axPos val="l"/>
        <c:majorGridlines/>
        <c:title>
          <c:tx>
            <c:rich>
              <a:bodyPr rot="-5400000" vert="horz"/>
              <a:lstStyle/>
              <a:p>
                <a:pPr>
                  <a:defRPr/>
                </a:pPr>
                <a:r>
                  <a:rPr lang="en-US"/>
                  <a:t>UK GHGE MtCO2e/y</a:t>
                </a:r>
              </a:p>
            </c:rich>
          </c:tx>
          <c:layout/>
          <c:overlay val="0"/>
        </c:title>
        <c:numFmt formatCode="General" sourceLinked="1"/>
        <c:majorTickMark val="out"/>
        <c:minorTickMark val="none"/>
        <c:tickLblPos val="nextTo"/>
        <c:crossAx val="41081856"/>
        <c:crosses val="autoZero"/>
        <c:crossBetween val="midCat"/>
      </c:valAx>
    </c:plotArea>
    <c:legend>
      <c:legendPos val="r"/>
      <c:layout/>
      <c:overlay val="0"/>
    </c:legend>
    <c:plotVisOnly val="1"/>
    <c:dispBlanksAs val="zero"/>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332555011307451E-2"/>
          <c:y val="2.5765207966059498E-2"/>
          <c:w val="0.7993234224562108"/>
          <c:h val="0.92302290160799949"/>
        </c:manualLayout>
      </c:layout>
      <c:areaChart>
        <c:grouping val="stacked"/>
        <c:varyColors val="0"/>
        <c:ser>
          <c:idx val="0"/>
          <c:order val="0"/>
          <c:tx>
            <c:strRef>
              <c:f>Sheet1!$A$4</c:f>
              <c:strCache>
                <c:ptCount val="1"/>
                <c:pt idx="0">
                  <c:v>CO2</c:v>
                </c:pt>
              </c:strCache>
            </c:strRef>
          </c:tx>
          <c:spPr>
            <a:solidFill>
              <a:schemeClr val="bg1">
                <a:lumMod val="50000"/>
              </a:schemeClr>
            </a:solidFill>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Sheet1!$B$4:$N$4</c:f>
              <c:numCache>
                <c:formatCode>General</c:formatCode>
                <c:ptCount val="13"/>
                <c:pt idx="0">
                  <c:v>578</c:v>
                </c:pt>
                <c:pt idx="1">
                  <c:v>554</c:v>
                </c:pt>
                <c:pt idx="2">
                  <c:v>554</c:v>
                </c:pt>
                <c:pt idx="3">
                  <c:v>534</c:v>
                </c:pt>
                <c:pt idx="4">
                  <c:v>490</c:v>
                </c:pt>
                <c:pt idx="5">
                  <c:v>460</c:v>
                </c:pt>
                <c:pt idx="6">
                  <c:v>400</c:v>
                </c:pt>
                <c:pt idx="7">
                  <c:v>350</c:v>
                </c:pt>
                <c:pt idx="8">
                  <c:v>260</c:v>
                </c:pt>
                <c:pt idx="9">
                  <c:v>190</c:v>
                </c:pt>
                <c:pt idx="10">
                  <c:v>140</c:v>
                </c:pt>
                <c:pt idx="11">
                  <c:v>120</c:v>
                </c:pt>
                <c:pt idx="12">
                  <c:v>92</c:v>
                </c:pt>
              </c:numCache>
            </c:numRef>
          </c:val>
        </c:ser>
        <c:ser>
          <c:idx val="1"/>
          <c:order val="1"/>
          <c:tx>
            <c:strRef>
              <c:f>Sheet1!$A$5</c:f>
              <c:strCache>
                <c:ptCount val="1"/>
                <c:pt idx="0">
                  <c:v>OTHER GHG</c:v>
                </c:pt>
              </c:strCache>
            </c:strRef>
          </c:tx>
          <c:spPr>
            <a:solidFill>
              <a:srgbClr val="D52B09"/>
            </a:solidFill>
            <a:ln w="25400">
              <a:noFill/>
            </a:ln>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Sheet1!$B$5:$N$5</c:f>
              <c:numCache>
                <c:formatCode>General</c:formatCode>
                <c:ptCount val="13"/>
                <c:pt idx="0">
                  <c:v>164.79999999999995</c:v>
                </c:pt>
                <c:pt idx="1">
                  <c:v>139.60000000000002</c:v>
                </c:pt>
                <c:pt idx="2">
                  <c:v>111.20000000000005</c:v>
                </c:pt>
                <c:pt idx="3">
                  <c:v>94.600000000000023</c:v>
                </c:pt>
                <c:pt idx="4">
                  <c:v>100</c:v>
                </c:pt>
                <c:pt idx="5">
                  <c:v>90</c:v>
                </c:pt>
                <c:pt idx="6" formatCode="0.0">
                  <c:v>79.714285714285708</c:v>
                </c:pt>
                <c:pt idx="7" formatCode="0.0">
                  <c:v>69.428571428571416</c:v>
                </c:pt>
                <c:pt idx="8" formatCode="0.0">
                  <c:v>45</c:v>
                </c:pt>
                <c:pt idx="9" formatCode="0.0">
                  <c:v>34.714285714285715</c:v>
                </c:pt>
                <c:pt idx="10" formatCode="0.0">
                  <c:v>35</c:v>
                </c:pt>
                <c:pt idx="11" formatCode="0.0">
                  <c:v>25</c:v>
                </c:pt>
                <c:pt idx="12">
                  <c:v>18</c:v>
                </c:pt>
              </c:numCache>
            </c:numRef>
          </c:val>
        </c:ser>
        <c:ser>
          <c:idx val="2"/>
          <c:order val="2"/>
          <c:tx>
            <c:strRef>
              <c:f>Sheet1!$A$6</c:f>
              <c:strCache>
                <c:ptCount val="1"/>
                <c:pt idx="0">
                  <c:v>ENV ACC</c:v>
                </c:pt>
              </c:strCache>
            </c:strRef>
          </c:tx>
          <c:spPr>
            <a:solidFill>
              <a:schemeClr val="tx2"/>
            </a:solidFill>
            <a:ln w="25400">
              <a:noFill/>
            </a:ln>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Sheet1!$B$6:$N$6</c:f>
              <c:numCache>
                <c:formatCode>0</c:formatCode>
                <c:ptCount val="13"/>
                <c:pt idx="0">
                  <c:v>42.75685230511408</c:v>
                </c:pt>
                <c:pt idx="1">
                  <c:v>58.794002303288153</c:v>
                </c:pt>
                <c:pt idx="2">
                  <c:v>63.42265086288819</c:v>
                </c:pt>
                <c:pt idx="3">
                  <c:v>74.91166298531607</c:v>
                </c:pt>
                <c:pt idx="4">
                  <c:v>56.691361336987256</c:v>
                </c:pt>
                <c:pt idx="5" formatCode="General">
                  <c:v>45</c:v>
                </c:pt>
                <c:pt idx="6" formatCode="0.0">
                  <c:v>39.857142857142854</c:v>
                </c:pt>
                <c:pt idx="7" formatCode="0.0">
                  <c:v>34.714285714285708</c:v>
                </c:pt>
                <c:pt idx="8" formatCode="0.0">
                  <c:v>29.571428571428566</c:v>
                </c:pt>
                <c:pt idx="9" formatCode="0.0">
                  <c:v>24.428571428571423</c:v>
                </c:pt>
                <c:pt idx="10" formatCode="0.0">
                  <c:v>19.285714285714281</c:v>
                </c:pt>
                <c:pt idx="11" formatCode="0.0">
                  <c:v>14.142857142857139</c:v>
                </c:pt>
                <c:pt idx="12" formatCode="General">
                  <c:v>9</c:v>
                </c:pt>
              </c:numCache>
            </c:numRef>
          </c:val>
        </c:ser>
        <c:ser>
          <c:idx val="3"/>
          <c:order val="3"/>
          <c:tx>
            <c:strRef>
              <c:f>Sheet1!$A$7</c:f>
              <c:strCache>
                <c:ptCount val="1"/>
                <c:pt idx="0">
                  <c:v>CONS</c:v>
                </c:pt>
              </c:strCache>
            </c:strRef>
          </c:tx>
          <c:spPr>
            <a:solidFill>
              <a:srgbClr val="FFC000"/>
            </a:solidFill>
            <a:ln w="25400">
              <a:noFill/>
            </a:ln>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Sheet1!$B$7:$N$7</c:f>
              <c:numCache>
                <c:formatCode>0</c:formatCode>
                <c:ptCount val="13"/>
                <c:pt idx="0">
                  <c:v>72.443147694885965</c:v>
                </c:pt>
                <c:pt idx="1">
                  <c:v>134.0059976967118</c:v>
                </c:pt>
                <c:pt idx="2">
                  <c:v>240</c:v>
                </c:pt>
                <c:pt idx="3">
                  <c:v>300</c:v>
                </c:pt>
                <c:pt idx="4">
                  <c:v>320</c:v>
                </c:pt>
                <c:pt idx="5" formatCode="General">
                  <c:v>270</c:v>
                </c:pt>
                <c:pt idx="6" formatCode="0.0">
                  <c:v>239.14285714285714</c:v>
                </c:pt>
                <c:pt idx="7" formatCode="0.0">
                  <c:v>208.28571428571428</c:v>
                </c:pt>
                <c:pt idx="8" formatCode="0.0">
                  <c:v>177.42857142857142</c:v>
                </c:pt>
                <c:pt idx="9" formatCode="0.0">
                  <c:v>146.57142857142856</c:v>
                </c:pt>
                <c:pt idx="10" formatCode="0.0">
                  <c:v>115.71428571428569</c:v>
                </c:pt>
                <c:pt idx="11" formatCode="0.0">
                  <c:v>84.857142857142833</c:v>
                </c:pt>
                <c:pt idx="12" formatCode="General">
                  <c:v>54</c:v>
                </c:pt>
              </c:numCache>
            </c:numRef>
          </c:val>
        </c:ser>
        <c:ser>
          <c:idx val="4"/>
          <c:order val="4"/>
          <c:tx>
            <c:strRef>
              <c:f>Sheet1!$A$8</c:f>
              <c:strCache>
                <c:ptCount val="1"/>
                <c:pt idx="0">
                  <c:v>ILUC</c:v>
                </c:pt>
              </c:strCache>
            </c:strRef>
          </c:tx>
          <c:spPr>
            <a:solidFill>
              <a:schemeClr val="accent3">
                <a:lumMod val="75000"/>
              </a:schemeClr>
            </a:solidFill>
            <a:ln w="25400">
              <a:noFill/>
            </a:ln>
          </c:spPr>
          <c:cat>
            <c:numRef>
              <c:f>Sheet1!$B$3:$N$3</c:f>
              <c:numCache>
                <c:formatCode>General</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cat>
          <c:val>
            <c:numRef>
              <c:f>Sheet1!$B$8:$N$8</c:f>
              <c:numCache>
                <c:formatCode>General</c:formatCode>
                <c:ptCount val="13"/>
                <c:pt idx="0">
                  <c:v>101</c:v>
                </c:pt>
                <c:pt idx="1">
                  <c:v>101</c:v>
                </c:pt>
                <c:pt idx="2">
                  <c:v>101</c:v>
                </c:pt>
                <c:pt idx="3">
                  <c:v>101</c:v>
                </c:pt>
                <c:pt idx="4">
                  <c:v>101</c:v>
                </c:pt>
                <c:pt idx="5">
                  <c:v>101</c:v>
                </c:pt>
                <c:pt idx="6" formatCode="0.0">
                  <c:v>89.457142857142856</c:v>
                </c:pt>
                <c:pt idx="7" formatCode="0.0">
                  <c:v>77.914285714285711</c:v>
                </c:pt>
                <c:pt idx="8" formatCode="0.0">
                  <c:v>66.371428571428567</c:v>
                </c:pt>
                <c:pt idx="9" formatCode="0.0">
                  <c:v>54.828571428571422</c:v>
                </c:pt>
                <c:pt idx="10" formatCode="0.0">
                  <c:v>43.285714285714278</c:v>
                </c:pt>
                <c:pt idx="11" formatCode="0.0">
                  <c:v>31.742857142857133</c:v>
                </c:pt>
                <c:pt idx="12">
                  <c:v>20.200000000000003</c:v>
                </c:pt>
              </c:numCache>
            </c:numRef>
          </c:val>
        </c:ser>
        <c:dLbls>
          <c:showLegendKey val="0"/>
          <c:showVal val="0"/>
          <c:showCatName val="0"/>
          <c:showSerName val="0"/>
          <c:showPercent val="0"/>
          <c:showBubbleSize val="0"/>
        </c:dLbls>
        <c:axId val="11121408"/>
        <c:axId val="11122944"/>
      </c:areaChart>
      <c:catAx>
        <c:axId val="11121408"/>
        <c:scaling>
          <c:orientation val="minMax"/>
        </c:scaling>
        <c:delete val="0"/>
        <c:axPos val="b"/>
        <c:numFmt formatCode="General" sourceLinked="1"/>
        <c:majorTickMark val="out"/>
        <c:minorTickMark val="none"/>
        <c:tickLblPos val="nextTo"/>
        <c:crossAx val="11122944"/>
        <c:crosses val="autoZero"/>
        <c:auto val="1"/>
        <c:lblAlgn val="ctr"/>
        <c:lblOffset val="100"/>
        <c:noMultiLvlLbl val="0"/>
      </c:catAx>
      <c:valAx>
        <c:axId val="11122944"/>
        <c:scaling>
          <c:orientation val="minMax"/>
        </c:scaling>
        <c:delete val="0"/>
        <c:axPos val="l"/>
        <c:majorGridlines/>
        <c:title>
          <c:tx>
            <c:rich>
              <a:bodyPr rot="-5400000" vert="horz"/>
              <a:lstStyle/>
              <a:p>
                <a:pPr>
                  <a:defRPr/>
                </a:pPr>
                <a:r>
                  <a:rPr lang="en-US"/>
                  <a:t>UK GHGE MtCO2e/y</a:t>
                </a:r>
              </a:p>
            </c:rich>
          </c:tx>
          <c:layout/>
          <c:overlay val="0"/>
        </c:title>
        <c:numFmt formatCode="General" sourceLinked="1"/>
        <c:majorTickMark val="out"/>
        <c:minorTickMark val="none"/>
        <c:tickLblPos val="nextTo"/>
        <c:crossAx val="11121408"/>
        <c:crosses val="autoZero"/>
        <c:crossBetween val="midCat"/>
      </c:valAx>
    </c:plotArea>
    <c:legend>
      <c:legendPos val="r"/>
      <c:layout>
        <c:manualLayout>
          <c:xMode val="edge"/>
          <c:yMode val="edge"/>
          <c:x val="0.73318948549642204"/>
          <c:y val="0.17378412974647731"/>
          <c:w val="0.18815433532746814"/>
          <c:h val="0.42247326078810571"/>
        </c:manualLayout>
      </c:layout>
      <c:overlay val="0"/>
      <c:txPr>
        <a:bodyPr/>
        <a:lstStyle/>
        <a:p>
          <a:pPr>
            <a:defRPr sz="1800"/>
          </a:pPr>
          <a:endParaRPr lang="en-US"/>
        </a:p>
      </c:txPr>
    </c:legend>
    <c:plotVisOnly val="1"/>
    <c:dispBlanksAs val="zero"/>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0.21419</cdr:x>
      <cdr:y>0.75781</cdr:y>
    </cdr:from>
    <cdr:to>
      <cdr:x>0.3426</cdr:x>
      <cdr:y>0.94668</cdr:y>
    </cdr:to>
    <cdr:sp macro="" textlink="">
      <cdr:nvSpPr>
        <cdr:cNvPr id="10" name="Rectangle 9"/>
        <cdr:cNvSpPr/>
      </cdr:nvSpPr>
      <cdr:spPr>
        <a:xfrm xmlns:a="http://schemas.openxmlformats.org/drawingml/2006/main">
          <a:off x="2040500" y="4520209"/>
          <a:ext cx="1223362" cy="1126638"/>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0.07809</cdr:x>
      <cdr:y>0.73537</cdr:y>
    </cdr:from>
    <cdr:to>
      <cdr:x>0.21565</cdr:x>
      <cdr:y>0.94342</cdr:y>
    </cdr:to>
    <cdr:sp macro="" textlink="">
      <cdr:nvSpPr>
        <cdr:cNvPr id="11" name="Rectangle 10"/>
        <cdr:cNvSpPr/>
      </cdr:nvSpPr>
      <cdr:spPr>
        <a:xfrm xmlns:a="http://schemas.openxmlformats.org/drawingml/2006/main">
          <a:off x="743983" y="4386405"/>
          <a:ext cx="1310447" cy="1240973"/>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0.41259</cdr:x>
      <cdr:y>0.82889</cdr:y>
    </cdr:from>
    <cdr:to>
      <cdr:x>0.87528</cdr:x>
      <cdr:y>0.94668</cdr:y>
    </cdr:to>
    <cdr:sp macro="" textlink="">
      <cdr:nvSpPr>
        <cdr:cNvPr id="8" name="Rectangle 7"/>
        <cdr:cNvSpPr/>
      </cdr:nvSpPr>
      <cdr:spPr>
        <a:xfrm xmlns:a="http://schemas.openxmlformats.org/drawingml/2006/main">
          <a:off x="3930690" y="4944213"/>
          <a:ext cx="4407863" cy="702634"/>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14" name="Rectangle 13"/>
        <cdr:cNvSpPr/>
      </cdr:nvSpPr>
      <cdr:spPr>
        <a:xfrm xmlns:a="http://schemas.openxmlformats.org/drawingml/2006/main">
          <a:off x="-510363" y="-1212112"/>
          <a:ext cx="0" cy="0"/>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0.34487</cdr:x>
      <cdr:y>0.80942</cdr:y>
    </cdr:from>
    <cdr:to>
      <cdr:x>0.4079</cdr:x>
      <cdr:y>0.94668</cdr:y>
    </cdr:to>
    <cdr:sp macro="" textlink="">
      <cdr:nvSpPr>
        <cdr:cNvPr id="9" name="Rectangle 8"/>
        <cdr:cNvSpPr/>
      </cdr:nvSpPr>
      <cdr:spPr>
        <a:xfrm xmlns:a="http://schemas.openxmlformats.org/drawingml/2006/main">
          <a:off x="3285462" y="4828086"/>
          <a:ext cx="600519" cy="818761"/>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0.79463</cdr:x>
      <cdr:y>0.36544</cdr:y>
    </cdr:from>
    <cdr:to>
      <cdr:x>0.8761</cdr:x>
      <cdr:y>0.44031</cdr:y>
    </cdr:to>
    <cdr:sp macro="" textlink="">
      <cdr:nvSpPr>
        <cdr:cNvPr id="3" name="Rectangle 2"/>
        <cdr:cNvSpPr/>
      </cdr:nvSpPr>
      <cdr:spPr>
        <a:xfrm xmlns:a="http://schemas.openxmlformats.org/drawingml/2006/main">
          <a:off x="7570381" y="2179675"/>
          <a:ext cx="776177" cy="446567"/>
        </a:xfrm>
        <a:prstGeom xmlns:a="http://schemas.openxmlformats.org/drawingml/2006/main" prst="rect">
          <a:avLst/>
        </a:prstGeom>
        <a:solidFill xmlns:a="http://schemas.openxmlformats.org/drawingml/2006/main">
          <a:srgbClr val="7030A0">
            <a:alpha val="72157"/>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0.32378</cdr:x>
      <cdr:y>0.26146</cdr:y>
    </cdr:from>
    <cdr:to>
      <cdr:x>0.87535</cdr:x>
      <cdr:y>0.94562</cdr:y>
    </cdr:to>
    <cdr:sp macro="" textlink="">
      <cdr:nvSpPr>
        <cdr:cNvPr id="4" name="Freeform 3"/>
        <cdr:cNvSpPr/>
      </cdr:nvSpPr>
      <cdr:spPr>
        <a:xfrm xmlns:a="http://schemas.openxmlformats.org/drawingml/2006/main">
          <a:off x="3084460" y="1559498"/>
          <a:ext cx="5254388" cy="4080680"/>
        </a:xfrm>
        <a:custGeom xmlns:a="http://schemas.openxmlformats.org/drawingml/2006/main">
          <a:avLst/>
          <a:gdLst>
            <a:gd name="connsiteX0" fmla="*/ 0 w 5254388"/>
            <a:gd name="connsiteY0" fmla="*/ 4080680 h 4080680"/>
            <a:gd name="connsiteX1" fmla="*/ 40944 w 5254388"/>
            <a:gd name="connsiteY1" fmla="*/ 0 h 4080680"/>
            <a:gd name="connsiteX2" fmla="*/ 900753 w 5254388"/>
            <a:gd name="connsiteY2" fmla="*/ 354842 h 4080680"/>
            <a:gd name="connsiteX3" fmla="*/ 1596788 w 5254388"/>
            <a:gd name="connsiteY3" fmla="*/ 900752 h 4080680"/>
            <a:gd name="connsiteX4" fmla="*/ 2074460 w 5254388"/>
            <a:gd name="connsiteY4" fmla="*/ 1201003 h 4080680"/>
            <a:gd name="connsiteX5" fmla="*/ 2756848 w 5254388"/>
            <a:gd name="connsiteY5" fmla="*/ 2019869 h 4080680"/>
            <a:gd name="connsiteX6" fmla="*/ 3411941 w 5254388"/>
            <a:gd name="connsiteY6" fmla="*/ 2606722 h 4080680"/>
            <a:gd name="connsiteX7" fmla="*/ 4053385 w 5254388"/>
            <a:gd name="connsiteY7" fmla="*/ 2934269 h 4080680"/>
            <a:gd name="connsiteX8" fmla="*/ 5254388 w 5254388"/>
            <a:gd name="connsiteY8" fmla="*/ 3316406 h 4080680"/>
            <a:gd name="connsiteX9" fmla="*/ 5227093 w 5254388"/>
            <a:gd name="connsiteY9" fmla="*/ 4067033 h 4080680"/>
            <a:gd name="connsiteX10" fmla="*/ 0 w 5254388"/>
            <a:gd name="connsiteY10" fmla="*/ 4080680 h 40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4388" h="4080680">
              <a:moveTo>
                <a:pt x="0" y="4080680"/>
              </a:moveTo>
              <a:lnTo>
                <a:pt x="40944" y="0"/>
              </a:lnTo>
              <a:lnTo>
                <a:pt x="900753" y="354842"/>
              </a:lnTo>
              <a:lnTo>
                <a:pt x="1596788" y="900752"/>
              </a:lnTo>
              <a:lnTo>
                <a:pt x="2074460" y="1201003"/>
              </a:lnTo>
              <a:lnTo>
                <a:pt x="2756848" y="2019869"/>
              </a:lnTo>
              <a:lnTo>
                <a:pt x="3411941" y="2606722"/>
              </a:lnTo>
              <a:lnTo>
                <a:pt x="4053385" y="2934269"/>
              </a:lnTo>
              <a:lnTo>
                <a:pt x="5254388" y="3316406"/>
              </a:lnTo>
              <a:lnTo>
                <a:pt x="5227093" y="4067033"/>
              </a:lnTo>
              <a:lnTo>
                <a:pt x="0" y="4080680"/>
              </a:lnTo>
              <a:close/>
            </a:path>
          </a:pathLst>
        </a:custGeom>
        <a:noFill xmlns:a="http://schemas.openxmlformats.org/drawingml/2006/main"/>
        <a:ln xmlns:a="http://schemas.openxmlformats.org/drawingml/2006/main" w="57150">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0.21419</cdr:x>
      <cdr:y>0.75781</cdr:y>
    </cdr:from>
    <cdr:to>
      <cdr:x>0.3426</cdr:x>
      <cdr:y>0.94668</cdr:y>
    </cdr:to>
    <cdr:sp macro="" textlink="">
      <cdr:nvSpPr>
        <cdr:cNvPr id="10" name="Rectangle 9"/>
        <cdr:cNvSpPr/>
      </cdr:nvSpPr>
      <cdr:spPr>
        <a:xfrm xmlns:a="http://schemas.openxmlformats.org/drawingml/2006/main">
          <a:off x="2040500" y="4520209"/>
          <a:ext cx="1223362" cy="1126638"/>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0.07809</cdr:x>
      <cdr:y>0.73537</cdr:y>
    </cdr:from>
    <cdr:to>
      <cdr:x>0.21565</cdr:x>
      <cdr:y>0.94342</cdr:y>
    </cdr:to>
    <cdr:sp macro="" textlink="">
      <cdr:nvSpPr>
        <cdr:cNvPr id="11" name="Rectangle 10"/>
        <cdr:cNvSpPr/>
      </cdr:nvSpPr>
      <cdr:spPr>
        <a:xfrm xmlns:a="http://schemas.openxmlformats.org/drawingml/2006/main">
          <a:off x="743983" y="4386405"/>
          <a:ext cx="1310447" cy="1240973"/>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0.41259</cdr:x>
      <cdr:y>0.82889</cdr:y>
    </cdr:from>
    <cdr:to>
      <cdr:x>0.87528</cdr:x>
      <cdr:y>0.94668</cdr:y>
    </cdr:to>
    <cdr:sp macro="" textlink="">
      <cdr:nvSpPr>
        <cdr:cNvPr id="8" name="Rectangle 7"/>
        <cdr:cNvSpPr/>
      </cdr:nvSpPr>
      <cdr:spPr>
        <a:xfrm xmlns:a="http://schemas.openxmlformats.org/drawingml/2006/main">
          <a:off x="3930690" y="4944213"/>
          <a:ext cx="4407863" cy="702634"/>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14" name="Rectangle 13"/>
        <cdr:cNvSpPr/>
      </cdr:nvSpPr>
      <cdr:spPr>
        <a:xfrm xmlns:a="http://schemas.openxmlformats.org/drawingml/2006/main">
          <a:off x="-510363" y="-1212112"/>
          <a:ext cx="0" cy="0"/>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0.34487</cdr:x>
      <cdr:y>0.80942</cdr:y>
    </cdr:from>
    <cdr:to>
      <cdr:x>0.4079</cdr:x>
      <cdr:y>0.94668</cdr:y>
    </cdr:to>
    <cdr:sp macro="" textlink="">
      <cdr:nvSpPr>
        <cdr:cNvPr id="9" name="Rectangle 8"/>
        <cdr:cNvSpPr/>
      </cdr:nvSpPr>
      <cdr:spPr>
        <a:xfrm xmlns:a="http://schemas.openxmlformats.org/drawingml/2006/main">
          <a:off x="3285462" y="4828086"/>
          <a:ext cx="600519" cy="818761"/>
        </a:xfrm>
        <a:prstGeom xmlns:a="http://schemas.openxmlformats.org/drawingml/2006/main" prst="rect">
          <a:avLst/>
        </a:prstGeom>
        <a:solidFill xmlns:a="http://schemas.openxmlformats.org/drawingml/2006/main">
          <a:srgbClr val="7030A0">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540744BE-E943-49C6-8B0D-9B57388EE141}" type="datetimeFigureOut">
              <a:rPr lang="en-GB" smtClean="0"/>
              <a:pPr/>
              <a:t>23/10/2014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B8E64797-4CB7-4B4B-8D00-35621133BA83}" type="slidenum">
              <a:rPr lang="en-GB" smtClean="0"/>
              <a:pPr/>
              <a:t>‹#›</a:t>
            </a:fld>
            <a:endParaRPr lang="en-GB" dirty="0"/>
          </a:p>
        </p:txBody>
      </p:sp>
    </p:spTree>
    <p:extLst>
      <p:ext uri="{BB962C8B-B14F-4D97-AF65-F5344CB8AC3E}">
        <p14:creationId xmlns:p14="http://schemas.microsoft.com/office/powerpoint/2010/main" val="143025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5629B-2BD5-4DB6-8C4B-F405558E4273}" type="slidenum">
              <a:rPr lang="en-GB">
                <a:solidFill>
                  <a:prstClr val="black"/>
                </a:solidFill>
              </a:rPr>
              <a:pPr/>
              <a:t>26</a:t>
            </a:fld>
            <a:endParaRPr lang="en-GB">
              <a:solidFill>
                <a:prstClr val="black"/>
              </a:solidFill>
            </a:endParaRPr>
          </a:p>
        </p:txBody>
      </p:sp>
      <p:sp>
        <p:nvSpPr>
          <p:cNvPr id="4515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1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nSpc>
                <a:spcPct val="105000"/>
              </a:lnSpc>
            </a:pPr>
            <a:r>
              <a:rPr lang="en-GB" sz="900">
                <a:solidFill>
                  <a:srgbClr val="141413"/>
                </a:solidFill>
              </a:rPr>
              <a:t> We chose 2030 as a date by which we belive this is technically feasible</a:t>
            </a:r>
            <a:endParaRPr lang="en-US" sz="900">
              <a:solidFill>
                <a:srgbClr val="141413"/>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5629B-2BD5-4DB6-8C4B-F405558E4273}" type="slidenum">
              <a:rPr lang="en-GB">
                <a:solidFill>
                  <a:prstClr val="black"/>
                </a:solidFill>
              </a:rPr>
              <a:pPr/>
              <a:t>27</a:t>
            </a:fld>
            <a:endParaRPr lang="en-GB">
              <a:solidFill>
                <a:prstClr val="black"/>
              </a:solidFill>
            </a:endParaRPr>
          </a:p>
        </p:txBody>
      </p:sp>
      <p:sp>
        <p:nvSpPr>
          <p:cNvPr id="4515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1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nSpc>
                <a:spcPct val="105000"/>
              </a:lnSpc>
            </a:pPr>
            <a:r>
              <a:rPr lang="en-GB" sz="900">
                <a:solidFill>
                  <a:srgbClr val="141413"/>
                </a:solidFill>
              </a:rPr>
              <a:t> We chose 2030 as a date by which we belive this is technically feasible</a:t>
            </a:r>
            <a:endParaRPr lang="en-US" sz="900">
              <a:solidFill>
                <a:srgbClr val="141413"/>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4E81CA-68B5-4559-A869-1591FCE68E7F}" type="datetimeFigureOut">
              <a:rPr lang="en-GB" smtClean="0"/>
              <a:t>23/10/2014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182875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4E81CA-68B5-4559-A869-1591FCE68E7F}" type="datetimeFigureOut">
              <a:rPr lang="en-GB" smtClean="0"/>
              <a:t>23/10/2014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354914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4E81CA-68B5-4559-A869-1591FCE68E7F}" type="datetimeFigureOut">
              <a:rPr lang="en-GB" smtClean="0"/>
              <a:t>23/10/2014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135016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112171-05DE-4E43-81F3-FE5AA08C5FCA}"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850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0672BC-F323-405B-816A-F230B375E187}"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0340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6DF0E2-4637-411E-A1C1-B64C22135E43}"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82639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88E475-D9A9-4C18-A58B-96B1C449DE13}"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3298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395605-37E5-4F27-A935-BBAA436579E7}"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97678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0D97E0-F147-4E91-9967-DD8CA99C2597}"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9487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E8CA1D-BC37-4671-A653-6AF1B6C4A91A}"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6274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BE6DE1-5C9F-47F5-8C5C-478865591C2A}"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169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4E81CA-68B5-4559-A869-1591FCE68E7F}" type="datetimeFigureOut">
              <a:rPr lang="en-GB" smtClean="0"/>
              <a:t>23/10/2014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1036172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758016-0ECD-4AD7-A3D3-EC8B14BB6968}"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4655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65EFA4-B58D-4FDA-AB54-04CE327A12E9}"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77962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9AC970-1B77-4E62-B657-64E320021241}"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51692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rebuchet MS"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rebuchet MS"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BAD65941-22E6-49B6-B67E-5577DA768B10}" type="slidenum">
              <a:rPr lang="en-GB" smtClean="0"/>
              <a:pPr>
                <a:defRPr/>
              </a:pPr>
              <a:t>‹#›</a:t>
            </a:fld>
            <a:endParaRPr lang="en-GB" dirty="0"/>
          </a:p>
        </p:txBody>
      </p:sp>
    </p:spTree>
    <p:extLst>
      <p:ext uri="{BB962C8B-B14F-4D97-AF65-F5344CB8AC3E}">
        <p14:creationId xmlns:p14="http://schemas.microsoft.com/office/powerpoint/2010/main" val="118197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8FD749CB-047D-4BF9-8098-4BF4E8DE3F69}" type="slidenum">
              <a:rPr lang="en-GB" smtClean="0"/>
              <a:pPr>
                <a:defRPr/>
              </a:pPr>
              <a:t>‹#›</a:t>
            </a:fld>
            <a:endParaRPr lang="en-GB" dirty="0"/>
          </a:p>
        </p:txBody>
      </p:sp>
    </p:spTree>
    <p:extLst>
      <p:ext uri="{BB962C8B-B14F-4D97-AF65-F5344CB8AC3E}">
        <p14:creationId xmlns:p14="http://schemas.microsoft.com/office/powerpoint/2010/main" val="2819641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rebuchet MS"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6D6BACFB-F458-4C9D-996D-686633C5AAB4}" type="slidenum">
              <a:rPr lang="en-GB" smtClean="0"/>
              <a:pPr>
                <a:defRPr/>
              </a:pPr>
              <a:t>‹#›</a:t>
            </a:fld>
            <a:endParaRPr lang="en-GB" dirty="0"/>
          </a:p>
        </p:txBody>
      </p:sp>
    </p:spTree>
    <p:extLst>
      <p:ext uri="{BB962C8B-B14F-4D97-AF65-F5344CB8AC3E}">
        <p14:creationId xmlns:p14="http://schemas.microsoft.com/office/powerpoint/2010/main" val="3858505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818D929B-2F65-4F90-B00B-35EE9FDFA34D}" type="slidenum">
              <a:rPr lang="en-GB" smtClean="0"/>
              <a:pPr>
                <a:defRPr/>
              </a:pPr>
              <a:t>‹#›</a:t>
            </a:fld>
            <a:endParaRPr lang="en-GB" dirty="0"/>
          </a:p>
        </p:txBody>
      </p:sp>
    </p:spTree>
    <p:extLst>
      <p:ext uri="{BB962C8B-B14F-4D97-AF65-F5344CB8AC3E}">
        <p14:creationId xmlns:p14="http://schemas.microsoft.com/office/powerpoint/2010/main" val="1278035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DA0916EF-B4B3-4EA0-B660-BEDEE07AA883}" type="slidenum">
              <a:rPr lang="en-GB" smtClean="0"/>
              <a:pPr>
                <a:defRPr/>
              </a:pPr>
              <a:t>‹#›</a:t>
            </a:fld>
            <a:endParaRPr lang="en-GB" dirty="0"/>
          </a:p>
        </p:txBody>
      </p:sp>
    </p:spTree>
    <p:extLst>
      <p:ext uri="{BB962C8B-B14F-4D97-AF65-F5344CB8AC3E}">
        <p14:creationId xmlns:p14="http://schemas.microsoft.com/office/powerpoint/2010/main" val="4016215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626FABFB-339F-4439-BB42-635E65CC1228}" type="slidenum">
              <a:rPr lang="en-GB" smtClean="0"/>
              <a:pPr>
                <a:defRPr/>
              </a:pPr>
              <a:t>‹#›</a:t>
            </a:fld>
            <a:endParaRPr lang="en-GB" dirty="0"/>
          </a:p>
        </p:txBody>
      </p:sp>
    </p:spTree>
    <p:extLst>
      <p:ext uri="{BB962C8B-B14F-4D97-AF65-F5344CB8AC3E}">
        <p14:creationId xmlns:p14="http://schemas.microsoft.com/office/powerpoint/2010/main" val="3841648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18F1D950-A543-44E3-AD6F-0D80E2FD025F}" type="slidenum">
              <a:rPr lang="en-GB" smtClean="0"/>
              <a:pPr>
                <a:defRPr/>
              </a:pPr>
              <a:t>‹#›</a:t>
            </a:fld>
            <a:endParaRPr lang="en-GB" dirty="0"/>
          </a:p>
        </p:txBody>
      </p:sp>
    </p:spTree>
    <p:extLst>
      <p:ext uri="{BB962C8B-B14F-4D97-AF65-F5344CB8AC3E}">
        <p14:creationId xmlns:p14="http://schemas.microsoft.com/office/powerpoint/2010/main" val="275535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E81CA-68B5-4559-A869-1591FCE68E7F}" type="datetimeFigureOut">
              <a:rPr lang="en-GB" smtClean="0"/>
              <a:t>23/10/2014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2807109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Trebuchet MS"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Trebuchet MS" pitchFamily="34" charset="0"/>
              </a:defRPr>
            </a:lvl1pPr>
            <a:lvl2pPr>
              <a:defRPr sz="2800">
                <a:latin typeface="Trebuchet MS" pitchFamily="34" charset="0"/>
              </a:defRPr>
            </a:lvl2pPr>
            <a:lvl3pPr>
              <a:defRPr sz="2400">
                <a:latin typeface="Trebuchet MS" pitchFamily="34" charset="0"/>
              </a:defRPr>
            </a:lvl3pPr>
            <a:lvl4pPr>
              <a:defRPr sz="2000">
                <a:latin typeface="Trebuchet MS" pitchFamily="34" charset="0"/>
              </a:defRPr>
            </a:lvl4pPr>
            <a:lvl5pPr>
              <a:defRPr sz="2000">
                <a:latin typeface="Trebuchet MS"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14012F82-05A4-4553-9273-BF560AA1829D}" type="slidenum">
              <a:rPr lang="en-GB" smtClean="0"/>
              <a:pPr>
                <a:defRPr/>
              </a:pPr>
              <a:t>‹#›</a:t>
            </a:fld>
            <a:endParaRPr lang="en-GB" dirty="0"/>
          </a:p>
        </p:txBody>
      </p:sp>
    </p:spTree>
    <p:extLst>
      <p:ext uri="{BB962C8B-B14F-4D97-AF65-F5344CB8AC3E}">
        <p14:creationId xmlns:p14="http://schemas.microsoft.com/office/powerpoint/2010/main" val="1320991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Trebuchet MS"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3D2DB0AA-0ACE-462B-A186-1B3ABC207806}" type="slidenum">
              <a:rPr lang="en-GB" smtClean="0"/>
              <a:pPr>
                <a:defRPr/>
              </a:pPr>
              <a:t>‹#›</a:t>
            </a:fld>
            <a:endParaRPr lang="en-GB" dirty="0"/>
          </a:p>
        </p:txBody>
      </p:sp>
    </p:spTree>
    <p:extLst>
      <p:ext uri="{BB962C8B-B14F-4D97-AF65-F5344CB8AC3E}">
        <p14:creationId xmlns:p14="http://schemas.microsoft.com/office/powerpoint/2010/main" val="1820865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D11D6A1C-0AAC-48BC-A582-86DBFBBE7F0E}" type="slidenum">
              <a:rPr lang="en-GB" smtClean="0"/>
              <a:pPr>
                <a:defRPr/>
              </a:pPr>
              <a:t>‹#›</a:t>
            </a:fld>
            <a:endParaRPr lang="en-GB" dirty="0"/>
          </a:p>
        </p:txBody>
      </p:sp>
    </p:spTree>
    <p:extLst>
      <p:ext uri="{BB962C8B-B14F-4D97-AF65-F5344CB8AC3E}">
        <p14:creationId xmlns:p14="http://schemas.microsoft.com/office/powerpoint/2010/main" val="1322965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Trebuchet MS"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997C6902-7D8D-4B0A-A81A-C50A257F2C01}" type="slidenum">
              <a:rPr lang="en-GB" smtClean="0"/>
              <a:pPr>
                <a:defRPr/>
              </a:pPr>
              <a:t>‹#›</a:t>
            </a:fld>
            <a:endParaRPr lang="en-GB" dirty="0"/>
          </a:p>
        </p:txBody>
      </p:sp>
    </p:spTree>
    <p:extLst>
      <p:ext uri="{BB962C8B-B14F-4D97-AF65-F5344CB8AC3E}">
        <p14:creationId xmlns:p14="http://schemas.microsoft.com/office/powerpoint/2010/main" val="2081945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Rectangle 4"/>
          <p:cNvSpPr>
            <a:spLocks noGrp="1" noChangeArrowheads="1"/>
          </p:cNvSpPr>
          <p:nvPr>
            <p:ph type="dt" sz="half" idx="10"/>
          </p:nvPr>
        </p:nvSpPr>
        <p:spPr>
          <a:ln/>
        </p:spPr>
        <p:txBody>
          <a:bodyPr/>
          <a:lstStyle>
            <a:lvl1pPr>
              <a:defRPr>
                <a:latin typeface="Trebuchet MS" pitchFamily="34" charset="0"/>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atin typeface="Trebuchet MS" pitchFamily="34" charset="0"/>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atin typeface="Trebuchet MS" pitchFamily="34" charset="0"/>
              </a:defRPr>
            </a:lvl1pPr>
          </a:lstStyle>
          <a:p>
            <a:pPr>
              <a:defRPr/>
            </a:pPr>
            <a:fld id="{2D21B62D-6BE4-4A84-B815-DC9EDD2F641D}" type="slidenum">
              <a:rPr lang="en-GB" smtClean="0"/>
              <a:pPr>
                <a:defRPr/>
              </a:pPr>
              <a:t>‹#›</a:t>
            </a:fld>
            <a:endParaRPr lang="en-GB" dirty="0"/>
          </a:p>
        </p:txBody>
      </p:sp>
    </p:spTree>
    <p:extLst>
      <p:ext uri="{BB962C8B-B14F-4D97-AF65-F5344CB8AC3E}">
        <p14:creationId xmlns:p14="http://schemas.microsoft.com/office/powerpoint/2010/main" val="2834597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rebuchet MS"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rebuchet MS"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D3F54616-A2C9-4BD8-93BC-14FDD8C2C40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23358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0A015682-92AD-4F7A-844A-2AD19EAC682B}"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30971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rebuchet MS"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FDBC2404-D864-4A14-9FD5-D4DADFF97F6C}"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1962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atin typeface="Trebuchet MS" pitchFamily="34" charset="0"/>
              </a:defRPr>
            </a:lvl1pPr>
          </a:lstStyle>
          <a:p>
            <a:fld id="{BF8DA40A-77D2-41B2-BA48-479E02615369}"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663850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atin typeface="Trebuchet MS" pitchFamily="34" charset="0"/>
              </a:defRPr>
            </a:lvl1pPr>
          </a:lstStyle>
          <a:p>
            <a:fld id="{56CE43C5-225E-4B4A-A913-79A290C6E1E9}"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8142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4E81CA-68B5-4559-A869-1591FCE68E7F}" type="datetimeFigureOut">
              <a:rPr lang="en-GB" smtClean="0"/>
              <a:t>23/10/2014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2527105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atin typeface="Trebuchet MS" pitchFamily="34" charset="0"/>
              </a:defRPr>
            </a:lvl1pPr>
          </a:lstStyle>
          <a:p>
            <a:fld id="{AF5CF3A2-7194-498D-8D7D-9C338D31A8DA}"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412018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atin typeface="Trebuchet MS" pitchFamily="34" charset="0"/>
              </a:defRPr>
            </a:lvl1pPr>
          </a:lstStyle>
          <a:p>
            <a:fld id="{9682AB8B-D9DF-4099-9567-FC7C91A6175A}"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10934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Trebuchet MS"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atin typeface="Trebuchet MS" pitchFamily="34" charset="0"/>
              </a:defRPr>
            </a:lvl1pPr>
            <a:lvl2pPr>
              <a:defRPr sz="2800">
                <a:latin typeface="Trebuchet MS" pitchFamily="34" charset="0"/>
              </a:defRPr>
            </a:lvl2pPr>
            <a:lvl3pPr>
              <a:defRPr sz="2400">
                <a:latin typeface="Trebuchet MS" pitchFamily="34" charset="0"/>
              </a:defRPr>
            </a:lvl3pPr>
            <a:lvl4pPr>
              <a:defRPr sz="2000">
                <a:latin typeface="Trebuchet MS" pitchFamily="34" charset="0"/>
              </a:defRPr>
            </a:lvl4pPr>
            <a:lvl5pPr>
              <a:defRPr sz="2000">
                <a:latin typeface="Trebuchet MS"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atin typeface="Trebuchet MS" pitchFamily="34" charset="0"/>
              </a:defRPr>
            </a:lvl1pPr>
          </a:lstStyle>
          <a:p>
            <a:fld id="{EA82E6F6-553E-4809-A0C6-5D40105F66B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2607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Trebuchet MS"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atin typeface="Trebuchet MS" pitchFamily="34" charset="0"/>
              </a:defRPr>
            </a:lvl1pPr>
          </a:lstStyle>
          <a:p>
            <a:fld id="{4E1BD957-178C-420E-BC9E-AE5F761888B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99883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31F9BF6B-B495-4B8B-8CEA-C0ADE476ABF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90956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Trebuchet MS"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atin typeface="Trebuchet MS" pitchFamily="34" charset="0"/>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atin typeface="Trebuchet MS" pitchFamily="34" charset="0"/>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B5CDA6E3-49DD-4C3E-8E0A-D88C152B74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84019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00319A-1BF9-4AE1-8C85-EF9FA6091A3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53250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422999-5FB8-43D9-ADC7-A31580D9E1A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20786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CE98F4-AA83-4927-B151-CC75A4E54B1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57657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1BA1D0-B0F1-4CD4-B960-F5AC27FCA6A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5911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4E81CA-68B5-4559-A869-1591FCE68E7F}" type="datetimeFigureOut">
              <a:rPr lang="en-GB" smtClean="0"/>
              <a:t>23/10/2014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1425482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69D33B5-6949-4471-8BAE-F1904E9F6CC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80214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D4A8089-0719-4B65-8F06-FA9868701E8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3707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37757F9-198E-4416-94F6-08C73E5A8EB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51856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5684864-5C7C-4DD8-89AA-4CA59FFB9D9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38035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06B90A-5E7C-4242-A6E9-5EE16307B7A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363990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351A25-EBEA-4FF9-A5A9-003DF48D535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625724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454F24-E088-4F99-A494-16535B9A7EC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757236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79C3305-004F-4BD7-AEFD-10FCCF820DC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80973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E076A-46B3-43F0-A5AA-B7C1D3D3958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65581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186D8-907B-4B65-AACF-4DF87A36947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8967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4E81CA-68B5-4559-A869-1591FCE68E7F}" type="datetimeFigureOut">
              <a:rPr lang="en-GB" smtClean="0"/>
              <a:t>23/10/2014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863771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B5FA76-41D1-4C27-8467-3E6F2017B27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68581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85C45E-DEB7-4488-A433-B05CFD7FCC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3823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050B31-CD7C-421E-83BC-54AFD6D064C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59008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A6DD31-4144-4DC0-9D36-96C73B0BF84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312686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B01F-136F-4810-9063-755406DEEA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043172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B7D3C5-F328-4776-884F-EFAB61DA6E2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01579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1F56FA-2E19-46D5-B298-6D630BC395D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263089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500AAB-D155-442E-B2E0-F1047B3FAD2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475103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BE7255-AF20-4C02-BB3D-2B4CDE26C2F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33003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755462-38A8-43B2-BB11-48CCF17B8F1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725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E81CA-68B5-4559-A869-1591FCE68E7F}" type="datetimeFigureOut">
              <a:rPr lang="en-GB" smtClean="0"/>
              <a:t>23/10/2014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4132055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1850CAD-13E3-40B1-9FFD-BE573017C32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5822985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809FBD-A450-4B19-8AD0-84399F3F10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45252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771A28-0FD5-43DB-BFFD-D4B2C2C7DD3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09899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FC7EA8D-69E4-4825-8507-A8CC590F3C8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449554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2EA4D8A-8126-4D64-B202-77B0FC546FA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519743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C10C0AA-AB98-42C8-B634-0F5BE3289A3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334110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8A33F1-412F-4609-A2BD-1FDA5E27548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027176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A4C2D7-1A21-4A69-B3E7-4C7B85F05C3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973165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8B1407-CA79-417F-93E4-7221E0E4B69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47534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38C283-A739-425E-B2CB-0DE854BAE47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7518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E81CA-68B5-4559-A869-1591FCE68E7F}" type="datetimeFigureOut">
              <a:rPr lang="en-GB" smtClean="0"/>
              <a:t>23/10/2014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1989525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0730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43872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49529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35668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68857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33579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53766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38884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0111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702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E81CA-68B5-4559-A869-1591FCE68E7F}" type="datetimeFigureOut">
              <a:rPr lang="en-GB" smtClean="0"/>
              <a:t>23/10/2014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879F3E-EC5C-4665-8094-B147B605130F}" type="slidenum">
              <a:rPr lang="en-GB" smtClean="0"/>
              <a:t>‹#›</a:t>
            </a:fld>
            <a:endParaRPr lang="en-GB"/>
          </a:p>
        </p:txBody>
      </p:sp>
    </p:spTree>
    <p:extLst>
      <p:ext uri="{BB962C8B-B14F-4D97-AF65-F5344CB8AC3E}">
        <p14:creationId xmlns:p14="http://schemas.microsoft.com/office/powerpoint/2010/main" val="3060695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033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defRPr>
            </a:lvl1pPr>
          </a:lstStyle>
          <a:p>
            <a:fld id="{5F4E81CA-68B5-4559-A869-1591FCE68E7F}" type="datetimeFigureOut">
              <a:rPr lang="en-GB" smtClean="0"/>
              <a:pPr/>
              <a:t>23/10/2014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defRPr>
            </a:lvl1pPr>
          </a:lstStyle>
          <a:p>
            <a:fld id="{0D879F3E-EC5C-4665-8094-B147B605130F}" type="slidenum">
              <a:rPr lang="en-GB" smtClean="0"/>
              <a:pPr/>
              <a:t>‹#›</a:t>
            </a:fld>
            <a:endParaRPr lang="en-GB" dirty="0"/>
          </a:p>
        </p:txBody>
      </p:sp>
    </p:spTree>
    <p:extLst>
      <p:ext uri="{BB962C8B-B14F-4D97-AF65-F5344CB8AC3E}">
        <p14:creationId xmlns:p14="http://schemas.microsoft.com/office/powerpoint/2010/main" val="393183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44" name="Rectangle 4"/>
          <p:cNvSpPr>
            <a:spLocks noGrp="1" noChangeArrowheads="1"/>
          </p:cNvSpPr>
          <p:nvPr>
            <p:ph type="dt" sz="half" idx="2"/>
          </p:nvPr>
        </p:nvSpPr>
        <p:spPr bwMode="auto">
          <a:xfrm>
            <a:off x="457200" y="6245225"/>
            <a:ext cx="2133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rebuchet"/>
                <a:cs typeface="Arial" charset="0"/>
              </a:defRPr>
            </a:lvl1pPr>
          </a:lstStyle>
          <a:p>
            <a:pPr fontAlgn="base">
              <a:spcBef>
                <a:spcPct val="0"/>
              </a:spcBef>
              <a:spcAft>
                <a:spcPct val="0"/>
              </a:spcAft>
              <a:defRPr/>
            </a:pPr>
            <a:endParaRPr lang="en-GB" dirty="0">
              <a:solidFill>
                <a:srgbClr val="000000"/>
              </a:solidFill>
            </a:endParaRPr>
          </a:p>
        </p:txBody>
      </p:sp>
      <p:sp>
        <p:nvSpPr>
          <p:cNvPr id="10245" name="Rectangle 5"/>
          <p:cNvSpPr>
            <a:spLocks noGrp="1" noChangeArrowheads="1"/>
          </p:cNvSpPr>
          <p:nvPr>
            <p:ph type="ftr" sz="quarter" idx="3"/>
          </p:nvPr>
        </p:nvSpPr>
        <p:spPr bwMode="auto">
          <a:xfrm>
            <a:off x="3124200" y="6245225"/>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rebuchet"/>
                <a:cs typeface="Arial" charset="0"/>
              </a:defRPr>
            </a:lvl1pPr>
          </a:lstStyle>
          <a:p>
            <a:pPr fontAlgn="base">
              <a:spcBef>
                <a:spcPct val="0"/>
              </a:spcBef>
              <a:spcAft>
                <a:spcPct val="0"/>
              </a:spcAft>
              <a:defRPr/>
            </a:pPr>
            <a:endParaRPr lang="en-GB" dirty="0">
              <a:solidFill>
                <a:srgbClr val="000000"/>
              </a:solidFill>
            </a:endParaRPr>
          </a:p>
        </p:txBody>
      </p:sp>
      <p:sp>
        <p:nvSpPr>
          <p:cNvPr id="10246" name="Rectangle 6"/>
          <p:cNvSpPr>
            <a:spLocks noGrp="1" noChangeArrowheads="1"/>
          </p:cNvSpPr>
          <p:nvPr>
            <p:ph type="sldNum" sz="quarter" idx="4"/>
          </p:nvPr>
        </p:nvSpPr>
        <p:spPr bwMode="auto">
          <a:xfrm>
            <a:off x="6553200" y="6245225"/>
            <a:ext cx="2133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rebuchet"/>
                <a:cs typeface="Arial" charset="0"/>
              </a:defRPr>
            </a:lvl1pPr>
          </a:lstStyle>
          <a:p>
            <a:pPr fontAlgn="base">
              <a:spcBef>
                <a:spcPct val="0"/>
              </a:spcBef>
              <a:spcAft>
                <a:spcPct val="0"/>
              </a:spcAft>
              <a:defRPr/>
            </a:pPr>
            <a:fld id="{77389D9A-5607-459F-885C-58DEEB4D145A}"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2692303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Trebuchet"/>
          <a:ea typeface="+mj-ea"/>
          <a:cs typeface="+mj-cs"/>
        </a:defRPr>
      </a:lvl1pPr>
      <a:lvl2pPr algn="ctr" rtl="0" eaLnBrk="0" fontAlgn="base" hangingPunct="0">
        <a:spcBef>
          <a:spcPct val="0"/>
        </a:spcBef>
        <a:spcAft>
          <a:spcPct val="0"/>
        </a:spcAft>
        <a:defRPr sz="4400">
          <a:solidFill>
            <a:schemeClr val="tx2"/>
          </a:solidFill>
          <a:latin typeface="Trebuchet"/>
          <a:cs typeface="Arial" charset="0"/>
        </a:defRPr>
      </a:lvl2pPr>
      <a:lvl3pPr algn="ctr" rtl="0" eaLnBrk="0" fontAlgn="base" hangingPunct="0">
        <a:spcBef>
          <a:spcPct val="0"/>
        </a:spcBef>
        <a:spcAft>
          <a:spcPct val="0"/>
        </a:spcAft>
        <a:defRPr sz="4400">
          <a:solidFill>
            <a:schemeClr val="tx2"/>
          </a:solidFill>
          <a:latin typeface="Trebuchet"/>
          <a:cs typeface="Arial" charset="0"/>
        </a:defRPr>
      </a:lvl3pPr>
      <a:lvl4pPr algn="ctr" rtl="0" eaLnBrk="0" fontAlgn="base" hangingPunct="0">
        <a:spcBef>
          <a:spcPct val="0"/>
        </a:spcBef>
        <a:spcAft>
          <a:spcPct val="0"/>
        </a:spcAft>
        <a:defRPr sz="4400">
          <a:solidFill>
            <a:schemeClr val="tx2"/>
          </a:solidFill>
          <a:latin typeface="Trebuchet"/>
          <a:cs typeface="Arial" charset="0"/>
        </a:defRPr>
      </a:lvl4pPr>
      <a:lvl5pPr algn="ctr" rtl="0" eaLnBrk="0" fontAlgn="base" hangingPunct="0">
        <a:spcBef>
          <a:spcPct val="0"/>
        </a:spcBef>
        <a:spcAft>
          <a:spcPct val="0"/>
        </a:spcAft>
        <a:defRPr sz="4400">
          <a:solidFill>
            <a:schemeClr val="tx2"/>
          </a:solidFill>
          <a:latin typeface="Trebuchet"/>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rebuchet"/>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a:cs typeface="+mn-cs"/>
        </a:defRPr>
      </a:lvl2pPr>
      <a:lvl3pPr marL="1143000" indent="-228600" algn="l" rtl="0" eaLnBrk="0" fontAlgn="base" hangingPunct="0">
        <a:spcBef>
          <a:spcPct val="20000"/>
        </a:spcBef>
        <a:spcAft>
          <a:spcPct val="0"/>
        </a:spcAft>
        <a:buChar char="•"/>
        <a:defRPr sz="2400">
          <a:solidFill>
            <a:schemeClr val="tx1"/>
          </a:solidFill>
          <a:latin typeface="Trebuchet"/>
          <a:cs typeface="+mn-cs"/>
        </a:defRPr>
      </a:lvl3pPr>
      <a:lvl4pPr marL="1600200" indent="-228600" algn="l" rtl="0" eaLnBrk="0" fontAlgn="base" hangingPunct="0">
        <a:spcBef>
          <a:spcPct val="20000"/>
        </a:spcBef>
        <a:spcAft>
          <a:spcPct val="0"/>
        </a:spcAft>
        <a:buChar char="–"/>
        <a:defRPr sz="2000">
          <a:solidFill>
            <a:schemeClr val="tx1"/>
          </a:solidFill>
          <a:latin typeface="Trebuchet"/>
          <a:cs typeface="+mn-cs"/>
        </a:defRPr>
      </a:lvl4pPr>
      <a:lvl5pPr marL="2057400" indent="-228600" algn="l" rtl="0" eaLnBrk="0" fontAlgn="base" hangingPunct="0">
        <a:spcBef>
          <a:spcPct val="20000"/>
        </a:spcBef>
        <a:spcAft>
          <a:spcPct val="0"/>
        </a:spcAft>
        <a:buChar char="»"/>
        <a:defRPr sz="2000">
          <a:solidFill>
            <a:schemeClr val="tx1"/>
          </a:solidFill>
          <a:latin typeface="Trebuche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Trebuchet MS" pitchFamily="34" charset="0"/>
                <a:cs typeface="Arial" charset="0"/>
              </a:defRPr>
            </a:lvl1pPr>
          </a:lstStyle>
          <a:p>
            <a:pPr fontAlgn="base">
              <a:spcBef>
                <a:spcPct val="0"/>
              </a:spcBef>
              <a:spcAft>
                <a:spcPct val="0"/>
              </a:spcAft>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Trebuchet MS" pitchFamily="34" charset="0"/>
                <a:cs typeface="Arial" charset="0"/>
              </a:defRPr>
            </a:lvl1pPr>
          </a:lstStyle>
          <a:p>
            <a:pPr fontAlgn="base">
              <a:spcBef>
                <a:spcPct val="0"/>
              </a:spcBef>
              <a:spcAft>
                <a:spcPct val="0"/>
              </a:spcAft>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Trebuchet MS" pitchFamily="34" charset="0"/>
                <a:cs typeface="Arial" charset="0"/>
              </a:defRPr>
            </a:lvl1pPr>
          </a:lstStyle>
          <a:p>
            <a:pPr fontAlgn="base">
              <a:spcBef>
                <a:spcPct val="0"/>
              </a:spcBef>
              <a:spcAft>
                <a:spcPct val="0"/>
              </a:spcAft>
              <a:defRPr/>
            </a:pPr>
            <a:fld id="{70694624-06D4-43C1-BF11-75D44878EA7E}" type="slidenum">
              <a:rPr lang="en-GB" smtClean="0"/>
              <a:pPr fontAlgn="base">
                <a:spcBef>
                  <a:spcPct val="0"/>
                </a:spcBef>
                <a:spcAft>
                  <a:spcPct val="0"/>
                </a:spcAft>
                <a:defRPr/>
              </a:pPr>
              <a:t>‹#›</a:t>
            </a:fld>
            <a:endParaRPr lang="en-GB" dirty="0"/>
          </a:p>
        </p:txBody>
      </p:sp>
    </p:spTree>
    <p:extLst>
      <p:ext uri="{BB962C8B-B14F-4D97-AF65-F5344CB8AC3E}">
        <p14:creationId xmlns:p14="http://schemas.microsoft.com/office/powerpoint/2010/main" val="382849260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ctr" rtl="0" eaLnBrk="0" fontAlgn="base" hangingPunct="0">
        <a:spcBef>
          <a:spcPct val="0"/>
        </a:spcBef>
        <a:spcAft>
          <a:spcPct val="0"/>
        </a:spcAft>
        <a:defRPr sz="4400">
          <a:solidFill>
            <a:schemeClr val="tx2"/>
          </a:solidFill>
          <a:latin typeface="Trebuchet MS"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rebuchet MS" pitchFamily="34" charset="0"/>
              </a:defRPr>
            </a:lvl1pPr>
          </a:lstStyle>
          <a:p>
            <a:pPr fontAlgn="base">
              <a:spcBef>
                <a:spcPct val="0"/>
              </a:spcBef>
              <a:spcAft>
                <a:spcPct val="0"/>
              </a:spcAft>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rebuchet MS" pitchFamily="34" charset="0"/>
              </a:defRPr>
            </a:lvl1pPr>
          </a:lstStyle>
          <a:p>
            <a:pPr fontAlgn="base">
              <a:spcBef>
                <a:spcPct val="0"/>
              </a:spcBef>
              <a:spcAft>
                <a:spcPct val="0"/>
              </a:spcAft>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rebuchet MS" pitchFamily="34" charset="0"/>
              </a:defRPr>
            </a:lvl1pPr>
          </a:lstStyle>
          <a:p>
            <a:pPr fontAlgn="base">
              <a:spcBef>
                <a:spcPct val="0"/>
              </a:spcBef>
              <a:spcAft>
                <a:spcPct val="0"/>
              </a:spcAft>
            </a:pPr>
            <a:fld id="{E57E479A-1D85-4585-B9C3-A0307EEF010B}" type="slidenum">
              <a:rPr lang="en-GB" smtClean="0">
                <a:solidFill>
                  <a:srgbClr val="000000"/>
                </a:solidFill>
              </a:rPr>
              <a:pPr fontAlgn="base">
                <a:spcBef>
                  <a:spcPct val="0"/>
                </a:spcBef>
                <a:spcAft>
                  <a:spcPct val="0"/>
                </a:spcAft>
              </a:pPr>
              <a:t>‹#›</a:t>
            </a:fld>
            <a:endParaRPr lang="en-GB" dirty="0">
              <a:solidFill>
                <a:srgbClr val="000000"/>
              </a:solidFill>
            </a:endParaRPr>
          </a:p>
        </p:txBody>
      </p:sp>
    </p:spTree>
    <p:extLst>
      <p:ext uri="{BB962C8B-B14F-4D97-AF65-F5344CB8AC3E}">
        <p14:creationId xmlns:p14="http://schemas.microsoft.com/office/powerpoint/2010/main" val="262355139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fontAlgn="base">
        <a:spcBef>
          <a:spcPct val="0"/>
        </a:spcBef>
        <a:spcAft>
          <a:spcPct val="0"/>
        </a:spcAft>
        <a:defRPr sz="4400">
          <a:solidFill>
            <a:schemeClr val="tx2"/>
          </a:solidFill>
          <a:latin typeface="Trebuchet MS" pitchFamily="34" charset="0"/>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Trebuchet MS" pitchFamily="34" charset="0"/>
          <a:ea typeface="+mn-ea"/>
          <a:cs typeface="+mn-cs"/>
        </a:defRPr>
      </a:lvl1pPr>
      <a:lvl2pPr marL="742950" indent="-285750" algn="l" rtl="0" fontAlgn="base">
        <a:spcBef>
          <a:spcPct val="20000"/>
        </a:spcBef>
        <a:spcAft>
          <a:spcPct val="0"/>
        </a:spcAft>
        <a:buChar char="–"/>
        <a:defRPr sz="2800">
          <a:solidFill>
            <a:schemeClr val="tx1"/>
          </a:solidFill>
          <a:latin typeface="Trebuchet MS" pitchFamily="34" charset="0"/>
          <a:cs typeface="+mn-cs"/>
        </a:defRPr>
      </a:lvl2pPr>
      <a:lvl3pPr marL="1143000" indent="-228600" algn="l" rtl="0" fontAlgn="base">
        <a:spcBef>
          <a:spcPct val="20000"/>
        </a:spcBef>
        <a:spcAft>
          <a:spcPct val="0"/>
        </a:spcAft>
        <a:buChar char="•"/>
        <a:defRPr sz="2400">
          <a:solidFill>
            <a:schemeClr val="tx1"/>
          </a:solidFill>
          <a:latin typeface="Trebuchet MS" pitchFamily="34" charset="0"/>
          <a:cs typeface="+mn-cs"/>
        </a:defRPr>
      </a:lvl3pPr>
      <a:lvl4pPr marL="1600200" indent="-228600" algn="l" rtl="0" fontAlgn="base">
        <a:spcBef>
          <a:spcPct val="20000"/>
        </a:spcBef>
        <a:spcAft>
          <a:spcPct val="0"/>
        </a:spcAft>
        <a:buChar char="–"/>
        <a:defRPr sz="2000">
          <a:solidFill>
            <a:schemeClr val="tx1"/>
          </a:solidFill>
          <a:latin typeface="Trebuchet MS" pitchFamily="34" charset="0"/>
          <a:cs typeface="+mn-cs"/>
        </a:defRPr>
      </a:lvl4pPr>
      <a:lvl5pPr marL="2057400" indent="-228600" algn="l" rtl="0" fontAlgn="base">
        <a:spcBef>
          <a:spcPct val="20000"/>
        </a:spcBef>
        <a:spcAft>
          <a:spcPct val="0"/>
        </a:spcAft>
        <a:buChar char="»"/>
        <a:defRPr sz="2000">
          <a:solidFill>
            <a:schemeClr val="tx1"/>
          </a:solidFill>
          <a:latin typeface="Trebuchet MS"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rebuchet MS" pitchFamily="34" charset="0"/>
              </a:defRPr>
            </a:lvl1pPr>
          </a:lstStyle>
          <a:p>
            <a:pPr eaLnBrk="0" fontAlgn="base" hangingPunct="0">
              <a:spcBef>
                <a:spcPct val="0"/>
              </a:spcBef>
              <a:spcAft>
                <a:spcPct val="0"/>
              </a:spcAft>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rebuchet MS" pitchFamily="34" charset="0"/>
              </a:defRPr>
            </a:lvl1pPr>
          </a:lstStyle>
          <a:p>
            <a:pPr eaLnBrk="0" fontAlgn="base" hangingPunct="0">
              <a:spcBef>
                <a:spcPct val="0"/>
              </a:spcBef>
              <a:spcAft>
                <a:spcPct val="0"/>
              </a:spcAft>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rebuchet MS" pitchFamily="34" charset="0"/>
              </a:defRPr>
            </a:lvl1pPr>
          </a:lstStyle>
          <a:p>
            <a:pPr eaLnBrk="0" fontAlgn="base" hangingPunct="0">
              <a:spcBef>
                <a:spcPct val="0"/>
              </a:spcBef>
              <a:spcAft>
                <a:spcPct val="0"/>
              </a:spcAft>
            </a:pPr>
            <a:fld id="{98E33A2E-FE47-440D-A540-0D751D9CBF20}" type="slidenum">
              <a:rPr lang="en-GB" smtClean="0">
                <a:solidFill>
                  <a:srgbClr val="000000"/>
                </a:solidFill>
              </a:rPr>
              <a:pPr eaLnBrk="0" fontAlgn="base" hangingPunct="0">
                <a:spcBef>
                  <a:spcPct val="0"/>
                </a:spcBef>
                <a:spcAft>
                  <a:spcPct val="0"/>
                </a:spcAft>
              </a:pPr>
              <a:t>‹#›</a:t>
            </a:fld>
            <a:endParaRPr lang="en-GB" dirty="0">
              <a:solidFill>
                <a:srgbClr val="000000"/>
              </a:solidFill>
            </a:endParaRPr>
          </a:p>
        </p:txBody>
      </p:sp>
    </p:spTree>
    <p:extLst>
      <p:ext uri="{BB962C8B-B14F-4D97-AF65-F5344CB8AC3E}">
        <p14:creationId xmlns:p14="http://schemas.microsoft.com/office/powerpoint/2010/main" val="361502596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xStyles>
    <p:titleStyle>
      <a:lvl1pPr algn="ctr" rtl="0" eaLnBrk="0" fontAlgn="base" hangingPunct="0">
        <a:spcBef>
          <a:spcPct val="0"/>
        </a:spcBef>
        <a:spcAft>
          <a:spcPct val="0"/>
        </a:spcAft>
        <a:defRPr sz="4400">
          <a:solidFill>
            <a:schemeClr val="tx2"/>
          </a:solidFill>
          <a:latin typeface="Trebuchet MS" pitchFamily="34" charset="0"/>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eaLnBrk="0" fontAlgn="base" hangingPunct="0">
        <a:spcBef>
          <a:spcPct val="0"/>
        </a:spcBef>
        <a:spcAft>
          <a:spcPct val="0"/>
        </a:spcAft>
        <a:defRPr sz="4400">
          <a:solidFill>
            <a:schemeClr val="tx2"/>
          </a:solidFill>
          <a:latin typeface="Century Gothic" pitchFamily="34" charset="0"/>
        </a:defRPr>
      </a:lvl6pPr>
      <a:lvl7pPr marL="914400" algn="ctr" rtl="0" eaLnBrk="0" fontAlgn="base" hangingPunct="0">
        <a:spcBef>
          <a:spcPct val="0"/>
        </a:spcBef>
        <a:spcAft>
          <a:spcPct val="0"/>
        </a:spcAft>
        <a:defRPr sz="4400">
          <a:solidFill>
            <a:schemeClr val="tx2"/>
          </a:solidFill>
          <a:latin typeface="Century Gothic" pitchFamily="34" charset="0"/>
        </a:defRPr>
      </a:lvl7pPr>
      <a:lvl8pPr marL="1371600" algn="ctr" rtl="0" eaLnBrk="0" fontAlgn="base" hangingPunct="0">
        <a:spcBef>
          <a:spcPct val="0"/>
        </a:spcBef>
        <a:spcAft>
          <a:spcPct val="0"/>
        </a:spcAft>
        <a:defRPr sz="4400">
          <a:solidFill>
            <a:schemeClr val="tx2"/>
          </a:solidFill>
          <a:latin typeface="Century Gothic" pitchFamily="34" charset="0"/>
        </a:defRPr>
      </a:lvl8pPr>
      <a:lvl9pPr marL="1828800" algn="ctr" rtl="0" eaLnBrk="0" fontAlgn="base" hangingPunct="0">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rebuchet MS" pitchFamily="34" charset="0"/>
        </a:defRPr>
      </a:lvl2pPr>
      <a:lvl3pPr marL="1143000" indent="-228600" algn="l" rtl="0" eaLnBrk="0" fontAlgn="base" hangingPunct="0">
        <a:spcBef>
          <a:spcPct val="20000"/>
        </a:spcBef>
        <a:spcAft>
          <a:spcPct val="0"/>
        </a:spcAft>
        <a:buChar char="•"/>
        <a:defRPr sz="2400">
          <a:solidFill>
            <a:schemeClr val="tx1"/>
          </a:solidFill>
          <a:latin typeface="Trebuchet MS" pitchFamily="34"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1FCAFEA-4D24-4F03-AA3E-6090F8D3DBD6}"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78504041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5FB67BE-BB11-4E69-809B-9FD7585B8D86}" type="slidenum">
              <a:rPr lang="en-GB" smtClean="0">
                <a:solidFill>
                  <a:srgbClr val="000000"/>
                </a:solidFill>
              </a:rPr>
              <a:pPr fontAlgn="base">
                <a:spcBef>
                  <a:spcPct val="0"/>
                </a:spcBef>
                <a:spcAft>
                  <a:spcPct val="0"/>
                </a:spcAft>
              </a:pPr>
              <a:t>‹#›</a:t>
            </a:fld>
            <a:endParaRPr lang="en-GB" smtClean="0">
              <a:solidFill>
                <a:srgbClr val="000000"/>
              </a:solidFill>
            </a:endParaRPr>
          </a:p>
        </p:txBody>
      </p:sp>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6988"/>
            <a:ext cx="9172575" cy="105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83657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E3469-B7F6-40AF-AD08-C67DA662D43F}" type="datetimeFigureOut">
              <a:rPr lang="en-GB" smtClean="0">
                <a:solidFill>
                  <a:prstClr val="black">
                    <a:tint val="75000"/>
                  </a:prstClr>
                </a:solidFill>
              </a:rPr>
              <a:pPr/>
              <a:t>23/10/2014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ABB37-1F8F-4B6A-8875-3D60399C669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903909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8" y="0"/>
            <a:ext cx="9180068" cy="6858000"/>
          </a:xfrm>
          <a:prstGeom prst="rect">
            <a:avLst/>
          </a:prstGeom>
        </p:spPr>
      </p:pic>
      <p:sp>
        <p:nvSpPr>
          <p:cNvPr id="2" name="Title 1"/>
          <p:cNvSpPr>
            <a:spLocks noGrp="1"/>
          </p:cNvSpPr>
          <p:nvPr>
            <p:ph type="ctrTitle"/>
          </p:nvPr>
        </p:nvSpPr>
        <p:spPr>
          <a:xfrm>
            <a:off x="2267744" y="3903191"/>
            <a:ext cx="7052320" cy="1470025"/>
          </a:xfrm>
        </p:spPr>
        <p:txBody>
          <a:bodyPr>
            <a:normAutofit/>
          </a:bodyPr>
          <a:lstStyle/>
          <a:p>
            <a:r>
              <a:rPr lang="en-GB" dirty="0" smtClean="0">
                <a:effectLst>
                  <a:outerShdw blurRad="38100" dist="38100" dir="2700000" algn="tl">
                    <a:srgbClr val="000000">
                      <a:alpha val="43137"/>
                    </a:srgbClr>
                  </a:outerShdw>
                </a:effectLst>
              </a:rPr>
              <a:t>DEFINING AND MEASURING SUSTAINABILITY</a:t>
            </a:r>
            <a:endParaRPr lang="en-GB"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0528" y="6021288"/>
            <a:ext cx="3456384" cy="864096"/>
          </a:xfrm>
        </p:spPr>
        <p:txBody>
          <a:bodyPr>
            <a:normAutofit/>
          </a:bodyPr>
          <a:lstStyle/>
          <a:p>
            <a:r>
              <a:rPr lang="en-GB" sz="2800" dirty="0" smtClean="0">
                <a:solidFill>
                  <a:schemeClr val="bg1"/>
                </a:solidFill>
              </a:rPr>
              <a:t>Peter Harper</a:t>
            </a:r>
            <a:endParaRPr lang="en-GB" sz="2800" dirty="0">
              <a:solidFill>
                <a:schemeClr val="bg1"/>
              </a:solidFill>
            </a:endParaRPr>
          </a:p>
        </p:txBody>
      </p:sp>
      <p:sp>
        <p:nvSpPr>
          <p:cNvPr id="5" name="TextBox 4"/>
          <p:cNvSpPr txBox="1"/>
          <p:nvPr/>
        </p:nvSpPr>
        <p:spPr>
          <a:xfrm>
            <a:off x="3851920" y="674406"/>
            <a:ext cx="4392488" cy="923330"/>
          </a:xfrm>
          <a:prstGeom prst="rect">
            <a:avLst/>
          </a:prstGeom>
          <a:noFill/>
        </p:spPr>
        <p:txBody>
          <a:bodyPr wrap="square" rtlCol="0">
            <a:spAutoFit/>
          </a:bodyPr>
          <a:lstStyle/>
          <a:p>
            <a:r>
              <a:rPr lang="en-GB" dirty="0" smtClean="0">
                <a:solidFill>
                  <a:schemeClr val="bg1"/>
                </a:solidFill>
              </a:rPr>
              <a:t>XX30191 ENERGY AND ENVIRONMENT 2014</a:t>
            </a:r>
          </a:p>
          <a:p>
            <a:endParaRPr lang="en-GB" dirty="0">
              <a:solidFill>
                <a:schemeClr val="bg1"/>
              </a:solidFill>
            </a:endParaRPr>
          </a:p>
          <a:p>
            <a:pPr algn="r"/>
            <a:r>
              <a:rPr lang="en-GB" dirty="0" smtClean="0">
                <a:solidFill>
                  <a:schemeClr val="bg1"/>
                </a:solidFill>
              </a:rPr>
              <a:t>Lecture 3</a:t>
            </a:r>
            <a:endParaRPr lang="en-GB" dirty="0">
              <a:solidFill>
                <a:schemeClr val="bg1"/>
              </a:solidFill>
            </a:endParaRPr>
          </a:p>
        </p:txBody>
      </p:sp>
    </p:spTree>
    <p:extLst>
      <p:ext uri="{BB962C8B-B14F-4D97-AF65-F5344CB8AC3E}">
        <p14:creationId xmlns:p14="http://schemas.microsoft.com/office/powerpoint/2010/main" val="3618670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62926"/>
            <a:ext cx="8712968" cy="537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6"/>
          <p:cNvSpPr>
            <a:spLocks noGrp="1" noChangeArrowheads="1"/>
          </p:cNvSpPr>
          <p:nvPr>
            <p:ph type="title"/>
          </p:nvPr>
        </p:nvSpPr>
        <p:spPr>
          <a:xfrm>
            <a:off x="107504" y="274638"/>
            <a:ext cx="8856984" cy="922337"/>
          </a:xfrm>
        </p:spPr>
        <p:txBody>
          <a:bodyPr/>
          <a:lstStyle/>
          <a:p>
            <a:pPr eaLnBrk="1" hangingPunct="1"/>
            <a:r>
              <a:rPr lang="en-GB" sz="2400" dirty="0" smtClean="0">
                <a:latin typeface="Trebuchet MS" pitchFamily="34" charset="0"/>
              </a:rPr>
              <a:t/>
            </a:r>
            <a:br>
              <a:rPr lang="en-GB" sz="2400" dirty="0" smtClean="0">
                <a:latin typeface="Trebuchet MS" pitchFamily="34" charset="0"/>
              </a:rPr>
            </a:br>
            <a:r>
              <a:rPr lang="en-GB" sz="2200" dirty="0" smtClean="0">
                <a:latin typeface="Trebuchet MS" pitchFamily="34" charset="0"/>
              </a:rPr>
              <a:t>FORTUNATELY DIFFERENT IMPACTS CORRELATE QUITE WELL, MAKING THE PROCESS OF ‘AGGREGATION’ EASIER AND MORE MEANINGFUL</a:t>
            </a:r>
            <a:r>
              <a:rPr lang="en-GB" sz="2400" dirty="0" smtClean="0">
                <a:latin typeface="Trebuchet MS" pitchFamily="34" charset="0"/>
              </a:rPr>
              <a:t/>
            </a:r>
            <a:br>
              <a:rPr lang="en-GB" sz="2400" dirty="0" smtClean="0">
                <a:latin typeface="Trebuchet MS" pitchFamily="34" charset="0"/>
              </a:rPr>
            </a:br>
            <a:r>
              <a:rPr lang="en-GB" sz="1800" dirty="0" smtClean="0"/>
              <a:t>Note that ‘global warming’ (GHG emissions) also correlates well with other impacts, suggesting its use as an easily-measured ‘proxy’ in certain circumstances</a:t>
            </a:r>
            <a:r>
              <a:rPr lang="en-GB" sz="2400" dirty="0" smtClean="0">
                <a:latin typeface="Trebuchet MS" pitchFamily="34" charset="0"/>
              </a:rPr>
              <a:t/>
            </a:r>
            <a:br>
              <a:rPr lang="en-GB" sz="2400" dirty="0" smtClean="0">
                <a:latin typeface="Trebuchet MS" pitchFamily="34" charset="0"/>
              </a:rPr>
            </a:br>
            <a:endParaRPr lang="en-GB" sz="2400" dirty="0" smtClean="0">
              <a:latin typeface="Trebuchet MS" pitchFamily="34" charset="0"/>
            </a:endParaRPr>
          </a:p>
        </p:txBody>
      </p:sp>
    </p:spTree>
    <p:extLst>
      <p:ext uri="{BB962C8B-B14F-4D97-AF65-F5344CB8AC3E}">
        <p14:creationId xmlns:p14="http://schemas.microsoft.com/office/powerpoint/2010/main" val="2897718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310236"/>
            <a:ext cx="7869560" cy="1143000"/>
          </a:xfrm>
        </p:spPr>
        <p:txBody>
          <a:bodyPr/>
          <a:lstStyle/>
          <a:p>
            <a:r>
              <a:rPr lang="en-GB" sz="2800" dirty="0" smtClean="0"/>
              <a:t>THE CASE OF CLIMATE CHANGE</a:t>
            </a:r>
            <a:br>
              <a:rPr lang="en-GB" sz="2800" dirty="0" smtClean="0"/>
            </a:br>
            <a:r>
              <a:rPr lang="en-GB" sz="2800" dirty="0" smtClean="0"/>
              <a:t>HOW SHOULD WE SET THRESHOLDS?</a:t>
            </a:r>
            <a:br>
              <a:rPr lang="en-GB" sz="2800" dirty="0" smtClean="0"/>
            </a:br>
            <a:r>
              <a:rPr lang="en-GB" sz="1800" dirty="0" smtClean="0"/>
              <a:t>AN UNCOMFORTABLE MIXTURE OF SCIENCE, ETHICS AND POLITICS</a:t>
            </a:r>
            <a:r>
              <a:rPr lang="en-GB" sz="2400" dirty="0" smtClean="0"/>
              <a:t/>
            </a:r>
            <a:br>
              <a:rPr lang="en-GB" sz="2400" dirty="0" smtClean="0"/>
            </a:br>
            <a:endParaRPr lang="en-GB" sz="2800" dirty="0"/>
          </a:p>
        </p:txBody>
      </p:sp>
      <p:sp>
        <p:nvSpPr>
          <p:cNvPr id="3" name="Content Placeholder 2"/>
          <p:cNvSpPr>
            <a:spLocks noGrp="1"/>
          </p:cNvSpPr>
          <p:nvPr>
            <p:ph idx="1"/>
          </p:nvPr>
        </p:nvSpPr>
        <p:spPr/>
        <p:txBody>
          <a:bodyPr/>
          <a:lstStyle/>
          <a:p>
            <a:endParaRPr lang="en-GB"/>
          </a:p>
        </p:txBody>
      </p:sp>
      <p:pic>
        <p:nvPicPr>
          <p:cNvPr id="2050" name="Picture 2" descr="http://graphics8.nytimes.com/images/2009/02/23/science/embers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66" y="1484783"/>
            <a:ext cx="8544014" cy="539340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4427984" y="3974000"/>
            <a:ext cx="3528392" cy="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296045" y="45702"/>
            <a:ext cx="1656184" cy="830997"/>
          </a:xfrm>
          <a:prstGeom prst="rect">
            <a:avLst/>
          </a:prstGeom>
          <a:noFill/>
        </p:spPr>
        <p:txBody>
          <a:bodyPr wrap="square" rtlCol="0">
            <a:spAutoFit/>
          </a:bodyPr>
          <a:lstStyle/>
          <a:p>
            <a:pPr algn="ctr"/>
            <a:r>
              <a:rPr lang="en-GB" sz="1600" dirty="0"/>
              <a:t>http://www.pnas.org/content/106/11/4133.full</a:t>
            </a:r>
          </a:p>
        </p:txBody>
      </p:sp>
      <p:cxnSp>
        <p:nvCxnSpPr>
          <p:cNvPr id="7" name="Straight Connector 6"/>
          <p:cNvCxnSpPr/>
          <p:nvPr/>
        </p:nvCxnSpPr>
        <p:spPr>
          <a:xfrm flipH="1">
            <a:off x="4355976" y="2564904"/>
            <a:ext cx="352839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355976" y="3257688"/>
            <a:ext cx="352839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3789334"/>
            <a:ext cx="1512168" cy="369332"/>
          </a:xfrm>
          <a:prstGeom prst="rect">
            <a:avLst/>
          </a:prstGeom>
          <a:solidFill>
            <a:schemeClr val="bg1"/>
          </a:solidFill>
        </p:spPr>
        <p:txBody>
          <a:bodyPr wrap="square" rtlCol="0">
            <a:spAutoFit/>
          </a:bodyPr>
          <a:lstStyle/>
          <a:p>
            <a:r>
              <a:rPr lang="en-GB" dirty="0" smtClean="0"/>
              <a:t>“Dangerous”</a:t>
            </a:r>
            <a:endParaRPr lang="en-GB" dirty="0"/>
          </a:p>
        </p:txBody>
      </p:sp>
      <p:sp>
        <p:nvSpPr>
          <p:cNvPr id="10" name="TextBox 9"/>
          <p:cNvSpPr txBox="1"/>
          <p:nvPr/>
        </p:nvSpPr>
        <p:spPr>
          <a:xfrm>
            <a:off x="2051720" y="3073022"/>
            <a:ext cx="1944216" cy="369332"/>
          </a:xfrm>
          <a:prstGeom prst="rect">
            <a:avLst/>
          </a:prstGeom>
          <a:solidFill>
            <a:schemeClr val="bg1"/>
          </a:solidFill>
        </p:spPr>
        <p:txBody>
          <a:bodyPr wrap="square" rtlCol="0">
            <a:spAutoFit/>
          </a:bodyPr>
          <a:lstStyle/>
          <a:p>
            <a:r>
              <a:rPr lang="en-GB" dirty="0" smtClean="0"/>
              <a:t>“Very dangerous”</a:t>
            </a:r>
            <a:endParaRPr lang="en-GB" dirty="0"/>
          </a:p>
        </p:txBody>
      </p:sp>
      <p:sp>
        <p:nvSpPr>
          <p:cNvPr id="11" name="TextBox 10"/>
          <p:cNvSpPr txBox="1"/>
          <p:nvPr/>
        </p:nvSpPr>
        <p:spPr>
          <a:xfrm>
            <a:off x="1403648" y="2380238"/>
            <a:ext cx="2596314" cy="369332"/>
          </a:xfrm>
          <a:prstGeom prst="rect">
            <a:avLst/>
          </a:prstGeom>
          <a:solidFill>
            <a:schemeClr val="bg1"/>
          </a:solidFill>
        </p:spPr>
        <p:txBody>
          <a:bodyPr wrap="square" rtlCol="0">
            <a:spAutoFit/>
          </a:bodyPr>
          <a:lstStyle/>
          <a:p>
            <a:r>
              <a:rPr lang="en-GB" dirty="0" smtClean="0"/>
              <a:t>“Extremely dangerous”</a:t>
            </a:r>
            <a:endParaRPr lang="en-GB" dirty="0"/>
          </a:p>
        </p:txBody>
      </p:sp>
    </p:spTree>
    <p:extLst>
      <p:ext uri="{BB962C8B-B14F-4D97-AF65-F5344CB8AC3E}">
        <p14:creationId xmlns:p14="http://schemas.microsoft.com/office/powerpoint/2010/main" val="28727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GB" sz="3200" dirty="0" smtClean="0"/>
              <a:t>EMISSION OF GHGs (GHGE) IS A GOOD ‘PROXY’ FOR AN AGGREGATED MEASURES OF ENVIRONMENTAL IMPACTS</a:t>
            </a:r>
            <a:endParaRPr lang="en-GB" sz="3200" dirty="0"/>
          </a:p>
        </p:txBody>
      </p:sp>
      <p:sp>
        <p:nvSpPr>
          <p:cNvPr id="3" name="Content Placeholder 2"/>
          <p:cNvSpPr>
            <a:spLocks noGrp="1"/>
          </p:cNvSpPr>
          <p:nvPr>
            <p:ph idx="1"/>
          </p:nvPr>
        </p:nvSpPr>
        <p:spPr>
          <a:xfrm>
            <a:off x="395536" y="1484784"/>
            <a:ext cx="8640960" cy="4114800"/>
          </a:xfrm>
        </p:spPr>
        <p:txBody>
          <a:bodyPr/>
          <a:lstStyle/>
          <a:p>
            <a:r>
              <a:rPr lang="en-GB" sz="2400" dirty="0" smtClean="0"/>
              <a:t>Aggregating diverse measures is methodologically awkward</a:t>
            </a:r>
          </a:p>
          <a:p>
            <a:r>
              <a:rPr lang="en-GB" sz="2400" dirty="0" smtClean="0"/>
              <a:t>GHGE ‘footprint’ methodology is correctly additive</a:t>
            </a:r>
          </a:p>
          <a:p>
            <a:r>
              <a:rPr lang="en-GB" sz="2400" dirty="0" smtClean="0"/>
              <a:t>GHGE correlates well with other measures</a:t>
            </a:r>
          </a:p>
          <a:p>
            <a:pPr lvl="1"/>
            <a:r>
              <a:rPr lang="en-GB" sz="2000" dirty="0" smtClean="0"/>
              <a:t>Possibly a measure of ‘technological brute force’ </a:t>
            </a:r>
          </a:p>
          <a:p>
            <a:r>
              <a:rPr lang="en-GB" sz="2400" dirty="0" smtClean="0"/>
              <a:t>A good approximation to the ‘Ecological Footprint’</a:t>
            </a:r>
          </a:p>
          <a:p>
            <a:r>
              <a:rPr lang="en-GB" sz="2400" dirty="0" smtClean="0"/>
              <a:t>GHGE can be relatively easily and precisely measured at any level, generating single, meaningful values and revealing trends</a:t>
            </a:r>
          </a:p>
          <a:p>
            <a:r>
              <a:rPr lang="en-GB" sz="2400" dirty="0" smtClean="0"/>
              <a:t>GHGE can usually be compared against measurable thresholds to indicate urgency and importance</a:t>
            </a:r>
          </a:p>
          <a:p>
            <a:r>
              <a:rPr lang="en-GB" sz="2400" dirty="0" smtClean="0"/>
              <a:t>Climate change is a major problem that must be solved, or most other environmental problems become irrelevant</a:t>
            </a:r>
            <a:endParaRPr lang="en-GB" sz="2400" dirty="0"/>
          </a:p>
        </p:txBody>
      </p:sp>
    </p:spTree>
    <p:extLst>
      <p:ext uri="{BB962C8B-B14F-4D97-AF65-F5344CB8AC3E}">
        <p14:creationId xmlns:p14="http://schemas.microsoft.com/office/powerpoint/2010/main" val="28902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MEASURES FOR CLIMATE CHANGE</a:t>
            </a:r>
            <a:endParaRPr lang="en-GB" dirty="0"/>
          </a:p>
        </p:txBody>
      </p:sp>
      <p:sp>
        <p:nvSpPr>
          <p:cNvPr id="3" name="Content Placeholder 2"/>
          <p:cNvSpPr>
            <a:spLocks noGrp="1"/>
          </p:cNvSpPr>
          <p:nvPr>
            <p:ph idx="1"/>
          </p:nvPr>
        </p:nvSpPr>
        <p:spPr>
          <a:xfrm>
            <a:off x="323528" y="1981200"/>
            <a:ext cx="8568952" cy="4114800"/>
          </a:xfrm>
        </p:spPr>
        <p:txBody>
          <a:bodyPr/>
          <a:lstStyle/>
          <a:p>
            <a:r>
              <a:rPr lang="en-GB" dirty="0" smtClean="0"/>
              <a:t>Rate of emissions </a:t>
            </a:r>
          </a:p>
          <a:p>
            <a:r>
              <a:rPr lang="en-GB" dirty="0" smtClean="0"/>
              <a:t>Level of GHGs in atmosphere</a:t>
            </a:r>
          </a:p>
          <a:p>
            <a:r>
              <a:rPr lang="en-GB" dirty="0" smtClean="0"/>
              <a:t>Actual </a:t>
            </a:r>
            <a:r>
              <a:rPr lang="en-GB" dirty="0" err="1" smtClean="0"/>
              <a:t>forcings</a:t>
            </a:r>
            <a:r>
              <a:rPr lang="en-GB" dirty="0" smtClean="0"/>
              <a:t> of temperature</a:t>
            </a:r>
          </a:p>
          <a:p>
            <a:r>
              <a:rPr lang="en-GB" dirty="0" smtClean="0"/>
              <a:t>Temperature rise</a:t>
            </a:r>
          </a:p>
          <a:p>
            <a:r>
              <a:rPr lang="en-GB" dirty="0" smtClean="0"/>
              <a:t>Probabilities of certain outcomes</a:t>
            </a:r>
          </a:p>
          <a:p>
            <a:r>
              <a:rPr lang="en-GB" dirty="0" smtClean="0"/>
              <a:t>Cumulative emissions and ‘Carbon Budgets</a:t>
            </a:r>
            <a:r>
              <a:rPr lang="en-GB" dirty="0"/>
              <a:t>’ </a:t>
            </a:r>
          </a:p>
        </p:txBody>
      </p:sp>
    </p:spTree>
    <p:extLst>
      <p:ext uri="{BB962C8B-B14F-4D97-AF65-F5344CB8AC3E}">
        <p14:creationId xmlns:p14="http://schemas.microsoft.com/office/powerpoint/2010/main" val="20196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1143000"/>
          </a:xfrm>
        </p:spPr>
        <p:txBody>
          <a:bodyPr/>
          <a:lstStyle/>
          <a:p>
            <a:r>
              <a:rPr lang="en-GB" dirty="0" smtClean="0"/>
              <a:t>GHG EMISSIONS (GHGE)</a:t>
            </a:r>
            <a:endParaRPr lang="en-GB" dirty="0"/>
          </a:p>
        </p:txBody>
      </p:sp>
      <p:sp>
        <p:nvSpPr>
          <p:cNvPr id="3" name="Content Placeholder 2"/>
          <p:cNvSpPr>
            <a:spLocks noGrp="1"/>
          </p:cNvSpPr>
          <p:nvPr>
            <p:ph idx="1"/>
          </p:nvPr>
        </p:nvSpPr>
        <p:spPr>
          <a:xfrm>
            <a:off x="323528" y="1124744"/>
            <a:ext cx="8640960" cy="4114800"/>
          </a:xfrm>
        </p:spPr>
        <p:txBody>
          <a:bodyPr/>
          <a:lstStyle/>
          <a:p>
            <a:r>
              <a:rPr lang="en-GB" dirty="0" smtClean="0"/>
              <a:t>Not all CO</a:t>
            </a:r>
            <a:r>
              <a:rPr lang="en-GB" baseline="-25000" dirty="0" smtClean="0"/>
              <a:t>2</a:t>
            </a:r>
          </a:p>
          <a:p>
            <a:r>
              <a:rPr lang="en-GB" dirty="0" smtClean="0"/>
              <a:t>Kyoto ‘basket’</a:t>
            </a:r>
          </a:p>
          <a:p>
            <a:pPr lvl="1"/>
            <a:r>
              <a:rPr lang="en-GB" dirty="0" smtClean="0"/>
              <a:t>CO</a:t>
            </a:r>
            <a:r>
              <a:rPr lang="en-GB" baseline="-25000" dirty="0" smtClean="0"/>
              <a:t>2</a:t>
            </a:r>
            <a:r>
              <a:rPr lang="en-GB" dirty="0" smtClean="0"/>
              <a:t>, CH</a:t>
            </a:r>
            <a:r>
              <a:rPr lang="en-GB" baseline="-25000" dirty="0" smtClean="0"/>
              <a:t>4</a:t>
            </a:r>
            <a:r>
              <a:rPr lang="en-GB" dirty="0" smtClean="0"/>
              <a:t>, N</a:t>
            </a:r>
            <a:r>
              <a:rPr lang="en-GB" baseline="-25000" dirty="0" smtClean="0"/>
              <a:t>2</a:t>
            </a:r>
            <a:r>
              <a:rPr lang="en-GB" dirty="0" smtClean="0"/>
              <a:t>O, CFCs, SF</a:t>
            </a:r>
            <a:r>
              <a:rPr lang="en-GB" baseline="-25000" dirty="0" smtClean="0"/>
              <a:t>6</a:t>
            </a:r>
            <a:r>
              <a:rPr lang="en-GB" dirty="0" smtClean="0"/>
              <a:t>, others</a:t>
            </a:r>
          </a:p>
          <a:p>
            <a:r>
              <a:rPr lang="en-GB" dirty="0" smtClean="0"/>
              <a:t>Some argument about how to add them up</a:t>
            </a:r>
          </a:p>
          <a:p>
            <a:r>
              <a:rPr lang="en-GB" dirty="0" smtClean="0"/>
              <a:t>Usually 100-year equivalent to </a:t>
            </a:r>
            <a:r>
              <a:rPr lang="en-GB" dirty="0"/>
              <a:t>CO</a:t>
            </a:r>
            <a:r>
              <a:rPr lang="en-GB" baseline="-25000" dirty="0"/>
              <a:t>2</a:t>
            </a:r>
            <a:r>
              <a:rPr lang="en-GB" dirty="0" smtClean="0"/>
              <a:t>in terms of Global Warming Potential (GWP)</a:t>
            </a:r>
          </a:p>
          <a:p>
            <a:r>
              <a:rPr lang="en-GB" dirty="0" smtClean="0"/>
              <a:t>Unit is </a:t>
            </a:r>
            <a:r>
              <a:rPr lang="en-GB" dirty="0" smtClean="0">
                <a:solidFill>
                  <a:srgbClr val="FF0000"/>
                </a:solidFill>
              </a:rPr>
              <a:t>CO</a:t>
            </a:r>
            <a:r>
              <a:rPr lang="en-GB" baseline="-25000" dirty="0" smtClean="0">
                <a:solidFill>
                  <a:srgbClr val="FF0000"/>
                </a:solidFill>
              </a:rPr>
              <a:t>2</a:t>
            </a:r>
            <a:r>
              <a:rPr lang="en-GB" dirty="0" smtClean="0">
                <a:solidFill>
                  <a:srgbClr val="FF0000"/>
                </a:solidFill>
              </a:rPr>
              <a:t>e</a:t>
            </a:r>
          </a:p>
          <a:p>
            <a:r>
              <a:rPr lang="en-GB" dirty="0" smtClean="0"/>
              <a:t>Usually expressed as a rate, e.g., MtCO</a:t>
            </a:r>
            <a:r>
              <a:rPr lang="en-GB" baseline="-25000" dirty="0" smtClean="0"/>
              <a:t>2</a:t>
            </a:r>
            <a:r>
              <a:rPr lang="en-GB" dirty="0" smtClean="0"/>
              <a:t>e/y</a:t>
            </a:r>
          </a:p>
          <a:p>
            <a:r>
              <a:rPr lang="en-GB" dirty="0" smtClean="0"/>
              <a:t>Present world level ~45 GtCO</a:t>
            </a:r>
            <a:r>
              <a:rPr lang="en-GB" baseline="-25000" dirty="0" smtClean="0"/>
              <a:t>2</a:t>
            </a:r>
            <a:r>
              <a:rPr lang="en-GB" dirty="0" smtClean="0"/>
              <a:t>e/y</a:t>
            </a:r>
          </a:p>
          <a:p>
            <a:r>
              <a:rPr lang="en-GB" dirty="0" smtClean="0"/>
              <a:t>Proposed sustainable level zero by 2050?</a:t>
            </a:r>
            <a:endParaRPr lang="en-GB" dirty="0"/>
          </a:p>
        </p:txBody>
      </p:sp>
    </p:spTree>
    <p:extLst>
      <p:ext uri="{BB962C8B-B14F-4D97-AF65-F5344CB8AC3E}">
        <p14:creationId xmlns:p14="http://schemas.microsoft.com/office/powerpoint/2010/main" val="2910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0185" y="188640"/>
            <a:ext cx="7772400" cy="1143000"/>
          </a:xfrm>
        </p:spPr>
        <p:txBody>
          <a:bodyPr/>
          <a:lstStyle/>
          <a:p>
            <a:r>
              <a:rPr lang="en-GB" dirty="0"/>
              <a:t>RELATIVE WORLD EMISSIONS OF CO2 AND NON-CO2 GHGS</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10" y="1484784"/>
            <a:ext cx="9003751"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88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GB" dirty="0" smtClean="0"/>
              <a:t>CONCENTRATION OF GHGs IN ATMOSPHERE</a:t>
            </a:r>
            <a:endParaRPr lang="en-GB" dirty="0"/>
          </a:p>
        </p:txBody>
      </p:sp>
      <p:sp>
        <p:nvSpPr>
          <p:cNvPr id="3" name="Content Placeholder 2"/>
          <p:cNvSpPr>
            <a:spLocks noGrp="1"/>
          </p:cNvSpPr>
          <p:nvPr>
            <p:ph idx="1"/>
          </p:nvPr>
        </p:nvSpPr>
        <p:spPr>
          <a:xfrm>
            <a:off x="611560" y="1556792"/>
            <a:ext cx="7772400" cy="4114800"/>
          </a:xfrm>
        </p:spPr>
        <p:txBody>
          <a:bodyPr/>
          <a:lstStyle/>
          <a:p>
            <a:r>
              <a:rPr lang="en-GB" dirty="0" smtClean="0"/>
              <a:t>Not all GHGE end up in the atmosphere</a:t>
            </a:r>
          </a:p>
          <a:p>
            <a:pPr lvl="1"/>
            <a:r>
              <a:rPr lang="en-GB" dirty="0" smtClean="0"/>
              <a:t>Almost half goes into oceans and biomass</a:t>
            </a:r>
          </a:p>
          <a:p>
            <a:r>
              <a:rPr lang="en-GB" dirty="0" smtClean="0"/>
              <a:t>But the two are obviously related</a:t>
            </a:r>
          </a:p>
          <a:p>
            <a:r>
              <a:rPr lang="en-GB" dirty="0" smtClean="0"/>
              <a:t>Usually measured in ppm of CO</a:t>
            </a:r>
            <a:r>
              <a:rPr lang="en-GB" baseline="-25000" dirty="0" smtClean="0"/>
              <a:t>2</a:t>
            </a:r>
            <a:r>
              <a:rPr lang="en-GB" dirty="0" smtClean="0"/>
              <a:t> or total GHG in equivalents CO</a:t>
            </a:r>
            <a:r>
              <a:rPr lang="en-GB" baseline="-25000" dirty="0" smtClean="0"/>
              <a:t>2</a:t>
            </a:r>
            <a:r>
              <a:rPr lang="en-GB" dirty="0" smtClean="0"/>
              <a:t>e </a:t>
            </a:r>
          </a:p>
          <a:p>
            <a:r>
              <a:rPr lang="en-GB" dirty="0" smtClean="0"/>
              <a:t>Pre-industrial level 270 ppm, measured now 400 ppmCO</a:t>
            </a:r>
            <a:r>
              <a:rPr lang="en-GB" baseline="-25000" dirty="0" smtClean="0"/>
              <a:t>2</a:t>
            </a:r>
          </a:p>
          <a:p>
            <a:r>
              <a:rPr lang="en-GB" dirty="0" smtClean="0"/>
              <a:t>Targets proposed: 550, 450, 350 ppm</a:t>
            </a:r>
          </a:p>
          <a:p>
            <a:pPr marL="0" indent="0">
              <a:buNone/>
            </a:pPr>
            <a:endParaRPr lang="en-GB" dirty="0"/>
          </a:p>
        </p:txBody>
      </p:sp>
    </p:spTree>
    <p:extLst>
      <p:ext uri="{BB962C8B-B14F-4D97-AF65-F5344CB8AC3E}">
        <p14:creationId xmlns:p14="http://schemas.microsoft.com/office/powerpoint/2010/main" val="19075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835"/>
            <a:ext cx="8964488" cy="1143000"/>
          </a:xfrm>
        </p:spPr>
        <p:txBody>
          <a:bodyPr/>
          <a:lstStyle/>
          <a:p>
            <a:r>
              <a:rPr lang="en-GB" sz="3200" dirty="0" smtClean="0"/>
              <a:t>ACTUAL ‘FORCINGS’: NOT ALL DUE TO GHG</a:t>
            </a:r>
            <a:endParaRPr lang="en-GB" sz="3200" dirty="0"/>
          </a:p>
        </p:txBody>
      </p:sp>
      <p:sp>
        <p:nvSpPr>
          <p:cNvPr id="4" name="AutoShape 2" descr="http://www.realclimate.org/images/ipcc_rad_forc_ar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http://www.realclimate.org/images/ipcc_rad_forc_ar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6150" y="764704"/>
            <a:ext cx="7142354" cy="6002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975" y="1700808"/>
            <a:ext cx="1505775" cy="2585323"/>
          </a:xfrm>
          <a:prstGeom prst="rect">
            <a:avLst/>
          </a:prstGeom>
          <a:noFill/>
        </p:spPr>
        <p:txBody>
          <a:bodyPr wrap="square" rtlCol="0">
            <a:spAutoFit/>
          </a:bodyPr>
          <a:lstStyle/>
          <a:p>
            <a:r>
              <a:rPr lang="en-GB" dirty="0" smtClean="0"/>
              <a:t>Usually measured in Watts per square metre</a:t>
            </a:r>
          </a:p>
          <a:p>
            <a:endParaRPr lang="en-GB" dirty="0"/>
          </a:p>
          <a:p>
            <a:r>
              <a:rPr lang="en-GB" dirty="0" smtClean="0"/>
              <a:t>Ultimate target: net zero</a:t>
            </a:r>
            <a:endParaRPr lang="en-GB" dirty="0"/>
          </a:p>
        </p:txBody>
      </p:sp>
      <p:sp>
        <p:nvSpPr>
          <p:cNvPr id="3" name="TextBox 2"/>
          <p:cNvSpPr txBox="1"/>
          <p:nvPr/>
        </p:nvSpPr>
        <p:spPr>
          <a:xfrm>
            <a:off x="155575" y="5805264"/>
            <a:ext cx="1658175" cy="523220"/>
          </a:xfrm>
          <a:prstGeom prst="rect">
            <a:avLst/>
          </a:prstGeom>
          <a:noFill/>
        </p:spPr>
        <p:txBody>
          <a:bodyPr wrap="square" rtlCol="0">
            <a:spAutoFit/>
          </a:bodyPr>
          <a:lstStyle/>
          <a:p>
            <a:r>
              <a:rPr lang="en-GB" sz="1400" dirty="0" smtClean="0"/>
              <a:t>Source: IPCC AR5 (2013)</a:t>
            </a:r>
            <a:endParaRPr lang="en-GB" sz="1400" dirty="0"/>
          </a:p>
        </p:txBody>
      </p:sp>
    </p:spTree>
    <p:extLst>
      <p:ext uri="{BB962C8B-B14F-4D97-AF65-F5344CB8AC3E}">
        <p14:creationId xmlns:p14="http://schemas.microsoft.com/office/powerpoint/2010/main" val="1670339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r>
              <a:rPr lang="en-GB" dirty="0" smtClean="0"/>
              <a:t>ATMOSPHERIC TEMPERATURE</a:t>
            </a:r>
            <a:endParaRPr lang="en-GB" dirty="0"/>
          </a:p>
        </p:txBody>
      </p:sp>
      <p:sp>
        <p:nvSpPr>
          <p:cNvPr id="3" name="Content Placeholder 2"/>
          <p:cNvSpPr>
            <a:spLocks noGrp="1"/>
          </p:cNvSpPr>
          <p:nvPr>
            <p:ph idx="1"/>
          </p:nvPr>
        </p:nvSpPr>
        <p:spPr>
          <a:xfrm>
            <a:off x="395536" y="908720"/>
            <a:ext cx="8496944" cy="4114800"/>
          </a:xfrm>
        </p:spPr>
        <p:txBody>
          <a:bodyPr/>
          <a:lstStyle/>
          <a:p>
            <a:r>
              <a:rPr lang="en-GB" sz="2800" dirty="0" smtClean="0"/>
              <a:t>Not so very easy to measure</a:t>
            </a:r>
          </a:p>
          <a:p>
            <a:pPr lvl="1"/>
            <a:r>
              <a:rPr lang="en-GB" sz="2400" dirty="0" smtClean="0"/>
              <a:t>Many different methods and sample points required</a:t>
            </a:r>
          </a:p>
          <a:p>
            <a:r>
              <a:rPr lang="en-GB" sz="2800" dirty="0" smtClean="0"/>
              <a:t>‘Sensitivity’ to forcing remains uncertain</a:t>
            </a:r>
          </a:p>
          <a:p>
            <a:r>
              <a:rPr lang="en-GB" sz="2800" dirty="0" smtClean="0"/>
              <a:t>Current level around 0.8ºC above baseline</a:t>
            </a:r>
          </a:p>
          <a:p>
            <a:r>
              <a:rPr lang="en-GB" sz="2800" dirty="0" smtClean="0"/>
              <a:t>This generates measurable and noticeable effects</a:t>
            </a:r>
          </a:p>
          <a:p>
            <a:r>
              <a:rPr lang="en-GB" sz="2800" dirty="0" smtClean="0"/>
              <a:t>Risks of knock-on effects and ‘non-linear responses’ are thought to rise sharply above 2ºC</a:t>
            </a:r>
          </a:p>
          <a:p>
            <a:r>
              <a:rPr lang="en-GB" sz="2800" dirty="0" smtClean="0"/>
              <a:t>2ºC is considered the working threshold for ‘dangerous climate change’ that must not be exceeded</a:t>
            </a:r>
          </a:p>
          <a:p>
            <a:r>
              <a:rPr lang="en-GB" sz="2800" dirty="0" smtClean="0"/>
              <a:t>Current forcing trends would lead to 3º-4ºC if maintained</a:t>
            </a:r>
          </a:p>
          <a:p>
            <a:endParaRPr lang="en-GB" sz="2800" dirty="0"/>
          </a:p>
          <a:p>
            <a:endParaRPr lang="en-GB" sz="2800" dirty="0" smtClean="0"/>
          </a:p>
          <a:p>
            <a:endParaRPr lang="en-GB" sz="2800" dirty="0"/>
          </a:p>
        </p:txBody>
      </p:sp>
    </p:spTree>
    <p:extLst>
      <p:ext uri="{BB962C8B-B14F-4D97-AF65-F5344CB8AC3E}">
        <p14:creationId xmlns:p14="http://schemas.microsoft.com/office/powerpoint/2010/main" val="14918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188640"/>
            <a:ext cx="4460032" cy="1143000"/>
          </a:xfrm>
        </p:spPr>
        <p:txBody>
          <a:bodyPr/>
          <a:lstStyle/>
          <a:p>
            <a:r>
              <a:rPr lang="en-GB" dirty="0" smtClean="0"/>
              <a:t>PROBABILITIES</a:t>
            </a:r>
            <a:endParaRPr lang="en-GB" dirty="0"/>
          </a:p>
        </p:txBody>
      </p:sp>
      <p:sp>
        <p:nvSpPr>
          <p:cNvPr id="3" name="Content Placeholder 2"/>
          <p:cNvSpPr>
            <a:spLocks noGrp="1"/>
          </p:cNvSpPr>
          <p:nvPr>
            <p:ph idx="1"/>
          </p:nvPr>
        </p:nvSpPr>
        <p:spPr>
          <a:xfrm>
            <a:off x="0" y="548680"/>
            <a:ext cx="3670176" cy="4114800"/>
          </a:xfrm>
        </p:spPr>
        <p:txBody>
          <a:bodyPr/>
          <a:lstStyle/>
          <a:p>
            <a:r>
              <a:rPr lang="en-GB" sz="2000" dirty="0" smtClean="0"/>
              <a:t>Processes and outcomes cannot be exactly determined or predicted</a:t>
            </a:r>
          </a:p>
          <a:p>
            <a:r>
              <a:rPr lang="en-GB" sz="2000" dirty="0" smtClean="0"/>
              <a:t>Probabilities are assigned on the basis of modelling and informed estimates</a:t>
            </a:r>
          </a:p>
          <a:p>
            <a:r>
              <a:rPr lang="en-GB" sz="2000" dirty="0" smtClean="0"/>
              <a:t>They are subject to review and modification with new data and understandings</a:t>
            </a:r>
          </a:p>
          <a:p>
            <a:r>
              <a:rPr lang="en-GB" sz="2000" dirty="0" smtClean="0"/>
              <a:t>Scenarios and policy measures are commonly evaluated in terms of their probability of exceeding the 2ºC threshold</a:t>
            </a:r>
          </a:p>
          <a:p>
            <a:r>
              <a:rPr lang="en-GB" sz="2000" dirty="0" smtClean="0"/>
              <a:t>Level of risk-taking is a political or ethical matter, not a scientific one</a:t>
            </a:r>
          </a:p>
          <a:p>
            <a:endParaRPr lang="en-GB" sz="2200" dirty="0"/>
          </a:p>
        </p:txBody>
      </p:sp>
      <p:graphicFrame>
        <p:nvGraphicFramePr>
          <p:cNvPr id="4" name="Table 3"/>
          <p:cNvGraphicFramePr>
            <a:graphicFrameLocks noGrp="1"/>
          </p:cNvGraphicFramePr>
          <p:nvPr>
            <p:extLst>
              <p:ext uri="{D42A27DB-BD31-4B8C-83A1-F6EECF244321}">
                <p14:modId xmlns:p14="http://schemas.microsoft.com/office/powerpoint/2010/main" val="682513668"/>
              </p:ext>
            </p:extLst>
          </p:nvPr>
        </p:nvGraphicFramePr>
        <p:xfrm>
          <a:off x="3851920" y="1628800"/>
          <a:ext cx="5153770" cy="4413328"/>
        </p:xfrm>
        <a:graphic>
          <a:graphicData uri="http://schemas.openxmlformats.org/drawingml/2006/table">
            <a:tbl>
              <a:tblPr/>
              <a:tblGrid>
                <a:gridCol w="2576885"/>
                <a:gridCol w="2576885"/>
              </a:tblGrid>
              <a:tr h="491745">
                <a:tc>
                  <a:txBody>
                    <a:bodyPr/>
                    <a:lstStyle/>
                    <a:p>
                      <a:pPr algn="l" fontAlgn="b"/>
                      <a:r>
                        <a:rPr lang="en-GB" sz="1800" b="1" dirty="0">
                          <a:solidFill>
                            <a:srgbClr val="FFFFFF"/>
                          </a:solidFill>
                          <a:effectLst/>
                        </a:rPr>
                        <a:t>Likelihood Terminology </a:t>
                      </a:r>
                    </a:p>
                  </a:txBody>
                  <a:tcPr marL="37820" marR="37820" marT="45384" marB="45384" anchor="b">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669933"/>
                    </a:solidFill>
                  </a:tcPr>
                </a:tc>
                <a:tc>
                  <a:txBody>
                    <a:bodyPr/>
                    <a:lstStyle/>
                    <a:p>
                      <a:pPr algn="l" fontAlgn="b"/>
                      <a:r>
                        <a:rPr lang="en-GB" sz="1800" b="1">
                          <a:solidFill>
                            <a:srgbClr val="FFFFFF"/>
                          </a:solidFill>
                          <a:effectLst/>
                        </a:rPr>
                        <a:t>Likelihood of the occurrence/ outcome  </a:t>
                      </a:r>
                    </a:p>
                  </a:txBody>
                  <a:tcPr marL="37820" marR="37820" marT="45384" marB="45384" anchor="b">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669933"/>
                    </a:solidFill>
                  </a:tcPr>
                </a:tc>
              </a:tr>
              <a:tr h="269141">
                <a:tc>
                  <a:txBody>
                    <a:bodyPr/>
                    <a:lstStyle/>
                    <a:p>
                      <a:pPr fontAlgn="t"/>
                      <a:r>
                        <a:rPr lang="en-GB" sz="1800">
                          <a:solidFill>
                            <a:srgbClr val="000000"/>
                          </a:solidFill>
                          <a:effectLst/>
                        </a:rPr>
                        <a:t>Virtually certain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a:solidFill>
                            <a:srgbClr val="000000"/>
                          </a:solidFill>
                          <a:effectLst/>
                        </a:rPr>
                        <a:t>&gt; 99%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269141">
                <a:tc>
                  <a:txBody>
                    <a:bodyPr/>
                    <a:lstStyle/>
                    <a:p>
                      <a:pPr fontAlgn="t"/>
                      <a:r>
                        <a:rPr lang="en-GB" sz="1800">
                          <a:solidFill>
                            <a:srgbClr val="000000"/>
                          </a:solidFill>
                          <a:effectLst/>
                        </a:rPr>
                        <a:t>Extremely likely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a:solidFill>
                            <a:srgbClr val="000000"/>
                          </a:solidFill>
                          <a:effectLst/>
                        </a:rPr>
                        <a:t>&gt; 95%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269141">
                <a:tc>
                  <a:txBody>
                    <a:bodyPr/>
                    <a:lstStyle/>
                    <a:p>
                      <a:pPr fontAlgn="t"/>
                      <a:r>
                        <a:rPr lang="en-GB" sz="1800">
                          <a:solidFill>
                            <a:srgbClr val="000000"/>
                          </a:solidFill>
                          <a:effectLst/>
                        </a:rPr>
                        <a:t>Very likely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a:solidFill>
                            <a:srgbClr val="000000"/>
                          </a:solidFill>
                          <a:effectLst/>
                        </a:rPr>
                        <a:t>&gt; 90%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269141">
                <a:tc>
                  <a:txBody>
                    <a:bodyPr/>
                    <a:lstStyle/>
                    <a:p>
                      <a:pPr fontAlgn="t"/>
                      <a:r>
                        <a:rPr lang="en-GB" sz="1800">
                          <a:solidFill>
                            <a:srgbClr val="000000"/>
                          </a:solidFill>
                          <a:effectLst/>
                        </a:rPr>
                        <a:t>Likely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a:solidFill>
                            <a:srgbClr val="000000"/>
                          </a:solidFill>
                          <a:effectLst/>
                        </a:rPr>
                        <a:t>&gt; 66%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269141">
                <a:tc>
                  <a:txBody>
                    <a:bodyPr/>
                    <a:lstStyle/>
                    <a:p>
                      <a:pPr fontAlgn="t"/>
                      <a:r>
                        <a:rPr lang="en-GB" sz="1800">
                          <a:solidFill>
                            <a:srgbClr val="000000"/>
                          </a:solidFill>
                          <a:effectLst/>
                        </a:rPr>
                        <a:t>More likely than not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a:solidFill>
                            <a:srgbClr val="000000"/>
                          </a:solidFill>
                          <a:effectLst/>
                        </a:rPr>
                        <a:t>&gt; 50%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269141">
                <a:tc>
                  <a:txBody>
                    <a:bodyPr/>
                    <a:lstStyle/>
                    <a:p>
                      <a:pPr fontAlgn="t"/>
                      <a:r>
                        <a:rPr lang="en-GB" sz="1800">
                          <a:solidFill>
                            <a:srgbClr val="000000"/>
                          </a:solidFill>
                          <a:effectLst/>
                        </a:rPr>
                        <a:t>About as likely as not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a:solidFill>
                            <a:srgbClr val="000000"/>
                          </a:solidFill>
                          <a:effectLst/>
                        </a:rPr>
                        <a:t>33 to 66%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269141">
                <a:tc>
                  <a:txBody>
                    <a:bodyPr/>
                    <a:lstStyle/>
                    <a:p>
                      <a:pPr fontAlgn="t"/>
                      <a:r>
                        <a:rPr lang="en-GB" sz="1800">
                          <a:solidFill>
                            <a:srgbClr val="000000"/>
                          </a:solidFill>
                          <a:effectLst/>
                        </a:rPr>
                        <a:t>Unlikely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a:solidFill>
                            <a:srgbClr val="000000"/>
                          </a:solidFill>
                          <a:effectLst/>
                        </a:rPr>
                        <a:t>&lt; 33%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269141">
                <a:tc>
                  <a:txBody>
                    <a:bodyPr/>
                    <a:lstStyle/>
                    <a:p>
                      <a:pPr fontAlgn="t"/>
                      <a:r>
                        <a:rPr lang="en-GB" sz="1800">
                          <a:solidFill>
                            <a:srgbClr val="000000"/>
                          </a:solidFill>
                          <a:effectLst/>
                        </a:rPr>
                        <a:t>Very unlikely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a:solidFill>
                            <a:srgbClr val="000000"/>
                          </a:solidFill>
                          <a:effectLst/>
                        </a:rPr>
                        <a:t>&lt; 10%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269141">
                <a:tc>
                  <a:txBody>
                    <a:bodyPr/>
                    <a:lstStyle/>
                    <a:p>
                      <a:pPr fontAlgn="t"/>
                      <a:r>
                        <a:rPr lang="en-GB" sz="1800">
                          <a:solidFill>
                            <a:srgbClr val="000000"/>
                          </a:solidFill>
                          <a:effectLst/>
                        </a:rPr>
                        <a:t>Extremely unlikely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a:solidFill>
                            <a:srgbClr val="000000"/>
                          </a:solidFill>
                          <a:effectLst/>
                        </a:rPr>
                        <a:t>&lt; 5%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r h="269141">
                <a:tc>
                  <a:txBody>
                    <a:bodyPr/>
                    <a:lstStyle/>
                    <a:p>
                      <a:pPr fontAlgn="t"/>
                      <a:r>
                        <a:rPr lang="en-GB" sz="1800">
                          <a:solidFill>
                            <a:srgbClr val="000000"/>
                          </a:solidFill>
                          <a:effectLst/>
                        </a:rPr>
                        <a:t>Exceptionally unlikely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c>
                  <a:txBody>
                    <a:bodyPr/>
                    <a:lstStyle/>
                    <a:p>
                      <a:pPr fontAlgn="t"/>
                      <a:r>
                        <a:rPr lang="en-GB" sz="1800" dirty="0">
                          <a:solidFill>
                            <a:srgbClr val="000000"/>
                          </a:solidFill>
                          <a:effectLst/>
                        </a:rPr>
                        <a:t>&lt; 1% probability </a:t>
                      </a:r>
                    </a:p>
                  </a:txBody>
                  <a:tcPr marL="37820" marR="37820" marT="37820" marB="37820">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5076056" y="6176310"/>
            <a:ext cx="3096344" cy="369332"/>
          </a:xfrm>
          <a:prstGeom prst="rect">
            <a:avLst/>
          </a:prstGeom>
          <a:noFill/>
        </p:spPr>
        <p:txBody>
          <a:bodyPr wrap="square" rtlCol="0">
            <a:spAutoFit/>
          </a:bodyPr>
          <a:lstStyle/>
          <a:p>
            <a:r>
              <a:rPr lang="en-GB" dirty="0" smtClean="0"/>
              <a:t>Source IPCC AR4, 2007</a:t>
            </a:r>
            <a:endParaRPr lang="en-GB" dirty="0"/>
          </a:p>
        </p:txBody>
      </p:sp>
    </p:spTree>
    <p:extLst>
      <p:ext uri="{BB962C8B-B14F-4D97-AF65-F5344CB8AC3E}">
        <p14:creationId xmlns:p14="http://schemas.microsoft.com/office/powerpoint/2010/main" val="39094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384"/>
            <a:ext cx="8229600" cy="1143000"/>
          </a:xfrm>
        </p:spPr>
        <p:txBody>
          <a:bodyPr/>
          <a:lstStyle/>
          <a:p>
            <a:r>
              <a:rPr lang="en-GB" dirty="0" smtClean="0"/>
              <a:t>AN IMPORTANT DISTINCTION</a:t>
            </a:r>
          </a:p>
        </p:txBody>
      </p:sp>
      <p:sp>
        <p:nvSpPr>
          <p:cNvPr id="3" name="Content Placeholder 2"/>
          <p:cNvSpPr>
            <a:spLocks noGrp="1"/>
          </p:cNvSpPr>
          <p:nvPr>
            <p:ph idx="1"/>
          </p:nvPr>
        </p:nvSpPr>
        <p:spPr>
          <a:xfrm>
            <a:off x="457200" y="1052736"/>
            <a:ext cx="8579296" cy="5688632"/>
          </a:xfrm>
        </p:spPr>
        <p:txBody>
          <a:bodyPr>
            <a:normAutofit fontScale="77500" lnSpcReduction="20000"/>
          </a:bodyPr>
          <a:lstStyle/>
          <a:p>
            <a:pPr>
              <a:defRPr/>
            </a:pPr>
            <a:r>
              <a:rPr lang="en-GB" dirty="0" smtClean="0"/>
              <a:t>There is a difference between ‘sustainable’ and ‘environmental’</a:t>
            </a:r>
          </a:p>
          <a:p>
            <a:pPr marL="342900" lvl="1" indent="-342900">
              <a:buFont typeface="Arial" pitchFamily="34" charset="0"/>
              <a:buChar char="•"/>
              <a:defRPr/>
            </a:pPr>
            <a:r>
              <a:rPr lang="en-GB" sz="3100" dirty="0" smtClean="0"/>
              <a:t>You can have ‘unsustainable’ national economies, or businesses or health conditions</a:t>
            </a:r>
          </a:p>
          <a:p>
            <a:pPr>
              <a:defRPr/>
            </a:pPr>
            <a:r>
              <a:rPr lang="en-GB" dirty="0"/>
              <a:t>Many ‘classical’ environmental problems are not ‘unsustainable’ and could continue indefinitely</a:t>
            </a:r>
          </a:p>
          <a:p>
            <a:pPr lvl="1">
              <a:defRPr/>
            </a:pPr>
            <a:r>
              <a:rPr lang="en-GB" sz="2000" dirty="0"/>
              <a:t>Horrible buildings, or wind farms</a:t>
            </a:r>
          </a:p>
          <a:p>
            <a:pPr lvl="1">
              <a:defRPr/>
            </a:pPr>
            <a:r>
              <a:rPr lang="en-GB" sz="2000" dirty="0"/>
              <a:t>Traffic noise and congestion</a:t>
            </a:r>
          </a:p>
          <a:p>
            <a:pPr lvl="1">
              <a:defRPr/>
            </a:pPr>
            <a:r>
              <a:rPr lang="en-GB" sz="2000" dirty="0"/>
              <a:t>Smog, dirty air</a:t>
            </a:r>
          </a:p>
          <a:p>
            <a:pPr lvl="1">
              <a:defRPr/>
            </a:pPr>
            <a:r>
              <a:rPr lang="en-GB" sz="2000" dirty="0"/>
              <a:t>Typical levels of water pollution</a:t>
            </a:r>
          </a:p>
          <a:p>
            <a:pPr lvl="1">
              <a:defRPr/>
            </a:pPr>
            <a:r>
              <a:rPr lang="en-GB" sz="2000" dirty="0"/>
              <a:t>Litter</a:t>
            </a:r>
          </a:p>
          <a:p>
            <a:pPr marL="342900" lvl="1" indent="-342900">
              <a:buFont typeface="Arial" pitchFamily="34" charset="0"/>
              <a:buChar char="•"/>
              <a:defRPr/>
            </a:pPr>
            <a:r>
              <a:rPr lang="en-GB" sz="3100" dirty="0" smtClean="0"/>
              <a:t>Problems of environmental sustainability have </a:t>
            </a:r>
            <a:r>
              <a:rPr lang="en-GB" sz="3100" i="1" dirty="0"/>
              <a:t>boundaries</a:t>
            </a:r>
            <a:r>
              <a:rPr lang="en-GB" sz="3100" dirty="0"/>
              <a:t> or </a:t>
            </a:r>
            <a:r>
              <a:rPr lang="en-GB" sz="3100" i="1" dirty="0"/>
              <a:t>thresholds</a:t>
            </a:r>
            <a:r>
              <a:rPr lang="en-GB" sz="3100" dirty="0"/>
              <a:t>, beyond which serious, possibly irreversible, outcomes become more likely, especially </a:t>
            </a:r>
            <a:r>
              <a:rPr lang="en-GB" sz="3100" i="1" dirty="0"/>
              <a:t>in the </a:t>
            </a:r>
            <a:r>
              <a:rPr lang="en-GB" sz="3100" i="1" dirty="0" smtClean="0"/>
              <a:t>future</a:t>
            </a:r>
            <a:endParaRPr lang="en-GB" sz="3100" dirty="0" smtClean="0"/>
          </a:p>
          <a:p>
            <a:pPr marL="342900" lvl="1" indent="-342900">
              <a:buFont typeface="Arial" pitchFamily="34" charset="0"/>
              <a:buChar char="•"/>
              <a:defRPr/>
            </a:pPr>
            <a:r>
              <a:rPr lang="en-GB" sz="3200" dirty="0" smtClean="0"/>
              <a:t>So </a:t>
            </a:r>
            <a:r>
              <a:rPr lang="en-GB" sz="3200" dirty="0"/>
              <a:t>sustainability inevitably involves </a:t>
            </a:r>
            <a:r>
              <a:rPr lang="en-GB" sz="3200" i="1" dirty="0"/>
              <a:t>processes over time</a:t>
            </a:r>
            <a:r>
              <a:rPr lang="en-GB" sz="3200" dirty="0"/>
              <a:t>, where benefits and costs might accrue to different </a:t>
            </a:r>
            <a:r>
              <a:rPr lang="en-GB" sz="3200" dirty="0" smtClean="0"/>
              <a:t>people</a:t>
            </a:r>
            <a:endParaRPr lang="en-GB" sz="3100" i="1" dirty="0" smtClean="0"/>
          </a:p>
          <a:p>
            <a:pPr>
              <a:defRPr/>
            </a:pPr>
            <a:endParaRPr lang="en-GB" dirty="0" smtClean="0"/>
          </a:p>
        </p:txBody>
      </p:sp>
    </p:spTree>
    <p:extLst>
      <p:ext uri="{BB962C8B-B14F-4D97-AF65-F5344CB8AC3E}">
        <p14:creationId xmlns:p14="http://schemas.microsoft.com/office/powerpoint/2010/main" val="13648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19"/>
            <a:ext cx="8208912" cy="1143000"/>
          </a:xfrm>
        </p:spPr>
        <p:txBody>
          <a:bodyPr/>
          <a:lstStyle/>
          <a:p>
            <a:r>
              <a:rPr lang="en-GB" sz="3200" dirty="0" smtClean="0"/>
              <a:t>THE PRINCIPLE OF </a:t>
            </a:r>
            <a:r>
              <a:rPr lang="en-GB" sz="3200" i="1" dirty="0" smtClean="0"/>
              <a:t>CUMULATIVE EMISSIONS</a:t>
            </a:r>
            <a:endParaRPr lang="en-GB" sz="3200" i="1" dirty="0"/>
          </a:p>
        </p:txBody>
      </p:sp>
      <p:sp>
        <p:nvSpPr>
          <p:cNvPr id="3" name="Content Placeholder 2"/>
          <p:cNvSpPr>
            <a:spLocks noGrp="1"/>
          </p:cNvSpPr>
          <p:nvPr>
            <p:ph idx="1"/>
          </p:nvPr>
        </p:nvSpPr>
        <p:spPr>
          <a:xfrm>
            <a:off x="323528" y="1052736"/>
            <a:ext cx="8712968" cy="4114800"/>
          </a:xfrm>
        </p:spPr>
        <p:txBody>
          <a:bodyPr/>
          <a:lstStyle/>
          <a:p>
            <a:r>
              <a:rPr lang="en-GB" sz="2800" dirty="0" smtClean="0"/>
              <a:t>Many GHGs remain in the atmosphere for a long time</a:t>
            </a:r>
          </a:p>
          <a:p>
            <a:r>
              <a:rPr lang="en-GB" sz="2800" dirty="0" smtClean="0"/>
              <a:t>This is a big difference from most ‘classical’ environmental problems, that are self-correcting once the inputs stop</a:t>
            </a:r>
          </a:p>
          <a:p>
            <a:r>
              <a:rPr lang="en-GB" sz="2800" dirty="0" smtClean="0"/>
              <a:t>Reduction targets and dates for GHG reduction are not enough to guarantee reduced concentrations </a:t>
            </a:r>
          </a:p>
          <a:p>
            <a:r>
              <a:rPr lang="en-GB" sz="2800" b="1" dirty="0" smtClean="0"/>
              <a:t>Total accumulated emissions </a:t>
            </a:r>
            <a:r>
              <a:rPr lang="en-GB" sz="2800" dirty="0" smtClean="0"/>
              <a:t>becomes a key metric</a:t>
            </a:r>
          </a:p>
          <a:p>
            <a:r>
              <a:rPr lang="en-GB" sz="2800" dirty="0" smtClean="0"/>
              <a:t>This can be related to a global ‘carbon </a:t>
            </a:r>
            <a:r>
              <a:rPr lang="en-GB" sz="2800" dirty="0"/>
              <a:t>budget</a:t>
            </a:r>
            <a:r>
              <a:rPr lang="en-GB" sz="2800" dirty="0" smtClean="0"/>
              <a:t>’ to guide policy, that can be expressed in GtCO</a:t>
            </a:r>
            <a:r>
              <a:rPr lang="en-GB" sz="2800" baseline="-25000" dirty="0" smtClean="0"/>
              <a:t>2</a:t>
            </a:r>
            <a:r>
              <a:rPr lang="en-GB" sz="2800" dirty="0" smtClean="0"/>
              <a:t>e, approximately equivalent to “450ppm”</a:t>
            </a:r>
          </a:p>
          <a:p>
            <a:endParaRPr lang="en-GB" sz="2800" dirty="0"/>
          </a:p>
        </p:txBody>
      </p:sp>
    </p:spTree>
    <p:extLst>
      <p:ext uri="{BB962C8B-B14F-4D97-AF65-F5344CB8AC3E}">
        <p14:creationId xmlns:p14="http://schemas.microsoft.com/office/powerpoint/2010/main" val="216789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noAutofit/>
          </a:bodyPr>
          <a:lstStyle/>
          <a:p>
            <a:r>
              <a:rPr lang="en-GB" sz="2800" dirty="0" smtClean="0"/>
              <a:t>The principle of calculating default cumulative emissions</a:t>
            </a:r>
            <a:br>
              <a:rPr lang="en-GB" sz="2800" dirty="0" smtClean="0"/>
            </a:br>
            <a:r>
              <a:rPr lang="en-GB" sz="2800" dirty="0" smtClean="0"/>
              <a:t>tCO</a:t>
            </a:r>
            <a:r>
              <a:rPr lang="en-GB" sz="2800" baseline="-25000" dirty="0" smtClean="0"/>
              <a:t>2</a:t>
            </a:r>
            <a:r>
              <a:rPr lang="en-GB" sz="2800" dirty="0" smtClean="0"/>
              <a:t>e/y*y = tCO</a:t>
            </a:r>
            <a:r>
              <a:rPr lang="en-GB" sz="2800" baseline="-25000" dirty="0" smtClean="0"/>
              <a:t>2</a:t>
            </a:r>
            <a:r>
              <a:rPr lang="en-GB" sz="2800" dirty="0" smtClean="0"/>
              <a:t>e</a:t>
            </a:r>
            <a:br>
              <a:rPr lang="en-GB" sz="2800" dirty="0" smtClean="0"/>
            </a:br>
            <a:r>
              <a:rPr lang="en-GB" sz="2800" dirty="0" smtClean="0"/>
              <a:t>637*20/2 = 6370MtCO</a:t>
            </a:r>
            <a:r>
              <a:rPr lang="en-GB" sz="2800" baseline="-25000" dirty="0" smtClean="0"/>
              <a:t>2</a:t>
            </a:r>
            <a:r>
              <a:rPr lang="en-GB" sz="2800" dirty="0" smtClean="0"/>
              <a:t>e</a:t>
            </a:r>
            <a:br>
              <a:rPr lang="en-GB" sz="2800" dirty="0" smtClean="0"/>
            </a:br>
            <a:endParaRPr lang="en-GB"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492896"/>
            <a:ext cx="7856294" cy="4196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9932" y="2924944"/>
            <a:ext cx="1584176" cy="646331"/>
          </a:xfrm>
          <a:prstGeom prst="rect">
            <a:avLst/>
          </a:prstGeom>
          <a:noFill/>
        </p:spPr>
        <p:txBody>
          <a:bodyPr wrap="square" rtlCol="0">
            <a:spAutoFit/>
          </a:bodyPr>
          <a:lstStyle/>
          <a:p>
            <a:pPr algn="ctr"/>
            <a:r>
              <a:rPr lang="en-GB" dirty="0" smtClean="0"/>
              <a:t>Area under the curve</a:t>
            </a:r>
            <a:endParaRPr lang="en-GB" dirty="0"/>
          </a:p>
        </p:txBody>
      </p:sp>
      <p:cxnSp>
        <p:nvCxnSpPr>
          <p:cNvPr id="5" name="Straight Arrow Connector 4"/>
          <p:cNvCxnSpPr/>
          <p:nvPr/>
        </p:nvCxnSpPr>
        <p:spPr>
          <a:xfrm flipH="1">
            <a:off x="2987824" y="3356992"/>
            <a:ext cx="108012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2195736" y="3356992"/>
            <a:ext cx="5112568" cy="172819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7524328" y="4900518"/>
            <a:ext cx="648072" cy="369332"/>
          </a:xfrm>
          <a:prstGeom prst="rect">
            <a:avLst/>
          </a:prstGeom>
          <a:noFill/>
        </p:spPr>
        <p:txBody>
          <a:bodyPr wrap="square" rtlCol="0">
            <a:spAutoFit/>
          </a:bodyPr>
          <a:lstStyle/>
          <a:p>
            <a:r>
              <a:rPr lang="en-GB" b="1" dirty="0" smtClean="0"/>
              <a:t>127</a:t>
            </a:r>
            <a:endParaRPr lang="en-GB" b="1" dirty="0"/>
          </a:p>
        </p:txBody>
      </p:sp>
      <p:sp>
        <p:nvSpPr>
          <p:cNvPr id="8" name="TextBox 7"/>
          <p:cNvSpPr txBox="1"/>
          <p:nvPr/>
        </p:nvSpPr>
        <p:spPr>
          <a:xfrm>
            <a:off x="755576" y="6165304"/>
            <a:ext cx="2772308" cy="369332"/>
          </a:xfrm>
          <a:prstGeom prst="rect">
            <a:avLst/>
          </a:prstGeom>
          <a:noFill/>
        </p:spPr>
        <p:txBody>
          <a:bodyPr wrap="square" rtlCol="0">
            <a:spAutoFit/>
          </a:bodyPr>
          <a:lstStyle/>
          <a:p>
            <a:r>
              <a:rPr lang="en-GB" dirty="0"/>
              <a:t>127*40+(637-127)*40/2</a:t>
            </a:r>
          </a:p>
        </p:txBody>
      </p:sp>
      <p:sp>
        <p:nvSpPr>
          <p:cNvPr id="10" name="TextBox 9"/>
          <p:cNvSpPr txBox="1"/>
          <p:nvPr/>
        </p:nvSpPr>
        <p:spPr>
          <a:xfrm>
            <a:off x="7668344" y="6177742"/>
            <a:ext cx="1242138" cy="369332"/>
          </a:xfrm>
          <a:prstGeom prst="rect">
            <a:avLst/>
          </a:prstGeom>
          <a:noFill/>
        </p:spPr>
        <p:txBody>
          <a:bodyPr wrap="square" rtlCol="0">
            <a:spAutoFit/>
          </a:bodyPr>
          <a:lstStyle/>
          <a:p>
            <a:r>
              <a:rPr lang="en-GB" dirty="0" smtClean="0"/>
              <a:t>15296</a:t>
            </a:r>
            <a:endParaRPr lang="en-GB" dirty="0"/>
          </a:p>
        </p:txBody>
      </p:sp>
    </p:spTree>
    <p:extLst>
      <p:ext uri="{BB962C8B-B14F-4D97-AF65-F5344CB8AC3E}">
        <p14:creationId xmlns:p14="http://schemas.microsoft.com/office/powerpoint/2010/main" val="13309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640960" cy="1143000"/>
          </a:xfrm>
        </p:spPr>
        <p:txBody>
          <a:bodyPr>
            <a:noAutofit/>
          </a:bodyPr>
          <a:lstStyle/>
          <a:p>
            <a:r>
              <a:rPr lang="en-GB" sz="3200" dirty="0" smtClean="0"/>
              <a:t>BUT THE TRAJECTORY IS NOT NECESSARILY LINEAR. ITS SHAPE CAN MAKE A LARGE DIFFERENCE TO THE ACCUMULATED EMISSIONS</a:t>
            </a:r>
            <a:endParaRPr lang="en-GB" sz="32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7863371"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98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91" y="1628800"/>
            <a:ext cx="81534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3"/>
          <p:cNvSpPr>
            <a:spLocks noGrp="1" noChangeArrowheads="1"/>
          </p:cNvSpPr>
          <p:nvPr>
            <p:ph type="title"/>
          </p:nvPr>
        </p:nvSpPr>
        <p:spPr>
          <a:xfrm>
            <a:off x="250825" y="274638"/>
            <a:ext cx="8642350" cy="1143000"/>
          </a:xfrm>
        </p:spPr>
        <p:txBody>
          <a:bodyPr/>
          <a:lstStyle/>
          <a:p>
            <a:r>
              <a:rPr lang="en-GB" sz="2800" dirty="0" smtClean="0"/>
              <a:t>‘CARBON BUDGETS’ OR ALLOWABLE EMISSIONS QUOTAS CAN BE ALLOCATED TO COUNTRIES ON THE BASIS OF EQUAL PER CAPITA ENTITLEMENT </a:t>
            </a:r>
            <a:endParaRPr lang="en-GB" sz="2800" dirty="0"/>
          </a:p>
        </p:txBody>
      </p:sp>
      <p:sp>
        <p:nvSpPr>
          <p:cNvPr id="5124" name="Text Box 4"/>
          <p:cNvSpPr txBox="1">
            <a:spLocks noChangeArrowheads="1"/>
          </p:cNvSpPr>
          <p:nvPr/>
        </p:nvSpPr>
        <p:spPr bwMode="auto">
          <a:xfrm>
            <a:off x="667065" y="6236601"/>
            <a:ext cx="734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GB" dirty="0">
                <a:solidFill>
                  <a:srgbClr val="000000"/>
                </a:solidFill>
                <a:latin typeface="Trebuchet MS" pitchFamily="34" charset="0"/>
              </a:rPr>
              <a:t>GERMAN ADVISORY COUNCIL ON GLOBAL CHANGE</a:t>
            </a:r>
          </a:p>
        </p:txBody>
      </p:sp>
      <p:sp>
        <p:nvSpPr>
          <p:cNvPr id="5125" name="Text Box 5"/>
          <p:cNvSpPr txBox="1">
            <a:spLocks noChangeArrowheads="1"/>
          </p:cNvSpPr>
          <p:nvPr/>
        </p:nvSpPr>
        <p:spPr bwMode="auto">
          <a:xfrm>
            <a:off x="4211638" y="3127643"/>
            <a:ext cx="3600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GB" dirty="0">
                <a:solidFill>
                  <a:srgbClr val="000000"/>
                </a:solidFill>
                <a:latin typeface="Trebuchet MS" pitchFamily="34" charset="0"/>
              </a:rPr>
              <a:t>YOU CAN CHOOSE HOW AND WHEN TO ‘SPEND’ YOUR CARBON ALLOWANCE, BUT HIGH EMITTERS HAVE TO MOVE FASTER</a:t>
            </a:r>
          </a:p>
        </p:txBody>
      </p:sp>
    </p:spTree>
    <p:extLst>
      <p:ext uri="{BB962C8B-B14F-4D97-AF65-F5344CB8AC3E}">
        <p14:creationId xmlns:p14="http://schemas.microsoft.com/office/powerpoint/2010/main" val="465575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784976" cy="1143000"/>
          </a:xfrm>
        </p:spPr>
        <p:txBody>
          <a:bodyPr/>
          <a:lstStyle/>
          <a:p>
            <a:r>
              <a:rPr lang="en-GB" sz="2400" dirty="0" smtClean="0"/>
              <a:t>CALCULATING THE UK’S SUSTAINABLE EMISSIONS ENTITLEMENT  FROM GLOBAL ESTIMATES OF A ‘BUDGET’ THAT WOULD GIVE 20% CHANCE OF EXCEEDING 2ºC</a:t>
            </a:r>
            <a:br>
              <a:rPr lang="en-GB" sz="2400" dirty="0" smtClean="0"/>
            </a:br>
            <a:r>
              <a:rPr lang="en-GB" sz="2400" dirty="0" smtClean="0"/>
              <a:t>Is this probability unreasonable? Too high? Too low?</a:t>
            </a:r>
            <a:endParaRPr lang="en-GB"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8065327"/>
              </p:ext>
            </p:extLst>
          </p:nvPr>
        </p:nvGraphicFramePr>
        <p:xfrm>
          <a:off x="251520" y="2348881"/>
          <a:ext cx="8640960" cy="3992880"/>
        </p:xfrm>
        <a:graphic>
          <a:graphicData uri="http://schemas.openxmlformats.org/drawingml/2006/table">
            <a:tbl>
              <a:tblPr firstRow="1" firstCol="1" bandRow="1">
                <a:tableStyleId>{5C22544A-7EE6-4342-B048-85BDC9FD1C3A}</a:tableStyleId>
              </a:tblPr>
              <a:tblGrid>
                <a:gridCol w="1453553"/>
                <a:gridCol w="1043549"/>
                <a:gridCol w="1155836"/>
                <a:gridCol w="1035307"/>
                <a:gridCol w="784363"/>
                <a:gridCol w="1128640"/>
                <a:gridCol w="927142"/>
                <a:gridCol w="1112570"/>
              </a:tblGrid>
              <a:tr h="952365">
                <a:tc>
                  <a:txBody>
                    <a:bodyPr/>
                    <a:lstStyle/>
                    <a:p>
                      <a:pPr marL="0" marR="0">
                        <a:spcBef>
                          <a:spcPts val="0"/>
                        </a:spcBef>
                        <a:spcAft>
                          <a:spcPts val="0"/>
                        </a:spcAft>
                      </a:pPr>
                      <a:r>
                        <a:rPr lang="en-GB" sz="1600" dirty="0">
                          <a:effectLst/>
                        </a:rPr>
                        <a:t>AEQ PERIOD</a:t>
                      </a:r>
                      <a:endParaRPr lang="en-GB" sz="2400" dirty="0">
                        <a:effectLst/>
                        <a:latin typeface="Times New Roman"/>
                        <a:ea typeface="Calibri"/>
                      </a:endParaRPr>
                    </a:p>
                  </a:txBody>
                  <a:tcPr marL="68580" marR="68580" marT="0" marB="0"/>
                </a:tc>
                <a:tc>
                  <a:txBody>
                    <a:bodyPr/>
                    <a:lstStyle/>
                    <a:p>
                      <a:pPr marL="0" marR="0">
                        <a:spcBef>
                          <a:spcPts val="0"/>
                        </a:spcBef>
                        <a:spcAft>
                          <a:spcPts val="0"/>
                        </a:spcAft>
                      </a:pPr>
                      <a:r>
                        <a:rPr lang="en-GB" sz="1800" b="1" dirty="0">
                          <a:solidFill>
                            <a:srgbClr val="FF0000"/>
                          </a:solidFill>
                          <a:effectLst/>
                        </a:rPr>
                        <a:t>World Quota, GtCO2e</a:t>
                      </a:r>
                      <a:endParaRPr lang="en-GB" sz="2800" b="1" dirty="0">
                        <a:solidFill>
                          <a:srgbClr val="FF0000"/>
                        </a:solidFill>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World</a:t>
                      </a:r>
                      <a:endParaRPr lang="en-GB" sz="2000" dirty="0">
                        <a:effectLst/>
                      </a:endParaRPr>
                    </a:p>
                    <a:p>
                      <a:pPr marL="0" marR="0">
                        <a:spcBef>
                          <a:spcPts val="0"/>
                        </a:spcBef>
                        <a:spcAft>
                          <a:spcPts val="0"/>
                        </a:spcAft>
                      </a:pPr>
                      <a:r>
                        <a:rPr lang="en-GB" sz="1400" dirty="0">
                          <a:effectLst/>
                        </a:rPr>
                        <a:t>average population, millions</a:t>
                      </a:r>
                      <a:endParaRPr lang="en-GB" sz="2000" dirty="0">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Per cap quota, tCO2e</a:t>
                      </a:r>
                      <a:endParaRPr lang="en-GB" sz="2000" dirty="0">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Global Per cap per year</a:t>
                      </a:r>
                      <a:endParaRPr lang="en-GB" sz="2000" dirty="0">
                        <a:effectLst/>
                        <a:latin typeface="Times New Roman"/>
                        <a:ea typeface="Calibri"/>
                      </a:endParaRPr>
                    </a:p>
                  </a:txBody>
                  <a:tcPr marL="68580" marR="68580" marT="0" marB="0"/>
                </a:tc>
                <a:tc>
                  <a:txBody>
                    <a:bodyPr/>
                    <a:lstStyle/>
                    <a:p>
                      <a:pPr marL="0" marR="0" algn="ctr">
                        <a:spcBef>
                          <a:spcPts val="0"/>
                        </a:spcBef>
                        <a:spcAft>
                          <a:spcPts val="0"/>
                        </a:spcAft>
                      </a:pPr>
                      <a:r>
                        <a:rPr lang="en-GB" sz="1400" dirty="0">
                          <a:effectLst/>
                        </a:rPr>
                        <a:t>UK average population,</a:t>
                      </a:r>
                      <a:endParaRPr lang="en-GB" sz="2000" dirty="0">
                        <a:effectLst/>
                      </a:endParaRPr>
                    </a:p>
                    <a:p>
                      <a:pPr marL="0" marR="0" algn="ctr">
                        <a:spcBef>
                          <a:spcPts val="0"/>
                        </a:spcBef>
                        <a:spcAft>
                          <a:spcPts val="0"/>
                        </a:spcAft>
                      </a:pPr>
                      <a:r>
                        <a:rPr lang="en-GB" sz="1400" dirty="0">
                          <a:effectLst/>
                        </a:rPr>
                        <a:t>millions</a:t>
                      </a:r>
                      <a:endParaRPr lang="en-GB" sz="2000" dirty="0">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UK pro rata quota, GtCO2e</a:t>
                      </a:r>
                      <a:endParaRPr lang="en-GB" sz="2000" dirty="0">
                        <a:effectLst/>
                        <a:latin typeface="Times New Roman"/>
                        <a:ea typeface="Calibri"/>
                      </a:endParaRPr>
                    </a:p>
                  </a:txBody>
                  <a:tcPr marL="68580" marR="68580" marT="0" marB="0"/>
                </a:tc>
                <a:tc>
                  <a:txBody>
                    <a:bodyPr/>
                    <a:lstStyle/>
                    <a:p>
                      <a:pPr marL="0" marR="0">
                        <a:spcBef>
                          <a:spcPts val="0"/>
                        </a:spcBef>
                        <a:spcAft>
                          <a:spcPts val="0"/>
                        </a:spcAft>
                      </a:pPr>
                      <a:r>
                        <a:rPr lang="en-GB" sz="1400" dirty="0">
                          <a:effectLst/>
                        </a:rPr>
                        <a:t>UK average quota per year, MtCO2e</a:t>
                      </a:r>
                      <a:endParaRPr lang="en-GB" sz="2000" dirty="0">
                        <a:effectLst/>
                        <a:latin typeface="Times New Roman"/>
                        <a:ea typeface="Calibri"/>
                      </a:endParaRPr>
                    </a:p>
                  </a:txBody>
                  <a:tcPr marL="68580" marR="68580" marT="0" marB="0"/>
                </a:tc>
              </a:tr>
              <a:tr h="517992">
                <a:tc>
                  <a:txBody>
                    <a:bodyPr/>
                    <a:lstStyle/>
                    <a:p>
                      <a:pPr marL="0" marR="0" algn="ctr">
                        <a:spcBef>
                          <a:spcPts val="0"/>
                        </a:spcBef>
                        <a:spcAft>
                          <a:spcPts val="0"/>
                        </a:spcAft>
                      </a:pPr>
                      <a:r>
                        <a:rPr lang="en-GB" sz="2400">
                          <a:effectLst/>
                        </a:rPr>
                        <a:t>1990-2050</a:t>
                      </a:r>
                      <a:endParaRPr lang="en-GB" sz="2400">
                        <a:effectLst/>
                        <a:latin typeface="Times New Roman"/>
                        <a:ea typeface="Calibri"/>
                      </a:endParaRPr>
                    </a:p>
                  </a:txBody>
                  <a:tcPr marL="68580" marR="68580" marT="0" marB="0"/>
                </a:tc>
                <a:tc>
                  <a:txBody>
                    <a:bodyPr/>
                    <a:lstStyle/>
                    <a:p>
                      <a:pPr marL="0" marR="0" algn="ctr">
                        <a:spcBef>
                          <a:spcPts val="0"/>
                        </a:spcBef>
                        <a:spcAft>
                          <a:spcPts val="0"/>
                        </a:spcAft>
                      </a:pPr>
                      <a:r>
                        <a:rPr lang="en-GB" sz="2000" b="1" dirty="0">
                          <a:solidFill>
                            <a:srgbClr val="FF0000"/>
                          </a:solidFill>
                          <a:effectLst/>
                        </a:rPr>
                        <a:t>1722</a:t>
                      </a:r>
                      <a:endParaRPr lang="en-GB" sz="24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7297</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236.0</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3.9</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68.08</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16.1</a:t>
                      </a:r>
                      <a:endParaRPr lang="en-GB" sz="4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b="1" dirty="0">
                          <a:effectLst/>
                        </a:rPr>
                        <a:t>268</a:t>
                      </a:r>
                      <a:endParaRPr lang="en-GB" sz="2400" b="1" dirty="0">
                        <a:effectLst/>
                        <a:latin typeface="Times New Roman"/>
                        <a:ea typeface="Calibri"/>
                      </a:endParaRPr>
                    </a:p>
                  </a:txBody>
                  <a:tcPr marL="68580" marR="68580" marT="0" marB="0" anchor="ctr"/>
                </a:tc>
              </a:tr>
              <a:tr h="517992">
                <a:tc>
                  <a:txBody>
                    <a:bodyPr/>
                    <a:lstStyle/>
                    <a:p>
                      <a:pPr marL="0" marR="0" algn="ctr">
                        <a:spcBef>
                          <a:spcPts val="0"/>
                        </a:spcBef>
                        <a:spcAft>
                          <a:spcPts val="0"/>
                        </a:spcAft>
                      </a:pPr>
                      <a:r>
                        <a:rPr lang="en-GB" sz="2400">
                          <a:effectLst/>
                        </a:rPr>
                        <a:t>2000-2050</a:t>
                      </a:r>
                      <a:endParaRPr lang="en-GB" sz="2400">
                        <a:effectLst/>
                        <a:latin typeface="Times New Roman"/>
                        <a:ea typeface="Calibri"/>
                      </a:endParaRPr>
                    </a:p>
                  </a:txBody>
                  <a:tcPr marL="68580" marR="68580" marT="0" marB="0"/>
                </a:tc>
                <a:tc>
                  <a:txBody>
                    <a:bodyPr/>
                    <a:lstStyle/>
                    <a:p>
                      <a:pPr marL="0" marR="0" algn="ctr">
                        <a:spcBef>
                          <a:spcPts val="0"/>
                        </a:spcBef>
                        <a:spcAft>
                          <a:spcPts val="0"/>
                        </a:spcAft>
                      </a:pPr>
                      <a:r>
                        <a:rPr lang="en-GB" sz="2000" b="1" dirty="0">
                          <a:solidFill>
                            <a:srgbClr val="FF0000"/>
                          </a:solidFill>
                          <a:effectLst/>
                        </a:rPr>
                        <a:t>1356</a:t>
                      </a:r>
                      <a:endParaRPr lang="en-GB" sz="24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7947</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170.6</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3.0</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69.15</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11.8</a:t>
                      </a:r>
                      <a:endParaRPr lang="en-GB" sz="4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b="1" dirty="0">
                          <a:effectLst/>
                        </a:rPr>
                        <a:t>236</a:t>
                      </a:r>
                      <a:endParaRPr lang="en-GB" sz="2400" b="1" dirty="0">
                        <a:effectLst/>
                        <a:latin typeface="Times New Roman"/>
                        <a:ea typeface="Calibri"/>
                      </a:endParaRPr>
                    </a:p>
                  </a:txBody>
                  <a:tcPr marL="68580" marR="68580" marT="0" marB="0" anchor="ctr"/>
                </a:tc>
              </a:tr>
              <a:tr h="517992">
                <a:tc>
                  <a:txBody>
                    <a:bodyPr/>
                    <a:lstStyle/>
                    <a:p>
                      <a:pPr marL="0" marR="0" algn="ctr">
                        <a:spcBef>
                          <a:spcPts val="0"/>
                        </a:spcBef>
                        <a:spcAft>
                          <a:spcPts val="0"/>
                        </a:spcAft>
                      </a:pPr>
                      <a:r>
                        <a:rPr lang="en-GB" sz="2400">
                          <a:effectLst/>
                        </a:rPr>
                        <a:t>2010-2050</a:t>
                      </a:r>
                      <a:endParaRPr lang="en-GB" sz="2400">
                        <a:effectLst/>
                        <a:latin typeface="Times New Roman"/>
                        <a:ea typeface="Calibri"/>
                      </a:endParaRPr>
                    </a:p>
                  </a:txBody>
                  <a:tcPr marL="68580" marR="68580" marT="0" marB="0"/>
                </a:tc>
                <a:tc>
                  <a:txBody>
                    <a:bodyPr/>
                    <a:lstStyle/>
                    <a:p>
                      <a:pPr marL="0" marR="0" algn="ctr">
                        <a:spcBef>
                          <a:spcPts val="0"/>
                        </a:spcBef>
                        <a:spcAft>
                          <a:spcPts val="0"/>
                        </a:spcAft>
                      </a:pPr>
                      <a:r>
                        <a:rPr lang="en-GB" sz="2000" b="1" dirty="0">
                          <a:solidFill>
                            <a:srgbClr val="FF0000"/>
                          </a:solidFill>
                          <a:effectLst/>
                        </a:rPr>
                        <a:t>894</a:t>
                      </a:r>
                      <a:endParaRPr lang="en-GB" sz="24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9510</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107.1</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2.7</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70.17</a:t>
                      </a:r>
                      <a:endParaRPr lang="en-GB" sz="24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800" b="1" dirty="0">
                          <a:solidFill>
                            <a:srgbClr val="FF0000"/>
                          </a:solidFill>
                          <a:effectLst/>
                        </a:rPr>
                        <a:t>7.5</a:t>
                      </a:r>
                      <a:endParaRPr lang="en-GB" sz="48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b="1" dirty="0">
                          <a:solidFill>
                            <a:srgbClr val="FF0000"/>
                          </a:solidFill>
                          <a:effectLst/>
                        </a:rPr>
                        <a:t>188</a:t>
                      </a:r>
                      <a:endParaRPr lang="en-GB" sz="2400" b="1" dirty="0">
                        <a:solidFill>
                          <a:srgbClr val="FF0000"/>
                        </a:solidFill>
                        <a:effectLst/>
                        <a:latin typeface="Times New Roman"/>
                        <a:ea typeface="Calibri"/>
                      </a:endParaRPr>
                    </a:p>
                  </a:txBody>
                  <a:tcPr marL="68580" marR="68580" marT="0" marB="0" anchor="ctr"/>
                </a:tc>
              </a:tr>
              <a:tr h="517992">
                <a:tc>
                  <a:txBody>
                    <a:bodyPr/>
                    <a:lstStyle/>
                    <a:p>
                      <a:pPr marL="0" marR="0" algn="ctr">
                        <a:spcBef>
                          <a:spcPts val="0"/>
                        </a:spcBef>
                        <a:spcAft>
                          <a:spcPts val="0"/>
                        </a:spcAft>
                      </a:pPr>
                      <a:r>
                        <a:rPr lang="en-GB" sz="2400">
                          <a:effectLst/>
                        </a:rPr>
                        <a:t>2015-2050</a:t>
                      </a:r>
                      <a:endParaRPr lang="en-GB" sz="2400">
                        <a:effectLst/>
                        <a:latin typeface="Times New Roman"/>
                        <a:ea typeface="Calibri"/>
                      </a:endParaRPr>
                    </a:p>
                  </a:txBody>
                  <a:tcPr marL="68580" marR="68580" marT="0" marB="0"/>
                </a:tc>
                <a:tc>
                  <a:txBody>
                    <a:bodyPr/>
                    <a:lstStyle/>
                    <a:p>
                      <a:pPr marL="0" marR="0" algn="ctr">
                        <a:spcBef>
                          <a:spcPts val="0"/>
                        </a:spcBef>
                        <a:spcAft>
                          <a:spcPts val="0"/>
                        </a:spcAft>
                      </a:pPr>
                      <a:r>
                        <a:rPr lang="en-GB" sz="2000" b="1" dirty="0">
                          <a:solidFill>
                            <a:srgbClr val="FF0000"/>
                          </a:solidFill>
                          <a:effectLst/>
                        </a:rPr>
                        <a:t>643</a:t>
                      </a:r>
                      <a:endParaRPr lang="en-GB" sz="2400" b="1" dirty="0">
                        <a:solidFill>
                          <a:srgbClr val="FF00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8729</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75.4</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2.2</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a:effectLst/>
                        </a:rPr>
                        <a:t>71.19</a:t>
                      </a:r>
                      <a:endParaRPr lang="en-GB" sz="240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dirty="0">
                          <a:effectLst/>
                        </a:rPr>
                        <a:t>5.4</a:t>
                      </a:r>
                      <a:endParaRPr lang="en-GB" sz="4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GB" sz="2000" b="1" dirty="0">
                          <a:effectLst/>
                        </a:rPr>
                        <a:t>153</a:t>
                      </a:r>
                      <a:endParaRPr lang="en-GB" sz="2400" b="1" dirty="0">
                        <a:effectLst/>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405302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GB" sz="4000" dirty="0" smtClean="0"/>
              <a:t>THERE REMAINS A PROBLEM OF WHICH UK EMISSIONS TO COUNT</a:t>
            </a:r>
            <a:endParaRPr lang="en-GB" sz="4000" dirty="0"/>
          </a:p>
        </p:txBody>
      </p:sp>
      <p:sp>
        <p:nvSpPr>
          <p:cNvPr id="3" name="Content Placeholder 2"/>
          <p:cNvSpPr>
            <a:spLocks noGrp="1"/>
          </p:cNvSpPr>
          <p:nvPr>
            <p:ph idx="1"/>
          </p:nvPr>
        </p:nvSpPr>
        <p:spPr>
          <a:xfrm>
            <a:off x="755576" y="1772816"/>
            <a:ext cx="7772400" cy="4114800"/>
          </a:xfrm>
        </p:spPr>
        <p:txBody>
          <a:bodyPr/>
          <a:lstStyle/>
          <a:p>
            <a:r>
              <a:rPr lang="en-GB" sz="2800" dirty="0" smtClean="0"/>
              <a:t>Should we count only the emissions that are generated in the UK itself?</a:t>
            </a:r>
          </a:p>
          <a:p>
            <a:r>
              <a:rPr lang="en-GB" sz="2800" dirty="0" smtClean="0"/>
              <a:t>Or should we count all emissions associated with UK consumption, outside the UK?</a:t>
            </a:r>
          </a:p>
          <a:p>
            <a:pPr lvl="1"/>
            <a:r>
              <a:rPr lang="en-GB" sz="2400" dirty="0" smtClean="0"/>
              <a:t>If we don’t count these in, who does?</a:t>
            </a:r>
          </a:p>
          <a:p>
            <a:r>
              <a:rPr lang="en-GB" sz="2800" dirty="0" smtClean="0"/>
              <a:t>Should the allocation period start at some agreed point in the future?</a:t>
            </a:r>
          </a:p>
          <a:p>
            <a:r>
              <a:rPr lang="en-GB" sz="2800" dirty="0" smtClean="0"/>
              <a:t>Or should it include some measure of ‘historical responsibility?</a:t>
            </a:r>
          </a:p>
          <a:p>
            <a:pPr lvl="1"/>
            <a:r>
              <a:rPr lang="en-GB" sz="2400" dirty="0" smtClean="0"/>
              <a:t>If we don’t count these in, who does?</a:t>
            </a:r>
          </a:p>
          <a:p>
            <a:endParaRPr lang="en-GB" sz="2800" dirty="0" smtClean="0"/>
          </a:p>
        </p:txBody>
      </p:sp>
    </p:spTree>
    <p:extLst>
      <p:ext uri="{BB962C8B-B14F-4D97-AF65-F5344CB8AC3E}">
        <p14:creationId xmlns:p14="http://schemas.microsoft.com/office/powerpoint/2010/main" val="39230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ChangeArrowheads="1"/>
          </p:cNvSpPr>
          <p:nvPr/>
        </p:nvSpPr>
        <p:spPr bwMode="auto">
          <a:xfrm>
            <a:off x="336550" y="730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endParaRPr lang="en-US" sz="2400" smtClean="0">
              <a:solidFill>
                <a:srgbClr val="000000"/>
              </a:solidFill>
              <a:ea typeface="ＭＳ Ｐゴシック" charset="-128"/>
            </a:endParaRPr>
          </a:p>
        </p:txBody>
      </p:sp>
      <p:pic>
        <p:nvPicPr>
          <p:cNvPr id="450565" name="Picture 5" descr="what ZCB3 of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610600" cy="5924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50564" name="Rectangle 4"/>
          <p:cNvSpPr>
            <a:spLocks noGrp="1" noChangeArrowheads="1"/>
          </p:cNvSpPr>
          <p:nvPr>
            <p:ph type="title"/>
          </p:nvPr>
        </p:nvSpPr>
        <p:spPr>
          <a:xfrm>
            <a:off x="336550" y="481236"/>
            <a:ext cx="8458200" cy="1143000"/>
          </a:xfrm>
          <a:noFill/>
          <a:ln/>
        </p:spPr>
        <p:txBody>
          <a:bodyPr/>
          <a:lstStyle/>
          <a:p>
            <a:pPr algn="l"/>
            <a:r>
              <a:rPr lang="en-US" dirty="0" smtClean="0">
                <a:solidFill>
                  <a:schemeClr val="tx1"/>
                </a:solidFill>
              </a:rPr>
              <a:t>UK official policy, target, results</a:t>
            </a:r>
            <a:endParaRPr lang="en-US" dirty="0">
              <a:solidFill>
                <a:schemeClr val="bg2"/>
              </a:solidFill>
            </a:endParaRPr>
          </a:p>
        </p:txBody>
      </p:sp>
    </p:spTree>
    <p:extLst>
      <p:ext uri="{BB962C8B-B14F-4D97-AF65-F5344CB8AC3E}">
        <p14:creationId xmlns:p14="http://schemas.microsoft.com/office/powerpoint/2010/main" val="2979119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ChangeArrowheads="1"/>
          </p:cNvSpPr>
          <p:nvPr/>
        </p:nvSpPr>
        <p:spPr bwMode="auto">
          <a:xfrm>
            <a:off x="336550" y="730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endParaRPr lang="en-US" sz="2400" smtClean="0">
              <a:solidFill>
                <a:srgbClr val="000000"/>
              </a:solidFill>
              <a:ea typeface="ＭＳ Ｐゴシック" charset="-128"/>
            </a:endParaRPr>
          </a:p>
        </p:txBody>
      </p:sp>
      <p:pic>
        <p:nvPicPr>
          <p:cNvPr id="450565" name="Picture 5" descr="what ZCB3 of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35088"/>
            <a:ext cx="8610600" cy="59245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51920" y="191683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 name="Oval 5"/>
          <p:cNvSpPr/>
          <p:nvPr/>
        </p:nvSpPr>
        <p:spPr>
          <a:xfrm>
            <a:off x="3851920" y="1591072"/>
            <a:ext cx="144016" cy="14401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 name="Straight Arrow Connector 3"/>
          <p:cNvCxnSpPr/>
          <p:nvPr/>
        </p:nvCxnSpPr>
        <p:spPr>
          <a:xfrm>
            <a:off x="3563888" y="414908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19872" y="198884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89040" y="342900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89040" y="3645024"/>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19872" y="166308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023646" y="5589240"/>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41921"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36178"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07904"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91680"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447946"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1564" y="5608953"/>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0" y="0"/>
            <a:ext cx="9144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50564" name="Rectangle 4"/>
          <p:cNvSpPr>
            <a:spLocks noGrp="1" noChangeArrowheads="1"/>
          </p:cNvSpPr>
          <p:nvPr>
            <p:ph type="title"/>
          </p:nvPr>
        </p:nvSpPr>
        <p:spPr>
          <a:xfrm>
            <a:off x="524076" y="526368"/>
            <a:ext cx="8458200" cy="745096"/>
          </a:xfrm>
          <a:noFill/>
          <a:ln>
            <a:noFill/>
          </a:ln>
        </p:spPr>
        <p:txBody>
          <a:bodyPr/>
          <a:lstStyle/>
          <a:p>
            <a:r>
              <a:rPr lang="en-US" sz="3200" dirty="0" smtClean="0">
                <a:solidFill>
                  <a:schemeClr val="tx1"/>
                </a:solidFill>
              </a:rPr>
              <a:t>Which emissions should we count?</a:t>
            </a:r>
            <a:endParaRPr lang="en-US" sz="3200" dirty="0">
              <a:solidFill>
                <a:schemeClr val="bg2"/>
              </a:solidFill>
            </a:endParaRPr>
          </a:p>
        </p:txBody>
      </p:sp>
    </p:spTree>
    <p:extLst>
      <p:ext uri="{BB962C8B-B14F-4D97-AF65-F5344CB8AC3E}">
        <p14:creationId xmlns:p14="http://schemas.microsoft.com/office/powerpoint/2010/main" val="30840474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1135" y="446723"/>
            <a:ext cx="9526270" cy="5964555"/>
            <a:chOff x="0" y="0"/>
            <a:chExt cx="9526772" cy="5964865"/>
          </a:xfrm>
        </p:grpSpPr>
        <p:graphicFrame>
          <p:nvGraphicFramePr>
            <p:cNvPr id="3" name="Chart 2"/>
            <p:cNvGraphicFramePr>
              <a:graphicFrameLocks/>
            </p:cNvGraphicFramePr>
            <p:nvPr>
              <p:extLst>
                <p:ext uri="{D42A27DB-BD31-4B8C-83A1-F6EECF244321}">
                  <p14:modId xmlns:p14="http://schemas.microsoft.com/office/powerpoint/2010/main" val="4223815759"/>
                </p:ext>
              </p:extLst>
            </p:nvPr>
          </p:nvGraphicFramePr>
          <p:xfrm>
            <a:off x="0" y="0"/>
            <a:ext cx="9526772" cy="596486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5762820" y="361507"/>
              <a:ext cx="2731974" cy="2290868"/>
              <a:chOff x="457174" y="0"/>
              <a:chExt cx="2731974" cy="2290868"/>
            </a:xfrm>
          </p:grpSpPr>
          <p:sp>
            <p:nvSpPr>
              <p:cNvPr id="6" name="Freeform 5"/>
              <p:cNvSpPr/>
              <p:nvPr/>
            </p:nvSpPr>
            <p:spPr>
              <a:xfrm>
                <a:off x="2232838" y="0"/>
                <a:ext cx="956310" cy="446405"/>
              </a:xfrm>
              <a:custGeom>
                <a:avLst/>
                <a:gdLst>
                  <a:gd name="connsiteX0" fmla="*/ 0 w 956931"/>
                  <a:gd name="connsiteY0" fmla="*/ 0 h 446568"/>
                  <a:gd name="connsiteX1" fmla="*/ 0 w 956931"/>
                  <a:gd name="connsiteY1" fmla="*/ 0 h 446568"/>
                  <a:gd name="connsiteX2" fmla="*/ 10633 w 956931"/>
                  <a:gd name="connsiteY2" fmla="*/ 414670 h 446568"/>
                  <a:gd name="connsiteX3" fmla="*/ 21265 w 956931"/>
                  <a:gd name="connsiteY3" fmla="*/ 446568 h 446568"/>
                  <a:gd name="connsiteX4" fmla="*/ 956931 w 956931"/>
                  <a:gd name="connsiteY4" fmla="*/ 446568 h 446568"/>
                  <a:gd name="connsiteX5" fmla="*/ 946298 w 956931"/>
                  <a:gd name="connsiteY5" fmla="*/ 276447 h 446568"/>
                  <a:gd name="connsiteX6" fmla="*/ 606056 w 956931"/>
                  <a:gd name="connsiteY6" fmla="*/ 233916 h 446568"/>
                  <a:gd name="connsiteX7" fmla="*/ 393405 w 956931"/>
                  <a:gd name="connsiteY7" fmla="*/ 127591 h 446568"/>
                  <a:gd name="connsiteX8" fmla="*/ 0 w 956931"/>
                  <a:gd name="connsiteY8" fmla="*/ 0 h 44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931" h="446568">
                    <a:moveTo>
                      <a:pt x="0" y="0"/>
                    </a:moveTo>
                    <a:lnTo>
                      <a:pt x="0" y="0"/>
                    </a:lnTo>
                    <a:cubicBezTo>
                      <a:pt x="3544" y="138223"/>
                      <a:pt x="4056" y="276558"/>
                      <a:pt x="10633" y="414670"/>
                    </a:cubicBezTo>
                    <a:cubicBezTo>
                      <a:pt x="11166" y="425865"/>
                      <a:pt x="21265" y="446568"/>
                      <a:pt x="21265" y="446568"/>
                    </a:cubicBezTo>
                    <a:lnTo>
                      <a:pt x="956931" y="446568"/>
                    </a:lnTo>
                    <a:lnTo>
                      <a:pt x="946298" y="276447"/>
                    </a:lnTo>
                    <a:lnTo>
                      <a:pt x="606056" y="233916"/>
                    </a:lnTo>
                    <a:lnTo>
                      <a:pt x="393405" y="127591"/>
                    </a:lnTo>
                    <a:lnTo>
                      <a:pt x="0" y="0"/>
                    </a:ln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Text Box 2"/>
              <p:cNvSpPr txBox="1">
                <a:spLocks noChangeArrowheads="1"/>
              </p:cNvSpPr>
              <p:nvPr/>
            </p:nvSpPr>
            <p:spPr bwMode="auto">
              <a:xfrm>
                <a:off x="457174" y="10631"/>
                <a:ext cx="1669414" cy="47307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pPr>
                <a:r>
                  <a:rPr lang="en-GB" sz="1200">
                    <a:effectLst/>
                    <a:latin typeface="Calibri"/>
                    <a:ea typeface="Calibri"/>
                  </a:rPr>
                  <a:t>UK ACCUMULATED EMISSIONS</a:t>
                </a:r>
                <a:endParaRPr lang="en-GB" sz="1200">
                  <a:effectLst/>
                  <a:latin typeface="Times New Roman"/>
                  <a:ea typeface="Calibri"/>
                </a:endParaRPr>
              </a:p>
            </p:txBody>
          </p:sp>
          <p:sp>
            <p:nvSpPr>
              <p:cNvPr id="9" name="Text Box 2"/>
              <p:cNvSpPr txBox="1">
                <a:spLocks noChangeArrowheads="1"/>
              </p:cNvSpPr>
              <p:nvPr/>
            </p:nvSpPr>
            <p:spPr bwMode="auto">
              <a:xfrm>
                <a:off x="499703" y="1817794"/>
                <a:ext cx="1669414" cy="47307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pPr>
                <a:r>
                  <a:rPr lang="en-GB" sz="1200">
                    <a:effectLst/>
                    <a:latin typeface="Calibri"/>
                    <a:ea typeface="Calibri"/>
                  </a:rPr>
                  <a:t>ALLOWABLE EMISSIONS QUOTA</a:t>
                </a:r>
                <a:endParaRPr lang="en-GB" sz="1200">
                  <a:effectLst/>
                  <a:latin typeface="Times New Roman"/>
                  <a:ea typeface="Calibri"/>
                </a:endParaRPr>
              </a:p>
            </p:txBody>
          </p:sp>
        </p:grpSp>
      </p:grpSp>
    </p:spTree>
    <p:extLst>
      <p:ext uri="{BB962C8B-B14F-4D97-AF65-F5344CB8AC3E}">
        <p14:creationId xmlns:p14="http://schemas.microsoft.com/office/powerpoint/2010/main" val="3966995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07993662"/>
              </p:ext>
            </p:extLst>
          </p:nvPr>
        </p:nvGraphicFramePr>
        <p:xfrm>
          <a:off x="-191135" y="446723"/>
          <a:ext cx="9526270" cy="5964555"/>
        </p:xfrm>
        <a:graphic>
          <a:graphicData uri="http://schemas.openxmlformats.org/drawingml/2006/chart">
            <c:chart xmlns:c="http://schemas.openxmlformats.org/drawingml/2006/chart" xmlns:r="http://schemas.openxmlformats.org/officeDocument/2006/relationships" r:id="rId2"/>
          </a:graphicData>
        </a:graphic>
      </p:graphicFrame>
      <p:sp>
        <p:nvSpPr>
          <p:cNvPr id="3" name="Freeform 70"/>
          <p:cNvSpPr>
            <a:spLocks noEditPoints="1"/>
          </p:cNvSpPr>
          <p:nvPr/>
        </p:nvSpPr>
        <p:spPr bwMode="auto">
          <a:xfrm>
            <a:off x="2843808" y="3284984"/>
            <a:ext cx="5328592" cy="2818604"/>
          </a:xfrm>
          <a:custGeom>
            <a:avLst/>
            <a:gdLst>
              <a:gd name="T0" fmla="*/ 13970 w 14020"/>
              <a:gd name="T1" fmla="*/ 7387 h 7387"/>
              <a:gd name="T2" fmla="*/ 13270 w 14020"/>
              <a:gd name="T3" fmla="*/ 7387 h 7387"/>
              <a:gd name="T4" fmla="*/ 12570 w 14020"/>
              <a:gd name="T5" fmla="*/ 7387 h 7387"/>
              <a:gd name="T6" fmla="*/ 11870 w 14020"/>
              <a:gd name="T7" fmla="*/ 7387 h 7387"/>
              <a:gd name="T8" fmla="*/ 11170 w 14020"/>
              <a:gd name="T9" fmla="*/ 7387 h 7387"/>
              <a:gd name="T10" fmla="*/ 10470 w 14020"/>
              <a:gd name="T11" fmla="*/ 7387 h 7387"/>
              <a:gd name="T12" fmla="*/ 9770 w 14020"/>
              <a:gd name="T13" fmla="*/ 7387 h 7387"/>
              <a:gd name="T14" fmla="*/ 9070 w 14020"/>
              <a:gd name="T15" fmla="*/ 7387 h 7387"/>
              <a:gd name="T16" fmla="*/ 8370 w 14020"/>
              <a:gd name="T17" fmla="*/ 7387 h 7387"/>
              <a:gd name="T18" fmla="*/ 7670 w 14020"/>
              <a:gd name="T19" fmla="*/ 7387 h 7387"/>
              <a:gd name="T20" fmla="*/ 6970 w 14020"/>
              <a:gd name="T21" fmla="*/ 7387 h 7387"/>
              <a:gd name="T22" fmla="*/ 6270 w 14020"/>
              <a:gd name="T23" fmla="*/ 7387 h 7387"/>
              <a:gd name="T24" fmla="*/ 5570 w 14020"/>
              <a:gd name="T25" fmla="*/ 7387 h 7387"/>
              <a:gd name="T26" fmla="*/ 4870 w 14020"/>
              <a:gd name="T27" fmla="*/ 7387 h 7387"/>
              <a:gd name="T28" fmla="*/ 4170 w 14020"/>
              <a:gd name="T29" fmla="*/ 7387 h 7387"/>
              <a:gd name="T30" fmla="*/ 3470 w 14020"/>
              <a:gd name="T31" fmla="*/ 7387 h 7387"/>
              <a:gd name="T32" fmla="*/ 2770 w 14020"/>
              <a:gd name="T33" fmla="*/ 7387 h 7387"/>
              <a:gd name="T34" fmla="*/ 2070 w 14020"/>
              <a:gd name="T35" fmla="*/ 7387 h 7387"/>
              <a:gd name="T36" fmla="*/ 1370 w 14020"/>
              <a:gd name="T37" fmla="*/ 7387 h 7387"/>
              <a:gd name="T38" fmla="*/ 670 w 14020"/>
              <a:gd name="T39" fmla="*/ 7387 h 7387"/>
              <a:gd name="T40" fmla="*/ 0 w 14020"/>
              <a:gd name="T41" fmla="*/ 7257 h 7387"/>
              <a:gd name="T42" fmla="*/ 0 w 14020"/>
              <a:gd name="T43" fmla="*/ 6557 h 7387"/>
              <a:gd name="T44" fmla="*/ 0 w 14020"/>
              <a:gd name="T45" fmla="*/ 5857 h 7387"/>
              <a:gd name="T46" fmla="*/ 0 w 14020"/>
              <a:gd name="T47" fmla="*/ 5157 h 7387"/>
              <a:gd name="T48" fmla="*/ 0 w 14020"/>
              <a:gd name="T49" fmla="*/ 4457 h 7387"/>
              <a:gd name="T50" fmla="*/ 0 w 14020"/>
              <a:gd name="T51" fmla="*/ 3757 h 7387"/>
              <a:gd name="T52" fmla="*/ 0 w 14020"/>
              <a:gd name="T53" fmla="*/ 3057 h 7387"/>
              <a:gd name="T54" fmla="*/ 0 w 14020"/>
              <a:gd name="T55" fmla="*/ 2357 h 7387"/>
              <a:gd name="T56" fmla="*/ 0 w 14020"/>
              <a:gd name="T57" fmla="*/ 1657 h 7387"/>
              <a:gd name="T58" fmla="*/ 0 w 14020"/>
              <a:gd name="T59" fmla="*/ 957 h 7387"/>
              <a:gd name="T60" fmla="*/ 251 w 14020"/>
              <a:gd name="T61" fmla="*/ 57 h 7387"/>
              <a:gd name="T62" fmla="*/ 0 w 14020"/>
              <a:gd name="T63" fmla="*/ 257 h 7387"/>
              <a:gd name="T64" fmla="*/ 540 w 14020"/>
              <a:gd name="T65" fmla="*/ 138 h 7387"/>
              <a:gd name="T66" fmla="*/ 1214 w 14020"/>
              <a:gd name="T67" fmla="*/ 328 h 7387"/>
              <a:gd name="T68" fmla="*/ 1895 w 14020"/>
              <a:gd name="T69" fmla="*/ 522 h 7387"/>
              <a:gd name="T70" fmla="*/ 2528 w 14020"/>
              <a:gd name="T71" fmla="*/ 822 h 7387"/>
              <a:gd name="T72" fmla="*/ 3160 w 14020"/>
              <a:gd name="T73" fmla="*/ 1122 h 7387"/>
              <a:gd name="T74" fmla="*/ 3793 w 14020"/>
              <a:gd name="T75" fmla="*/ 1422 h 7387"/>
              <a:gd name="T76" fmla="*/ 4425 w 14020"/>
              <a:gd name="T77" fmla="*/ 1722 h 7387"/>
              <a:gd name="T78" fmla="*/ 5365 w 14020"/>
              <a:gd name="T79" fmla="*/ 2282 h 7387"/>
              <a:gd name="T80" fmla="*/ 5665 w 14020"/>
              <a:gd name="T81" fmla="*/ 2383 h 7387"/>
              <a:gd name="T82" fmla="*/ 6223 w 14020"/>
              <a:gd name="T83" fmla="*/ 2805 h 7387"/>
              <a:gd name="T84" fmla="*/ 6782 w 14020"/>
              <a:gd name="T85" fmla="*/ 3226 h 7387"/>
              <a:gd name="T86" fmla="*/ 7354 w 14020"/>
              <a:gd name="T87" fmla="*/ 3620 h 7387"/>
              <a:gd name="T88" fmla="*/ 7954 w 14020"/>
              <a:gd name="T89" fmla="*/ 3981 h 7387"/>
              <a:gd name="T90" fmla="*/ 8553 w 14020"/>
              <a:gd name="T91" fmla="*/ 4341 h 7387"/>
              <a:gd name="T92" fmla="*/ 8764 w 14020"/>
              <a:gd name="T93" fmla="*/ 4584 h 7387"/>
              <a:gd name="T94" fmla="*/ 9552 w 14020"/>
              <a:gd name="T95" fmla="*/ 4770 h 7387"/>
              <a:gd name="T96" fmla="*/ 10209 w 14020"/>
              <a:gd name="T97" fmla="*/ 5014 h 7387"/>
              <a:gd name="T98" fmla="*/ 10491 w 14020"/>
              <a:gd name="T99" fmla="*/ 5119 h 7387"/>
              <a:gd name="T100" fmla="*/ 10490 w 14020"/>
              <a:gd name="T101" fmla="*/ 5118 h 7387"/>
              <a:gd name="T102" fmla="*/ 11164 w 14020"/>
              <a:gd name="T103" fmla="*/ 5283 h 7387"/>
              <a:gd name="T104" fmla="*/ 11844 w 14020"/>
              <a:gd name="T105" fmla="*/ 5450 h 7387"/>
              <a:gd name="T106" fmla="*/ 12524 w 14020"/>
              <a:gd name="T107" fmla="*/ 5616 h 7387"/>
              <a:gd name="T108" fmla="*/ 13204 w 14020"/>
              <a:gd name="T109" fmla="*/ 5783 h 7387"/>
              <a:gd name="T110" fmla="*/ 13920 w 14020"/>
              <a:gd name="T111" fmla="*/ 6321 h 7387"/>
              <a:gd name="T112" fmla="*/ 14020 w 14020"/>
              <a:gd name="T113" fmla="*/ 6621 h 7387"/>
              <a:gd name="T114" fmla="*/ 14020 w 14020"/>
              <a:gd name="T115" fmla="*/ 7321 h 7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20" h="7387">
                <a:moveTo>
                  <a:pt x="13970" y="7387"/>
                </a:moveTo>
                <a:lnTo>
                  <a:pt x="13570" y="7387"/>
                </a:lnTo>
                <a:lnTo>
                  <a:pt x="13570" y="7287"/>
                </a:lnTo>
                <a:lnTo>
                  <a:pt x="13970" y="7287"/>
                </a:lnTo>
                <a:lnTo>
                  <a:pt x="13970" y="7387"/>
                </a:lnTo>
                <a:close/>
                <a:moveTo>
                  <a:pt x="13270" y="7387"/>
                </a:moveTo>
                <a:lnTo>
                  <a:pt x="12870" y="7387"/>
                </a:lnTo>
                <a:lnTo>
                  <a:pt x="12870" y="7287"/>
                </a:lnTo>
                <a:lnTo>
                  <a:pt x="13270" y="7287"/>
                </a:lnTo>
                <a:lnTo>
                  <a:pt x="13270" y="7387"/>
                </a:lnTo>
                <a:close/>
                <a:moveTo>
                  <a:pt x="12570" y="7387"/>
                </a:moveTo>
                <a:lnTo>
                  <a:pt x="12170" y="7387"/>
                </a:lnTo>
                <a:lnTo>
                  <a:pt x="12170" y="7287"/>
                </a:lnTo>
                <a:lnTo>
                  <a:pt x="12570" y="7287"/>
                </a:lnTo>
                <a:lnTo>
                  <a:pt x="12570" y="7387"/>
                </a:lnTo>
                <a:close/>
                <a:moveTo>
                  <a:pt x="11870" y="7387"/>
                </a:moveTo>
                <a:lnTo>
                  <a:pt x="11470" y="7387"/>
                </a:lnTo>
                <a:lnTo>
                  <a:pt x="11470" y="7287"/>
                </a:lnTo>
                <a:lnTo>
                  <a:pt x="11870" y="7287"/>
                </a:lnTo>
                <a:lnTo>
                  <a:pt x="11870" y="7387"/>
                </a:lnTo>
                <a:close/>
                <a:moveTo>
                  <a:pt x="11170" y="7387"/>
                </a:moveTo>
                <a:lnTo>
                  <a:pt x="10770" y="7387"/>
                </a:lnTo>
                <a:lnTo>
                  <a:pt x="10770" y="7287"/>
                </a:lnTo>
                <a:lnTo>
                  <a:pt x="11170" y="7287"/>
                </a:lnTo>
                <a:lnTo>
                  <a:pt x="11170" y="7387"/>
                </a:lnTo>
                <a:close/>
                <a:moveTo>
                  <a:pt x="10470" y="7387"/>
                </a:moveTo>
                <a:lnTo>
                  <a:pt x="10070" y="7387"/>
                </a:lnTo>
                <a:lnTo>
                  <a:pt x="10070" y="7287"/>
                </a:lnTo>
                <a:lnTo>
                  <a:pt x="10470" y="7287"/>
                </a:lnTo>
                <a:lnTo>
                  <a:pt x="10470" y="7387"/>
                </a:lnTo>
                <a:close/>
                <a:moveTo>
                  <a:pt x="9770" y="7387"/>
                </a:moveTo>
                <a:lnTo>
                  <a:pt x="9370" y="7387"/>
                </a:lnTo>
                <a:lnTo>
                  <a:pt x="9370" y="7287"/>
                </a:lnTo>
                <a:lnTo>
                  <a:pt x="9770" y="7287"/>
                </a:lnTo>
                <a:lnTo>
                  <a:pt x="9770" y="7387"/>
                </a:lnTo>
                <a:close/>
                <a:moveTo>
                  <a:pt x="9070" y="7387"/>
                </a:moveTo>
                <a:lnTo>
                  <a:pt x="8670" y="7387"/>
                </a:lnTo>
                <a:lnTo>
                  <a:pt x="8670" y="7287"/>
                </a:lnTo>
                <a:lnTo>
                  <a:pt x="9070" y="7287"/>
                </a:lnTo>
                <a:lnTo>
                  <a:pt x="9070" y="7387"/>
                </a:lnTo>
                <a:close/>
                <a:moveTo>
                  <a:pt x="8370" y="7387"/>
                </a:moveTo>
                <a:lnTo>
                  <a:pt x="7970" y="7387"/>
                </a:lnTo>
                <a:lnTo>
                  <a:pt x="7970" y="7287"/>
                </a:lnTo>
                <a:lnTo>
                  <a:pt x="8370" y="7287"/>
                </a:lnTo>
                <a:lnTo>
                  <a:pt x="8370" y="7387"/>
                </a:lnTo>
                <a:close/>
                <a:moveTo>
                  <a:pt x="7670" y="7387"/>
                </a:moveTo>
                <a:lnTo>
                  <a:pt x="7270" y="7387"/>
                </a:lnTo>
                <a:lnTo>
                  <a:pt x="7270" y="7287"/>
                </a:lnTo>
                <a:lnTo>
                  <a:pt x="7670" y="7287"/>
                </a:lnTo>
                <a:lnTo>
                  <a:pt x="7670" y="7387"/>
                </a:lnTo>
                <a:close/>
                <a:moveTo>
                  <a:pt x="6970" y="7387"/>
                </a:moveTo>
                <a:lnTo>
                  <a:pt x="6570" y="7387"/>
                </a:lnTo>
                <a:lnTo>
                  <a:pt x="6570" y="7287"/>
                </a:lnTo>
                <a:lnTo>
                  <a:pt x="6970" y="7287"/>
                </a:lnTo>
                <a:lnTo>
                  <a:pt x="6970" y="7387"/>
                </a:lnTo>
                <a:close/>
                <a:moveTo>
                  <a:pt x="6270" y="7387"/>
                </a:moveTo>
                <a:lnTo>
                  <a:pt x="5870" y="7387"/>
                </a:lnTo>
                <a:lnTo>
                  <a:pt x="5870" y="7287"/>
                </a:lnTo>
                <a:lnTo>
                  <a:pt x="6270" y="7287"/>
                </a:lnTo>
                <a:lnTo>
                  <a:pt x="6270" y="7387"/>
                </a:lnTo>
                <a:close/>
                <a:moveTo>
                  <a:pt x="5570" y="7387"/>
                </a:moveTo>
                <a:lnTo>
                  <a:pt x="5170" y="7387"/>
                </a:lnTo>
                <a:lnTo>
                  <a:pt x="5170" y="7287"/>
                </a:lnTo>
                <a:lnTo>
                  <a:pt x="5570" y="7287"/>
                </a:lnTo>
                <a:lnTo>
                  <a:pt x="5570" y="7387"/>
                </a:lnTo>
                <a:close/>
                <a:moveTo>
                  <a:pt x="4870" y="7387"/>
                </a:moveTo>
                <a:lnTo>
                  <a:pt x="4470" y="7387"/>
                </a:lnTo>
                <a:lnTo>
                  <a:pt x="4470" y="7287"/>
                </a:lnTo>
                <a:lnTo>
                  <a:pt x="4870" y="7287"/>
                </a:lnTo>
                <a:lnTo>
                  <a:pt x="4870" y="7387"/>
                </a:lnTo>
                <a:close/>
                <a:moveTo>
                  <a:pt x="4170" y="7387"/>
                </a:moveTo>
                <a:lnTo>
                  <a:pt x="3770" y="7387"/>
                </a:lnTo>
                <a:lnTo>
                  <a:pt x="3770" y="7287"/>
                </a:lnTo>
                <a:lnTo>
                  <a:pt x="4170" y="7287"/>
                </a:lnTo>
                <a:lnTo>
                  <a:pt x="4170" y="7387"/>
                </a:lnTo>
                <a:close/>
                <a:moveTo>
                  <a:pt x="3470" y="7387"/>
                </a:moveTo>
                <a:lnTo>
                  <a:pt x="3070" y="7387"/>
                </a:lnTo>
                <a:lnTo>
                  <a:pt x="3070" y="7287"/>
                </a:lnTo>
                <a:lnTo>
                  <a:pt x="3470" y="7287"/>
                </a:lnTo>
                <a:lnTo>
                  <a:pt x="3470" y="7387"/>
                </a:lnTo>
                <a:close/>
                <a:moveTo>
                  <a:pt x="2770" y="7387"/>
                </a:moveTo>
                <a:lnTo>
                  <a:pt x="2370" y="7387"/>
                </a:lnTo>
                <a:lnTo>
                  <a:pt x="2370" y="7287"/>
                </a:lnTo>
                <a:lnTo>
                  <a:pt x="2770" y="7287"/>
                </a:lnTo>
                <a:lnTo>
                  <a:pt x="2770" y="7387"/>
                </a:lnTo>
                <a:close/>
                <a:moveTo>
                  <a:pt x="2070" y="7387"/>
                </a:moveTo>
                <a:lnTo>
                  <a:pt x="1670" y="7387"/>
                </a:lnTo>
                <a:lnTo>
                  <a:pt x="1670" y="7287"/>
                </a:lnTo>
                <a:lnTo>
                  <a:pt x="2070" y="7287"/>
                </a:lnTo>
                <a:lnTo>
                  <a:pt x="2070" y="7387"/>
                </a:lnTo>
                <a:close/>
                <a:moveTo>
                  <a:pt x="1370" y="7387"/>
                </a:moveTo>
                <a:lnTo>
                  <a:pt x="970" y="7387"/>
                </a:lnTo>
                <a:lnTo>
                  <a:pt x="970" y="7287"/>
                </a:lnTo>
                <a:lnTo>
                  <a:pt x="1370" y="7287"/>
                </a:lnTo>
                <a:lnTo>
                  <a:pt x="1370" y="7387"/>
                </a:lnTo>
                <a:close/>
                <a:moveTo>
                  <a:pt x="670" y="7387"/>
                </a:moveTo>
                <a:lnTo>
                  <a:pt x="270" y="7387"/>
                </a:lnTo>
                <a:lnTo>
                  <a:pt x="270" y="7287"/>
                </a:lnTo>
                <a:lnTo>
                  <a:pt x="670" y="7287"/>
                </a:lnTo>
                <a:lnTo>
                  <a:pt x="670" y="7387"/>
                </a:lnTo>
                <a:close/>
                <a:moveTo>
                  <a:pt x="0" y="7257"/>
                </a:moveTo>
                <a:lnTo>
                  <a:pt x="0" y="6857"/>
                </a:lnTo>
                <a:lnTo>
                  <a:pt x="100" y="6857"/>
                </a:lnTo>
                <a:lnTo>
                  <a:pt x="100" y="7257"/>
                </a:lnTo>
                <a:lnTo>
                  <a:pt x="0" y="7257"/>
                </a:lnTo>
                <a:close/>
                <a:moveTo>
                  <a:pt x="0" y="6557"/>
                </a:moveTo>
                <a:lnTo>
                  <a:pt x="0" y="6157"/>
                </a:lnTo>
                <a:lnTo>
                  <a:pt x="100" y="6157"/>
                </a:lnTo>
                <a:lnTo>
                  <a:pt x="100" y="6557"/>
                </a:lnTo>
                <a:lnTo>
                  <a:pt x="0" y="6557"/>
                </a:lnTo>
                <a:close/>
                <a:moveTo>
                  <a:pt x="0" y="5857"/>
                </a:moveTo>
                <a:lnTo>
                  <a:pt x="0" y="5457"/>
                </a:lnTo>
                <a:lnTo>
                  <a:pt x="100" y="5457"/>
                </a:lnTo>
                <a:lnTo>
                  <a:pt x="100" y="5857"/>
                </a:lnTo>
                <a:lnTo>
                  <a:pt x="0" y="5857"/>
                </a:lnTo>
                <a:close/>
                <a:moveTo>
                  <a:pt x="0" y="5157"/>
                </a:moveTo>
                <a:lnTo>
                  <a:pt x="0" y="4757"/>
                </a:lnTo>
                <a:lnTo>
                  <a:pt x="100" y="4757"/>
                </a:lnTo>
                <a:lnTo>
                  <a:pt x="100" y="5157"/>
                </a:lnTo>
                <a:lnTo>
                  <a:pt x="0" y="5157"/>
                </a:lnTo>
                <a:close/>
                <a:moveTo>
                  <a:pt x="0" y="4457"/>
                </a:moveTo>
                <a:lnTo>
                  <a:pt x="0" y="4057"/>
                </a:lnTo>
                <a:lnTo>
                  <a:pt x="100" y="4057"/>
                </a:lnTo>
                <a:lnTo>
                  <a:pt x="100" y="4457"/>
                </a:lnTo>
                <a:lnTo>
                  <a:pt x="0" y="4457"/>
                </a:lnTo>
                <a:close/>
                <a:moveTo>
                  <a:pt x="0" y="3757"/>
                </a:moveTo>
                <a:lnTo>
                  <a:pt x="0" y="3357"/>
                </a:lnTo>
                <a:lnTo>
                  <a:pt x="100" y="3357"/>
                </a:lnTo>
                <a:lnTo>
                  <a:pt x="100" y="3757"/>
                </a:lnTo>
                <a:lnTo>
                  <a:pt x="0" y="3757"/>
                </a:lnTo>
                <a:close/>
                <a:moveTo>
                  <a:pt x="0" y="3057"/>
                </a:moveTo>
                <a:lnTo>
                  <a:pt x="0" y="2657"/>
                </a:lnTo>
                <a:lnTo>
                  <a:pt x="100" y="2657"/>
                </a:lnTo>
                <a:lnTo>
                  <a:pt x="100" y="3057"/>
                </a:lnTo>
                <a:lnTo>
                  <a:pt x="0" y="3057"/>
                </a:lnTo>
                <a:close/>
                <a:moveTo>
                  <a:pt x="0" y="2357"/>
                </a:moveTo>
                <a:lnTo>
                  <a:pt x="0" y="1957"/>
                </a:lnTo>
                <a:lnTo>
                  <a:pt x="100" y="1957"/>
                </a:lnTo>
                <a:lnTo>
                  <a:pt x="100" y="2357"/>
                </a:lnTo>
                <a:lnTo>
                  <a:pt x="0" y="2357"/>
                </a:lnTo>
                <a:close/>
                <a:moveTo>
                  <a:pt x="0" y="1657"/>
                </a:moveTo>
                <a:lnTo>
                  <a:pt x="0" y="1257"/>
                </a:lnTo>
                <a:lnTo>
                  <a:pt x="100" y="1257"/>
                </a:lnTo>
                <a:lnTo>
                  <a:pt x="100" y="1657"/>
                </a:lnTo>
                <a:lnTo>
                  <a:pt x="0" y="1657"/>
                </a:lnTo>
                <a:close/>
                <a:moveTo>
                  <a:pt x="0" y="957"/>
                </a:moveTo>
                <a:lnTo>
                  <a:pt x="0" y="557"/>
                </a:lnTo>
                <a:lnTo>
                  <a:pt x="100" y="557"/>
                </a:lnTo>
                <a:lnTo>
                  <a:pt x="100" y="957"/>
                </a:lnTo>
                <a:lnTo>
                  <a:pt x="0" y="957"/>
                </a:lnTo>
                <a:close/>
                <a:moveTo>
                  <a:pt x="0" y="257"/>
                </a:moveTo>
                <a:lnTo>
                  <a:pt x="0" y="52"/>
                </a:lnTo>
                <a:cubicBezTo>
                  <a:pt x="0" y="36"/>
                  <a:pt x="7" y="22"/>
                  <a:pt x="20" y="12"/>
                </a:cubicBezTo>
                <a:cubicBezTo>
                  <a:pt x="32" y="3"/>
                  <a:pt x="49" y="0"/>
                  <a:pt x="64" y="4"/>
                </a:cubicBezTo>
                <a:lnTo>
                  <a:pt x="251" y="57"/>
                </a:lnTo>
                <a:lnTo>
                  <a:pt x="224" y="153"/>
                </a:lnTo>
                <a:lnTo>
                  <a:pt x="37" y="100"/>
                </a:lnTo>
                <a:lnTo>
                  <a:pt x="100" y="52"/>
                </a:lnTo>
                <a:lnTo>
                  <a:pt x="100" y="257"/>
                </a:lnTo>
                <a:lnTo>
                  <a:pt x="0" y="257"/>
                </a:lnTo>
                <a:close/>
                <a:moveTo>
                  <a:pt x="540" y="138"/>
                </a:moveTo>
                <a:lnTo>
                  <a:pt x="925" y="247"/>
                </a:lnTo>
                <a:lnTo>
                  <a:pt x="898" y="343"/>
                </a:lnTo>
                <a:lnTo>
                  <a:pt x="513" y="235"/>
                </a:lnTo>
                <a:lnTo>
                  <a:pt x="540" y="138"/>
                </a:lnTo>
                <a:close/>
                <a:moveTo>
                  <a:pt x="1214" y="328"/>
                </a:moveTo>
                <a:lnTo>
                  <a:pt x="1599" y="437"/>
                </a:lnTo>
                <a:lnTo>
                  <a:pt x="1572" y="533"/>
                </a:lnTo>
                <a:lnTo>
                  <a:pt x="1187" y="425"/>
                </a:lnTo>
                <a:lnTo>
                  <a:pt x="1214" y="328"/>
                </a:lnTo>
                <a:close/>
                <a:moveTo>
                  <a:pt x="1895" y="522"/>
                </a:moveTo>
                <a:lnTo>
                  <a:pt x="2257" y="693"/>
                </a:lnTo>
                <a:lnTo>
                  <a:pt x="2214" y="784"/>
                </a:lnTo>
                <a:lnTo>
                  <a:pt x="1852" y="612"/>
                </a:lnTo>
                <a:lnTo>
                  <a:pt x="1895" y="522"/>
                </a:lnTo>
                <a:close/>
                <a:moveTo>
                  <a:pt x="2528" y="822"/>
                </a:moveTo>
                <a:lnTo>
                  <a:pt x="2889" y="993"/>
                </a:lnTo>
                <a:lnTo>
                  <a:pt x="2846" y="1084"/>
                </a:lnTo>
                <a:lnTo>
                  <a:pt x="2485" y="912"/>
                </a:lnTo>
                <a:lnTo>
                  <a:pt x="2528" y="822"/>
                </a:lnTo>
                <a:close/>
                <a:moveTo>
                  <a:pt x="3160" y="1122"/>
                </a:moveTo>
                <a:lnTo>
                  <a:pt x="3521" y="1293"/>
                </a:lnTo>
                <a:lnTo>
                  <a:pt x="3479" y="1384"/>
                </a:lnTo>
                <a:lnTo>
                  <a:pt x="3117" y="1212"/>
                </a:lnTo>
                <a:lnTo>
                  <a:pt x="3160" y="1122"/>
                </a:lnTo>
                <a:close/>
                <a:moveTo>
                  <a:pt x="3793" y="1422"/>
                </a:moveTo>
                <a:lnTo>
                  <a:pt x="4154" y="1593"/>
                </a:lnTo>
                <a:lnTo>
                  <a:pt x="4111" y="1684"/>
                </a:lnTo>
                <a:lnTo>
                  <a:pt x="3750" y="1512"/>
                </a:lnTo>
                <a:lnTo>
                  <a:pt x="3793" y="1422"/>
                </a:lnTo>
                <a:close/>
                <a:moveTo>
                  <a:pt x="4425" y="1722"/>
                </a:moveTo>
                <a:lnTo>
                  <a:pt x="4786" y="1893"/>
                </a:lnTo>
                <a:lnTo>
                  <a:pt x="4744" y="1984"/>
                </a:lnTo>
                <a:lnTo>
                  <a:pt x="4382" y="1812"/>
                </a:lnTo>
                <a:lnTo>
                  <a:pt x="4425" y="1722"/>
                </a:lnTo>
                <a:close/>
                <a:moveTo>
                  <a:pt x="5057" y="2022"/>
                </a:moveTo>
                <a:lnTo>
                  <a:pt x="5398" y="2184"/>
                </a:lnTo>
                <a:cubicBezTo>
                  <a:pt x="5401" y="2185"/>
                  <a:pt x="5404" y="2187"/>
                  <a:pt x="5407" y="2189"/>
                </a:cubicBezTo>
                <a:lnTo>
                  <a:pt x="5425" y="2203"/>
                </a:lnTo>
                <a:lnTo>
                  <a:pt x="5365" y="2282"/>
                </a:lnTo>
                <a:lnTo>
                  <a:pt x="5347" y="2269"/>
                </a:lnTo>
                <a:lnTo>
                  <a:pt x="5355" y="2274"/>
                </a:lnTo>
                <a:lnTo>
                  <a:pt x="5015" y="2112"/>
                </a:lnTo>
                <a:lnTo>
                  <a:pt x="5057" y="2022"/>
                </a:lnTo>
                <a:close/>
                <a:moveTo>
                  <a:pt x="5665" y="2383"/>
                </a:moveTo>
                <a:lnTo>
                  <a:pt x="5984" y="2624"/>
                </a:lnTo>
                <a:lnTo>
                  <a:pt x="5924" y="2704"/>
                </a:lnTo>
                <a:lnTo>
                  <a:pt x="5604" y="2463"/>
                </a:lnTo>
                <a:lnTo>
                  <a:pt x="5665" y="2383"/>
                </a:lnTo>
                <a:close/>
                <a:moveTo>
                  <a:pt x="6223" y="2805"/>
                </a:moveTo>
                <a:lnTo>
                  <a:pt x="6543" y="3046"/>
                </a:lnTo>
                <a:lnTo>
                  <a:pt x="6483" y="3126"/>
                </a:lnTo>
                <a:lnTo>
                  <a:pt x="6163" y="2885"/>
                </a:lnTo>
                <a:lnTo>
                  <a:pt x="6223" y="2805"/>
                </a:lnTo>
                <a:close/>
                <a:moveTo>
                  <a:pt x="6782" y="3226"/>
                </a:moveTo>
                <a:lnTo>
                  <a:pt x="7102" y="3467"/>
                </a:lnTo>
                <a:lnTo>
                  <a:pt x="7041" y="3547"/>
                </a:lnTo>
                <a:lnTo>
                  <a:pt x="6722" y="3306"/>
                </a:lnTo>
                <a:lnTo>
                  <a:pt x="6782" y="3226"/>
                </a:lnTo>
                <a:close/>
                <a:moveTo>
                  <a:pt x="7354" y="3620"/>
                </a:moveTo>
                <a:lnTo>
                  <a:pt x="7696" y="3826"/>
                </a:lnTo>
                <a:lnTo>
                  <a:pt x="7645" y="3912"/>
                </a:lnTo>
                <a:lnTo>
                  <a:pt x="7302" y="3706"/>
                </a:lnTo>
                <a:lnTo>
                  <a:pt x="7354" y="3620"/>
                </a:lnTo>
                <a:close/>
                <a:moveTo>
                  <a:pt x="7954" y="3981"/>
                </a:moveTo>
                <a:lnTo>
                  <a:pt x="8296" y="4187"/>
                </a:lnTo>
                <a:lnTo>
                  <a:pt x="8245" y="4273"/>
                </a:lnTo>
                <a:lnTo>
                  <a:pt x="7902" y="4066"/>
                </a:lnTo>
                <a:lnTo>
                  <a:pt x="7954" y="3981"/>
                </a:lnTo>
                <a:close/>
                <a:moveTo>
                  <a:pt x="8553" y="4341"/>
                </a:moveTo>
                <a:lnTo>
                  <a:pt x="8808" y="4494"/>
                </a:lnTo>
                <a:lnTo>
                  <a:pt x="8799" y="4490"/>
                </a:lnTo>
                <a:lnTo>
                  <a:pt x="8896" y="4526"/>
                </a:lnTo>
                <a:lnTo>
                  <a:pt x="8861" y="4620"/>
                </a:lnTo>
                <a:lnTo>
                  <a:pt x="8764" y="4584"/>
                </a:lnTo>
                <a:cubicBezTo>
                  <a:pt x="8761" y="4583"/>
                  <a:pt x="8759" y="4582"/>
                  <a:pt x="8756" y="4580"/>
                </a:cubicBezTo>
                <a:lnTo>
                  <a:pt x="8502" y="4427"/>
                </a:lnTo>
                <a:lnTo>
                  <a:pt x="8553" y="4341"/>
                </a:lnTo>
                <a:close/>
                <a:moveTo>
                  <a:pt x="9177" y="4631"/>
                </a:moveTo>
                <a:lnTo>
                  <a:pt x="9552" y="4770"/>
                </a:lnTo>
                <a:lnTo>
                  <a:pt x="9518" y="4864"/>
                </a:lnTo>
                <a:lnTo>
                  <a:pt x="9143" y="4724"/>
                </a:lnTo>
                <a:lnTo>
                  <a:pt x="9177" y="4631"/>
                </a:lnTo>
                <a:close/>
                <a:moveTo>
                  <a:pt x="9834" y="4874"/>
                </a:moveTo>
                <a:lnTo>
                  <a:pt x="10209" y="5014"/>
                </a:lnTo>
                <a:lnTo>
                  <a:pt x="10174" y="5108"/>
                </a:lnTo>
                <a:lnTo>
                  <a:pt x="9799" y="4968"/>
                </a:lnTo>
                <a:lnTo>
                  <a:pt x="9834" y="4874"/>
                </a:lnTo>
                <a:close/>
                <a:moveTo>
                  <a:pt x="10490" y="5118"/>
                </a:moveTo>
                <a:lnTo>
                  <a:pt x="10491" y="5119"/>
                </a:lnTo>
                <a:lnTo>
                  <a:pt x="10873" y="5212"/>
                </a:lnTo>
                <a:lnTo>
                  <a:pt x="10849" y="5309"/>
                </a:lnTo>
                <a:lnTo>
                  <a:pt x="10456" y="5212"/>
                </a:lnTo>
                <a:lnTo>
                  <a:pt x="10455" y="5212"/>
                </a:lnTo>
                <a:lnTo>
                  <a:pt x="10490" y="5118"/>
                </a:lnTo>
                <a:close/>
                <a:moveTo>
                  <a:pt x="11164" y="5283"/>
                </a:moveTo>
                <a:lnTo>
                  <a:pt x="11553" y="5378"/>
                </a:lnTo>
                <a:lnTo>
                  <a:pt x="11529" y="5476"/>
                </a:lnTo>
                <a:lnTo>
                  <a:pt x="11140" y="5380"/>
                </a:lnTo>
                <a:lnTo>
                  <a:pt x="11164" y="5283"/>
                </a:lnTo>
                <a:close/>
                <a:moveTo>
                  <a:pt x="11844" y="5450"/>
                </a:moveTo>
                <a:lnTo>
                  <a:pt x="12233" y="5545"/>
                </a:lnTo>
                <a:lnTo>
                  <a:pt x="12209" y="5642"/>
                </a:lnTo>
                <a:lnTo>
                  <a:pt x="11820" y="5547"/>
                </a:lnTo>
                <a:lnTo>
                  <a:pt x="11844" y="5450"/>
                </a:lnTo>
                <a:close/>
                <a:moveTo>
                  <a:pt x="12524" y="5616"/>
                </a:moveTo>
                <a:lnTo>
                  <a:pt x="12912" y="5712"/>
                </a:lnTo>
                <a:lnTo>
                  <a:pt x="12889" y="5809"/>
                </a:lnTo>
                <a:lnTo>
                  <a:pt x="12500" y="5713"/>
                </a:lnTo>
                <a:lnTo>
                  <a:pt x="12524" y="5616"/>
                </a:lnTo>
                <a:close/>
                <a:moveTo>
                  <a:pt x="13204" y="5783"/>
                </a:moveTo>
                <a:lnTo>
                  <a:pt x="13592" y="5878"/>
                </a:lnTo>
                <a:lnTo>
                  <a:pt x="13569" y="5975"/>
                </a:lnTo>
                <a:lnTo>
                  <a:pt x="13180" y="5880"/>
                </a:lnTo>
                <a:lnTo>
                  <a:pt x="13204" y="5783"/>
                </a:lnTo>
                <a:close/>
                <a:moveTo>
                  <a:pt x="13884" y="5949"/>
                </a:moveTo>
                <a:lnTo>
                  <a:pt x="13982" y="5974"/>
                </a:lnTo>
                <a:cubicBezTo>
                  <a:pt x="14004" y="5979"/>
                  <a:pt x="14020" y="5999"/>
                  <a:pt x="14020" y="6022"/>
                </a:cubicBezTo>
                <a:lnTo>
                  <a:pt x="14020" y="6321"/>
                </a:lnTo>
                <a:lnTo>
                  <a:pt x="13920" y="6321"/>
                </a:lnTo>
                <a:lnTo>
                  <a:pt x="13920" y="6022"/>
                </a:lnTo>
                <a:lnTo>
                  <a:pt x="13958" y="6071"/>
                </a:lnTo>
                <a:lnTo>
                  <a:pt x="13860" y="6047"/>
                </a:lnTo>
                <a:lnTo>
                  <a:pt x="13884" y="5949"/>
                </a:lnTo>
                <a:close/>
                <a:moveTo>
                  <a:pt x="14020" y="6621"/>
                </a:moveTo>
                <a:lnTo>
                  <a:pt x="14020" y="7021"/>
                </a:lnTo>
                <a:lnTo>
                  <a:pt x="13920" y="7021"/>
                </a:lnTo>
                <a:lnTo>
                  <a:pt x="13920" y="6621"/>
                </a:lnTo>
                <a:lnTo>
                  <a:pt x="14020" y="6621"/>
                </a:lnTo>
                <a:close/>
                <a:moveTo>
                  <a:pt x="14020" y="7321"/>
                </a:moveTo>
                <a:lnTo>
                  <a:pt x="14020" y="7337"/>
                </a:lnTo>
                <a:lnTo>
                  <a:pt x="13920" y="7337"/>
                </a:lnTo>
                <a:lnTo>
                  <a:pt x="13920" y="7321"/>
                </a:lnTo>
                <a:lnTo>
                  <a:pt x="14020" y="7321"/>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29328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fontScale="90000"/>
          </a:bodyPr>
          <a:lstStyle/>
          <a:p>
            <a:r>
              <a:rPr lang="en-GB" sz="4000" dirty="0" smtClean="0"/>
              <a:t>SUSTAINABILITY ENTAILS AN ELEMENT OF TIME OR ‘FUTURITY’</a:t>
            </a:r>
            <a:br>
              <a:rPr lang="en-GB" sz="4000" dirty="0" smtClean="0"/>
            </a:br>
            <a:r>
              <a:rPr lang="en-GB" sz="2700" dirty="0" smtClean="0"/>
              <a:t> </a:t>
            </a:r>
            <a:r>
              <a:rPr lang="en-GB" sz="2700" dirty="0"/>
              <a:t>O</a:t>
            </a:r>
            <a:r>
              <a:rPr lang="en-GB" sz="2700" dirty="0" smtClean="0"/>
              <a:t>ften across generations</a:t>
            </a:r>
            <a:endParaRPr lang="en-GB" dirty="0"/>
          </a:p>
        </p:txBody>
      </p:sp>
      <p:sp>
        <p:nvSpPr>
          <p:cNvPr id="3" name="Content Placeholder 2"/>
          <p:cNvSpPr>
            <a:spLocks noGrp="1"/>
          </p:cNvSpPr>
          <p:nvPr>
            <p:ph idx="1"/>
          </p:nvPr>
        </p:nvSpPr>
        <p:spPr>
          <a:xfrm>
            <a:off x="251520" y="1700808"/>
            <a:ext cx="8712968" cy="4824536"/>
          </a:xfrm>
        </p:spPr>
        <p:txBody>
          <a:bodyPr>
            <a:normAutofit fontScale="85000" lnSpcReduction="20000"/>
          </a:bodyPr>
          <a:lstStyle/>
          <a:p>
            <a:r>
              <a:rPr lang="en-GB" dirty="0" smtClean="0"/>
              <a:t>‘Environmental Sustainability’ was approximated as ‘Sustainable Development’ by </a:t>
            </a:r>
            <a:r>
              <a:rPr lang="en-GB" dirty="0" err="1" smtClean="0"/>
              <a:t>Brundtland</a:t>
            </a:r>
            <a:r>
              <a:rPr lang="en-GB" dirty="0" smtClean="0"/>
              <a:t> (1987)</a:t>
            </a:r>
          </a:p>
          <a:p>
            <a:r>
              <a:rPr lang="en-GB" dirty="0" smtClean="0"/>
              <a:t>SD defined as ‘development that meets the needs of the present without compromising the needs of the future’</a:t>
            </a:r>
          </a:p>
          <a:p>
            <a:r>
              <a:rPr lang="en-GB" dirty="0" smtClean="0"/>
              <a:t>This is a good working definition of environmental sustainability</a:t>
            </a:r>
          </a:p>
          <a:p>
            <a:r>
              <a:rPr lang="en-GB" dirty="0" smtClean="0"/>
              <a:t>But trying to quantify </a:t>
            </a:r>
            <a:r>
              <a:rPr lang="en-GB" dirty="0"/>
              <a:t>the ‘needs of the future</a:t>
            </a:r>
            <a:r>
              <a:rPr lang="en-GB" dirty="0" smtClean="0"/>
              <a:t>’ is problematic</a:t>
            </a:r>
          </a:p>
          <a:p>
            <a:r>
              <a:rPr lang="en-GB" dirty="0" smtClean="0"/>
              <a:t>“They” are not here to press their case</a:t>
            </a:r>
          </a:p>
          <a:p>
            <a:r>
              <a:rPr lang="en-GB" dirty="0" smtClean="0"/>
              <a:t>The definition needs complementing by consideration of the balance of </a:t>
            </a:r>
            <a:r>
              <a:rPr lang="en-GB" i="1" dirty="0" smtClean="0"/>
              <a:t>risks</a:t>
            </a:r>
            <a:r>
              <a:rPr lang="en-GB" dirty="0" smtClean="0"/>
              <a:t> to present and future generations </a:t>
            </a:r>
          </a:p>
        </p:txBody>
      </p:sp>
    </p:spTree>
    <p:extLst>
      <p:ext uri="{BB962C8B-B14F-4D97-AF65-F5344CB8AC3E}">
        <p14:creationId xmlns:p14="http://schemas.microsoft.com/office/powerpoint/2010/main" val="5689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83" t="17675" r="20843" b="7919"/>
          <a:stretch/>
        </p:blipFill>
        <p:spPr bwMode="auto">
          <a:xfrm>
            <a:off x="395536" y="1148522"/>
            <a:ext cx="8280920" cy="570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6856" y="116632"/>
            <a:ext cx="8229600" cy="1143000"/>
          </a:xfrm>
        </p:spPr>
        <p:txBody>
          <a:bodyPr>
            <a:noAutofit/>
          </a:bodyPr>
          <a:lstStyle/>
          <a:p>
            <a:r>
              <a:rPr lang="en-GB" sz="2800" dirty="0" smtClean="0"/>
              <a:t>‘COMPREHENSIVE’ EMISSIONS FRAME FOR THE UK?</a:t>
            </a:r>
            <a:endParaRPr lang="en-GB" sz="2800" dirty="0"/>
          </a:p>
        </p:txBody>
      </p:sp>
    </p:spTree>
    <p:extLst>
      <p:ext uri="{BB962C8B-B14F-4D97-AF65-F5344CB8AC3E}">
        <p14:creationId xmlns:p14="http://schemas.microsoft.com/office/powerpoint/2010/main" val="2501972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2400" cy="1143000"/>
          </a:xfrm>
        </p:spPr>
        <p:txBody>
          <a:bodyPr/>
          <a:lstStyle/>
          <a:p>
            <a:r>
              <a:rPr lang="en-GB" sz="2400" dirty="0" smtClean="0"/>
              <a:t>UK EMISSIONS ABOVE QUOTA FOR VARIOUS FRAMES</a:t>
            </a:r>
            <a:r>
              <a:rPr lang="en-GB" sz="3600" dirty="0" smtClean="0"/>
              <a:t/>
            </a:r>
            <a:br>
              <a:rPr lang="en-GB" sz="3600" dirty="0" smtClean="0"/>
            </a:br>
            <a:r>
              <a:rPr lang="en-GB" sz="2000" dirty="0" smtClean="0"/>
              <a:t>Either ‘physics’ or ‘fairness’ must give way, possibly both, making international agreement difficult</a:t>
            </a:r>
            <a:endParaRPr lang="en-GB"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81558741"/>
              </p:ext>
            </p:extLst>
          </p:nvPr>
        </p:nvGraphicFramePr>
        <p:xfrm>
          <a:off x="467544" y="1340768"/>
          <a:ext cx="8136904" cy="5156269"/>
        </p:xfrm>
        <a:graphic>
          <a:graphicData uri="http://schemas.openxmlformats.org/drawingml/2006/table">
            <a:tbl>
              <a:tblPr firstRow="1" firstCol="1" bandRow="1"/>
              <a:tblGrid>
                <a:gridCol w="1292983"/>
                <a:gridCol w="1020776"/>
                <a:gridCol w="1275970"/>
                <a:gridCol w="1446098"/>
                <a:gridCol w="1701292"/>
                <a:gridCol w="1399785"/>
              </a:tblGrid>
              <a:tr h="654675">
                <a:tc>
                  <a:txBody>
                    <a:bodyPr/>
                    <a:lstStyle/>
                    <a:p>
                      <a:pPr marL="0" marR="0" algn="ctr">
                        <a:spcBef>
                          <a:spcPts val="0"/>
                        </a:spcBef>
                        <a:spcAft>
                          <a:spcPts val="0"/>
                        </a:spcAft>
                      </a:pPr>
                      <a:endParaRPr lang="en-GB"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GB" sz="2000" dirty="0" smtClean="0">
                          <a:effectLst/>
                          <a:latin typeface="Times New Roman"/>
                          <a:ea typeface="Calibri"/>
                        </a:rPr>
                        <a:t>Excess emissions above equal per-capita quota for 80% chance of remaining under 2ºC, MtCO2e. </a:t>
                      </a:r>
                    </a:p>
                    <a:p>
                      <a:pPr marL="0" marR="0" algn="ctr">
                        <a:spcBef>
                          <a:spcPts val="0"/>
                        </a:spcBef>
                        <a:spcAft>
                          <a:spcPts val="0"/>
                        </a:spcAft>
                      </a:pPr>
                      <a:r>
                        <a:rPr lang="en-GB" sz="2000" dirty="0" smtClean="0">
                          <a:effectLst/>
                          <a:latin typeface="Times New Roman"/>
                          <a:ea typeface="Calibri"/>
                        </a:rPr>
                        <a:t>2010 UK territorial emissions ~600M/y</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24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effectLst/>
                          <a:latin typeface="Times New Roman"/>
                          <a:ea typeface="Calibri"/>
                        </a:rPr>
                        <a:t>AEQ PERIOD</a:t>
                      </a:r>
                      <a:endParaRPr lang="en-GB" sz="3200" dirty="0" smtClean="0">
                        <a:effectLst/>
                        <a:latin typeface="Times New Roman"/>
                        <a:ea typeface="Calibri"/>
                      </a:endParaRPr>
                    </a:p>
                    <a:p>
                      <a:pPr marL="0" marR="0" algn="ctr">
                        <a:spcBef>
                          <a:spcPts val="0"/>
                        </a:spcBef>
                        <a:spcAft>
                          <a:spcPts val="0"/>
                        </a:spcAft>
                      </a:pPr>
                      <a:r>
                        <a:rPr lang="en-GB" sz="20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1.</a:t>
                      </a:r>
                      <a:endParaRPr lang="en-GB" sz="2000" dirty="0">
                        <a:effectLst/>
                        <a:latin typeface="Times New Roman"/>
                        <a:ea typeface="Calibri"/>
                      </a:endParaRPr>
                    </a:p>
                    <a:p>
                      <a:pPr marL="0" marR="0" algn="ctr">
                        <a:spcBef>
                          <a:spcPts val="0"/>
                        </a:spcBef>
                        <a:spcAft>
                          <a:spcPts val="0"/>
                        </a:spcAft>
                      </a:pPr>
                      <a:r>
                        <a:rPr lang="en-GB" sz="1800" dirty="0">
                          <a:solidFill>
                            <a:srgbClr val="000000"/>
                          </a:solidFill>
                          <a:effectLst/>
                          <a:latin typeface="Calibri"/>
                          <a:ea typeface="Calibri"/>
                        </a:rPr>
                        <a:t>CO2 only</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2.</a:t>
                      </a:r>
                      <a:endParaRPr lang="en-GB" sz="2000" dirty="0">
                        <a:effectLst/>
                        <a:latin typeface="Times New Roman"/>
                        <a:ea typeface="Calibri"/>
                      </a:endParaRPr>
                    </a:p>
                    <a:p>
                      <a:pPr marL="0" marR="0" algn="ctr">
                        <a:spcBef>
                          <a:spcPts val="0"/>
                        </a:spcBef>
                        <a:spcAft>
                          <a:spcPts val="0"/>
                        </a:spcAft>
                      </a:pPr>
                      <a:r>
                        <a:rPr lang="en-GB" sz="1800" dirty="0">
                          <a:solidFill>
                            <a:srgbClr val="000000"/>
                          </a:solidFill>
                          <a:effectLst/>
                          <a:latin typeface="Calibri"/>
                          <a:ea typeface="Calibri"/>
                        </a:rPr>
                        <a:t>All GHG ‘Territorial account’</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3. + international transport ‘Production account’</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solidFill>
                            <a:srgbClr val="000000"/>
                          </a:solidFill>
                          <a:effectLst/>
                          <a:latin typeface="Calibri"/>
                          <a:ea typeface="Calibri"/>
                        </a:rPr>
                        <a:t>4.</a:t>
                      </a:r>
                      <a:endParaRPr lang="en-GB" sz="2000">
                        <a:effectLst/>
                        <a:latin typeface="Times New Roman"/>
                        <a:ea typeface="Calibri"/>
                      </a:endParaRPr>
                    </a:p>
                    <a:p>
                      <a:pPr marL="0" marR="0" algn="ctr">
                        <a:spcBef>
                          <a:spcPts val="0"/>
                        </a:spcBef>
                        <a:spcAft>
                          <a:spcPts val="0"/>
                        </a:spcAft>
                      </a:pPr>
                      <a:r>
                        <a:rPr lang="en-GB" sz="1800">
                          <a:solidFill>
                            <a:srgbClr val="000000"/>
                          </a:solidFill>
                          <a:effectLst/>
                          <a:latin typeface="Calibri"/>
                          <a:ea typeface="Calibri"/>
                        </a:rPr>
                        <a:t>+ emissions embodied in net imports ‘Consumption account’</a:t>
                      </a:r>
                      <a:endParaRPr lang="en-GB" sz="20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solidFill>
                            <a:srgbClr val="000000"/>
                          </a:solidFill>
                          <a:effectLst/>
                          <a:latin typeface="Calibri"/>
                          <a:ea typeface="Calibri"/>
                        </a:rPr>
                        <a:t>5.</a:t>
                      </a:r>
                      <a:endParaRPr lang="en-GB" sz="2000">
                        <a:effectLst/>
                        <a:latin typeface="Times New Roman"/>
                        <a:ea typeface="Calibri"/>
                      </a:endParaRPr>
                    </a:p>
                    <a:p>
                      <a:pPr marL="0" marR="0" algn="ctr">
                        <a:spcBef>
                          <a:spcPts val="0"/>
                        </a:spcBef>
                        <a:spcAft>
                          <a:spcPts val="0"/>
                        </a:spcAft>
                      </a:pPr>
                      <a:r>
                        <a:rPr lang="en-GB" sz="1800">
                          <a:solidFill>
                            <a:srgbClr val="000000"/>
                          </a:solidFill>
                          <a:effectLst/>
                          <a:latin typeface="Calibri"/>
                          <a:ea typeface="Calibri"/>
                        </a:rPr>
                        <a:t>+Land use ‘Com-prehensive account’</a:t>
                      </a:r>
                      <a:endParaRPr lang="en-GB" sz="20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380">
                <a:tc>
                  <a:txBody>
                    <a:bodyPr/>
                    <a:lstStyle/>
                    <a:p>
                      <a:pPr marL="0" marR="0" algn="ctr">
                        <a:spcBef>
                          <a:spcPts val="0"/>
                        </a:spcBef>
                        <a:spcAft>
                          <a:spcPts val="0"/>
                        </a:spcAft>
                      </a:pPr>
                      <a:r>
                        <a:rPr lang="en-GB" sz="2000">
                          <a:effectLst/>
                          <a:latin typeface="Times New Roman"/>
                          <a:ea typeface="Calibri"/>
                        </a:rPr>
                        <a:t>1990-2050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7594</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12985</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15890</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b="1" i="1" dirty="0">
                          <a:solidFill>
                            <a:srgbClr val="000000"/>
                          </a:solidFill>
                          <a:effectLst/>
                          <a:latin typeface="Calibri"/>
                          <a:ea typeface="Calibri"/>
                        </a:rPr>
                        <a:t>28034</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solidFill>
                            <a:srgbClr val="000000"/>
                          </a:solidFill>
                          <a:effectLst/>
                          <a:latin typeface="Calibri"/>
                          <a:ea typeface="Calibri"/>
                        </a:rPr>
                        <a:t>32326</a:t>
                      </a:r>
                      <a:endParaRPr lang="en-GB" sz="20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380">
                <a:tc>
                  <a:txBody>
                    <a:bodyPr/>
                    <a:lstStyle/>
                    <a:p>
                      <a:pPr marL="0" marR="0" algn="ctr">
                        <a:spcBef>
                          <a:spcPts val="0"/>
                        </a:spcBef>
                        <a:spcAft>
                          <a:spcPts val="0"/>
                        </a:spcAft>
                      </a:pPr>
                      <a:r>
                        <a:rPr lang="en-GB" sz="2000">
                          <a:effectLst/>
                          <a:latin typeface="Times New Roman"/>
                          <a:ea typeface="Calibri"/>
                        </a:rPr>
                        <a:t>2000-2050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solidFill>
                            <a:srgbClr val="000000"/>
                          </a:solidFill>
                          <a:effectLst/>
                          <a:latin typeface="Calibri"/>
                          <a:ea typeface="Calibri"/>
                        </a:rPr>
                        <a:t>6201</a:t>
                      </a:r>
                      <a:endParaRPr lang="en-GB" sz="20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10070</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12257</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22773</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solidFill>
                            <a:srgbClr val="000000"/>
                          </a:solidFill>
                          <a:effectLst/>
                          <a:latin typeface="Calibri"/>
                          <a:ea typeface="Calibri"/>
                        </a:rPr>
                        <a:t>26055</a:t>
                      </a:r>
                      <a:endParaRPr lang="en-GB" sz="20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380">
                <a:tc>
                  <a:txBody>
                    <a:bodyPr/>
                    <a:lstStyle/>
                    <a:p>
                      <a:pPr marL="0" marR="0" algn="ctr">
                        <a:spcBef>
                          <a:spcPts val="0"/>
                        </a:spcBef>
                        <a:spcAft>
                          <a:spcPts val="0"/>
                        </a:spcAft>
                      </a:pPr>
                      <a:r>
                        <a:rPr lang="en-GB" sz="2000">
                          <a:effectLst/>
                          <a:latin typeface="Times New Roman"/>
                          <a:ea typeface="Calibri"/>
                        </a:rPr>
                        <a:t>2010-2050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solidFill>
                            <a:srgbClr val="000000"/>
                          </a:solidFill>
                          <a:effectLst/>
                          <a:latin typeface="Calibri"/>
                          <a:ea typeface="Calibri"/>
                        </a:rPr>
                        <a:t>5043</a:t>
                      </a:r>
                      <a:endParaRPr lang="en-GB" sz="20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b="1" dirty="0">
                          <a:solidFill>
                            <a:srgbClr val="FF0000"/>
                          </a:solidFill>
                          <a:effectLst/>
                          <a:latin typeface="Calibri"/>
                          <a:ea typeface="Calibri"/>
                        </a:rPr>
                        <a:t>7883</a:t>
                      </a:r>
                      <a:endParaRPr lang="en-GB" sz="2000" dirty="0">
                        <a:solidFill>
                          <a:srgbClr val="FF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9423</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16096</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18369</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380">
                <a:tc>
                  <a:txBody>
                    <a:bodyPr/>
                    <a:lstStyle/>
                    <a:p>
                      <a:pPr marL="0" marR="0" algn="ctr">
                        <a:spcBef>
                          <a:spcPts val="0"/>
                        </a:spcBef>
                        <a:spcAft>
                          <a:spcPts val="0"/>
                        </a:spcAft>
                      </a:pPr>
                      <a:r>
                        <a:rPr lang="en-GB" sz="2000">
                          <a:effectLst/>
                          <a:latin typeface="Times New Roman"/>
                          <a:ea typeface="Calibri"/>
                        </a:rPr>
                        <a:t>2015-2050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solidFill>
                            <a:srgbClr val="000000"/>
                          </a:solidFill>
                          <a:effectLst/>
                          <a:latin typeface="Calibri"/>
                          <a:ea typeface="Calibri"/>
                        </a:rPr>
                        <a:t>5270</a:t>
                      </a:r>
                      <a:endParaRPr lang="en-GB" sz="20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solidFill>
                            <a:srgbClr val="000000"/>
                          </a:solidFill>
                          <a:effectLst/>
                          <a:latin typeface="Calibri"/>
                          <a:ea typeface="Calibri"/>
                        </a:rPr>
                        <a:t>7080</a:t>
                      </a:r>
                      <a:endParaRPr lang="en-GB" sz="20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a:solidFill>
                            <a:srgbClr val="000000"/>
                          </a:solidFill>
                          <a:effectLst/>
                          <a:latin typeface="Calibri"/>
                          <a:ea typeface="Calibri"/>
                        </a:rPr>
                        <a:t>8595</a:t>
                      </a:r>
                      <a:endParaRPr lang="en-GB" sz="20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13638</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solidFill>
                            <a:srgbClr val="000000"/>
                          </a:solidFill>
                          <a:effectLst/>
                          <a:latin typeface="Calibri"/>
                          <a:ea typeface="Calibri"/>
                        </a:rPr>
                        <a:t>15406</a:t>
                      </a:r>
                      <a:endParaRPr lang="en-GB" sz="2000" dirty="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9615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JUST THE CLIMATE CHANGE ASPECT</a:t>
            </a:r>
            <a:endParaRPr lang="en-GB" dirty="0"/>
          </a:p>
        </p:txBody>
      </p:sp>
      <p:sp>
        <p:nvSpPr>
          <p:cNvPr id="3" name="Content Placeholder 2"/>
          <p:cNvSpPr>
            <a:spLocks noGrp="1"/>
          </p:cNvSpPr>
          <p:nvPr>
            <p:ph idx="1"/>
          </p:nvPr>
        </p:nvSpPr>
        <p:spPr/>
        <p:txBody>
          <a:bodyPr/>
          <a:lstStyle/>
          <a:p>
            <a:r>
              <a:rPr lang="en-GB" dirty="0" smtClean="0"/>
              <a:t>The current young generation will also have to deal with land use, the food system, production of goods.</a:t>
            </a:r>
          </a:p>
          <a:p>
            <a:r>
              <a:rPr lang="en-GB" dirty="0" smtClean="0"/>
              <a:t>It is helpful to have a physically realistic model of the problems and programmes to engage them</a:t>
            </a:r>
          </a:p>
          <a:p>
            <a:r>
              <a:rPr lang="en-GB" dirty="0" smtClean="0"/>
              <a:t>But there is a big gap between physical and political ‘realism’</a:t>
            </a:r>
            <a:endParaRPr lang="en-GB" dirty="0"/>
          </a:p>
        </p:txBody>
      </p:sp>
    </p:spTree>
    <p:extLst>
      <p:ext uri="{BB962C8B-B14F-4D97-AF65-F5344CB8AC3E}">
        <p14:creationId xmlns:p14="http://schemas.microsoft.com/office/powerpoint/2010/main" val="42739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descr="Light vertical"/>
          <p:cNvSpPr>
            <a:spLocks noChangeArrowheads="1"/>
          </p:cNvSpPr>
          <p:nvPr/>
        </p:nvSpPr>
        <p:spPr bwMode="auto">
          <a:xfrm>
            <a:off x="2107852" y="1105875"/>
            <a:ext cx="462136" cy="1726524"/>
          </a:xfrm>
          <a:prstGeom prst="rect">
            <a:avLst/>
          </a:prstGeom>
          <a:pattFill prst="ltVert">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25" name="Line 5"/>
          <p:cNvSpPr>
            <a:spLocks noChangeShapeType="1"/>
          </p:cNvSpPr>
          <p:nvPr/>
        </p:nvSpPr>
        <p:spPr bwMode="auto">
          <a:xfrm flipH="1">
            <a:off x="2849123" y="1920094"/>
            <a:ext cx="776019" cy="1205376"/>
          </a:xfrm>
          <a:prstGeom prst="line">
            <a:avLst/>
          </a:prstGeom>
          <a:noFill/>
          <a:ln w="57150" cmpd="thinThick">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26" name="Rectangle 6" descr="Horizontal brick"/>
          <p:cNvSpPr>
            <a:spLocks noChangeArrowheads="1"/>
          </p:cNvSpPr>
          <p:nvPr/>
        </p:nvSpPr>
        <p:spPr bwMode="auto">
          <a:xfrm>
            <a:off x="3185012" y="2689408"/>
            <a:ext cx="242071" cy="770495"/>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27" name="Rectangle 7" descr="Horizontal brick"/>
          <p:cNvSpPr>
            <a:spLocks noChangeArrowheads="1"/>
          </p:cNvSpPr>
          <p:nvPr/>
        </p:nvSpPr>
        <p:spPr bwMode="auto">
          <a:xfrm>
            <a:off x="2188929" y="2583051"/>
            <a:ext cx="276819" cy="439608"/>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28" name="Freeform 8"/>
          <p:cNvSpPr>
            <a:spLocks/>
          </p:cNvSpPr>
          <p:nvPr/>
        </p:nvSpPr>
        <p:spPr bwMode="auto">
          <a:xfrm>
            <a:off x="179388" y="2261618"/>
            <a:ext cx="3318348" cy="4041554"/>
          </a:xfrm>
          <a:custGeom>
            <a:avLst/>
            <a:gdLst>
              <a:gd name="T0" fmla="*/ 0 w 2865"/>
              <a:gd name="T1" fmla="*/ 1 h 3420"/>
              <a:gd name="T2" fmla="*/ 195 w 2865"/>
              <a:gd name="T3" fmla="*/ 16 h 3420"/>
              <a:gd name="T4" fmla="*/ 240 w 2865"/>
              <a:gd name="T5" fmla="*/ 61 h 3420"/>
              <a:gd name="T6" fmla="*/ 300 w 2865"/>
              <a:gd name="T7" fmla="*/ 76 h 3420"/>
              <a:gd name="T8" fmla="*/ 900 w 2865"/>
              <a:gd name="T9" fmla="*/ 181 h 3420"/>
              <a:gd name="T10" fmla="*/ 1366 w 2865"/>
              <a:gd name="T11" fmla="*/ 166 h 3420"/>
              <a:gd name="T12" fmla="*/ 1531 w 2865"/>
              <a:gd name="T13" fmla="*/ 136 h 3420"/>
              <a:gd name="T14" fmla="*/ 1621 w 2865"/>
              <a:gd name="T15" fmla="*/ 196 h 3420"/>
              <a:gd name="T16" fmla="*/ 1681 w 2865"/>
              <a:gd name="T17" fmla="*/ 496 h 3420"/>
              <a:gd name="T18" fmla="*/ 1726 w 2865"/>
              <a:gd name="T19" fmla="*/ 541 h 3420"/>
              <a:gd name="T20" fmla="*/ 1801 w 2865"/>
              <a:gd name="T21" fmla="*/ 631 h 3420"/>
              <a:gd name="T22" fmla="*/ 2356 w 2865"/>
              <a:gd name="T23" fmla="*/ 721 h 3420"/>
              <a:gd name="T24" fmla="*/ 2521 w 2865"/>
              <a:gd name="T25" fmla="*/ 811 h 3420"/>
              <a:gd name="T26" fmla="*/ 2611 w 2865"/>
              <a:gd name="T27" fmla="*/ 991 h 3420"/>
              <a:gd name="T28" fmla="*/ 2865 w 2865"/>
              <a:gd name="T29" fmla="*/ 1051 h 3420"/>
              <a:gd name="T30" fmla="*/ 2731 w 2865"/>
              <a:gd name="T31" fmla="*/ 2175 h 3420"/>
              <a:gd name="T32" fmla="*/ 2701 w 2865"/>
              <a:gd name="T33" fmla="*/ 3195 h 3420"/>
              <a:gd name="T34" fmla="*/ 2656 w 2865"/>
              <a:gd name="T35" fmla="*/ 3420 h 34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65" h="3420">
                <a:moveTo>
                  <a:pt x="0" y="1"/>
                </a:moveTo>
                <a:cubicBezTo>
                  <a:pt x="65" y="6"/>
                  <a:pt x="132" y="0"/>
                  <a:pt x="195" y="16"/>
                </a:cubicBezTo>
                <a:cubicBezTo>
                  <a:pt x="216" y="21"/>
                  <a:pt x="222" y="50"/>
                  <a:pt x="240" y="61"/>
                </a:cubicBezTo>
                <a:cubicBezTo>
                  <a:pt x="258" y="71"/>
                  <a:pt x="280" y="71"/>
                  <a:pt x="300" y="76"/>
                </a:cubicBezTo>
                <a:cubicBezTo>
                  <a:pt x="472" y="214"/>
                  <a:pt x="678" y="173"/>
                  <a:pt x="900" y="181"/>
                </a:cubicBezTo>
                <a:cubicBezTo>
                  <a:pt x="1078" y="240"/>
                  <a:pt x="1100" y="199"/>
                  <a:pt x="1366" y="166"/>
                </a:cubicBezTo>
                <a:cubicBezTo>
                  <a:pt x="1435" y="114"/>
                  <a:pt x="1429" y="97"/>
                  <a:pt x="1531" y="136"/>
                </a:cubicBezTo>
                <a:cubicBezTo>
                  <a:pt x="1565" y="149"/>
                  <a:pt x="1621" y="196"/>
                  <a:pt x="1621" y="196"/>
                </a:cubicBezTo>
                <a:cubicBezTo>
                  <a:pt x="1683" y="289"/>
                  <a:pt x="1638" y="399"/>
                  <a:pt x="1681" y="496"/>
                </a:cubicBezTo>
                <a:cubicBezTo>
                  <a:pt x="1690" y="515"/>
                  <a:pt x="1712" y="525"/>
                  <a:pt x="1726" y="541"/>
                </a:cubicBezTo>
                <a:cubicBezTo>
                  <a:pt x="1772" y="596"/>
                  <a:pt x="1739" y="583"/>
                  <a:pt x="1801" y="631"/>
                </a:cubicBezTo>
                <a:cubicBezTo>
                  <a:pt x="1963" y="757"/>
                  <a:pt x="2148" y="713"/>
                  <a:pt x="2356" y="721"/>
                </a:cubicBezTo>
                <a:cubicBezTo>
                  <a:pt x="2424" y="738"/>
                  <a:pt x="2463" y="773"/>
                  <a:pt x="2521" y="811"/>
                </a:cubicBezTo>
                <a:cubicBezTo>
                  <a:pt x="2562" y="935"/>
                  <a:pt x="2533" y="875"/>
                  <a:pt x="2611" y="991"/>
                </a:cubicBezTo>
                <a:cubicBezTo>
                  <a:pt x="2621" y="1006"/>
                  <a:pt x="2865" y="1051"/>
                  <a:pt x="2865" y="1051"/>
                </a:cubicBezTo>
                <a:cubicBezTo>
                  <a:pt x="2850" y="1456"/>
                  <a:pt x="2710" y="1794"/>
                  <a:pt x="2731" y="2175"/>
                </a:cubicBezTo>
                <a:cubicBezTo>
                  <a:pt x="2721" y="2515"/>
                  <a:pt x="2715" y="2855"/>
                  <a:pt x="2701" y="3195"/>
                </a:cubicBezTo>
                <a:cubicBezTo>
                  <a:pt x="2698" y="3275"/>
                  <a:pt x="2656" y="3339"/>
                  <a:pt x="2656" y="3420"/>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29" name="Freeform 9"/>
          <p:cNvSpPr>
            <a:spLocks/>
          </p:cNvSpPr>
          <p:nvPr/>
        </p:nvSpPr>
        <p:spPr bwMode="auto">
          <a:xfrm>
            <a:off x="6451239" y="2227347"/>
            <a:ext cx="2397550" cy="4129003"/>
          </a:xfrm>
          <a:custGeom>
            <a:avLst/>
            <a:gdLst>
              <a:gd name="T0" fmla="*/ 2070 w 2070"/>
              <a:gd name="T1" fmla="*/ 0 h 3495"/>
              <a:gd name="T2" fmla="*/ 2010 w 2070"/>
              <a:gd name="T3" fmla="*/ 315 h 3495"/>
              <a:gd name="T4" fmla="*/ 1935 w 2070"/>
              <a:gd name="T5" fmla="*/ 330 h 3495"/>
              <a:gd name="T6" fmla="*/ 1875 w 2070"/>
              <a:gd name="T7" fmla="*/ 345 h 3495"/>
              <a:gd name="T8" fmla="*/ 1410 w 2070"/>
              <a:gd name="T9" fmla="*/ 390 h 3495"/>
              <a:gd name="T10" fmla="*/ 1260 w 2070"/>
              <a:gd name="T11" fmla="*/ 450 h 3495"/>
              <a:gd name="T12" fmla="*/ 1185 w 2070"/>
              <a:gd name="T13" fmla="*/ 570 h 3495"/>
              <a:gd name="T14" fmla="*/ 855 w 2070"/>
              <a:gd name="T15" fmla="*/ 630 h 3495"/>
              <a:gd name="T16" fmla="*/ 765 w 2070"/>
              <a:gd name="T17" fmla="*/ 660 h 3495"/>
              <a:gd name="T18" fmla="*/ 690 w 2070"/>
              <a:gd name="T19" fmla="*/ 675 h 3495"/>
              <a:gd name="T20" fmla="*/ 600 w 2070"/>
              <a:gd name="T21" fmla="*/ 780 h 3495"/>
              <a:gd name="T22" fmla="*/ 510 w 2070"/>
              <a:gd name="T23" fmla="*/ 855 h 3495"/>
              <a:gd name="T24" fmla="*/ 465 w 2070"/>
              <a:gd name="T25" fmla="*/ 900 h 3495"/>
              <a:gd name="T26" fmla="*/ 195 w 2070"/>
              <a:gd name="T27" fmla="*/ 915 h 3495"/>
              <a:gd name="T28" fmla="*/ 75 w 2070"/>
              <a:gd name="T29" fmla="*/ 1170 h 3495"/>
              <a:gd name="T30" fmla="*/ 45 w 2070"/>
              <a:gd name="T31" fmla="*/ 2549 h 3495"/>
              <a:gd name="T32" fmla="*/ 0 w 2070"/>
              <a:gd name="T33" fmla="*/ 2879 h 3495"/>
              <a:gd name="T34" fmla="*/ 30 w 2070"/>
              <a:gd name="T35" fmla="*/ 3494 h 3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0" h="3495">
                <a:moveTo>
                  <a:pt x="2070" y="0"/>
                </a:moveTo>
                <a:cubicBezTo>
                  <a:pt x="2036" y="256"/>
                  <a:pt x="2064" y="153"/>
                  <a:pt x="2010" y="315"/>
                </a:cubicBezTo>
                <a:cubicBezTo>
                  <a:pt x="2002" y="339"/>
                  <a:pt x="1960" y="324"/>
                  <a:pt x="1935" y="330"/>
                </a:cubicBezTo>
                <a:cubicBezTo>
                  <a:pt x="1915" y="334"/>
                  <a:pt x="1895" y="343"/>
                  <a:pt x="1875" y="345"/>
                </a:cubicBezTo>
                <a:cubicBezTo>
                  <a:pt x="1720" y="363"/>
                  <a:pt x="1565" y="375"/>
                  <a:pt x="1410" y="390"/>
                </a:cubicBezTo>
                <a:cubicBezTo>
                  <a:pt x="1358" y="407"/>
                  <a:pt x="1312" y="433"/>
                  <a:pt x="1260" y="450"/>
                </a:cubicBezTo>
                <a:cubicBezTo>
                  <a:pt x="1234" y="489"/>
                  <a:pt x="1216" y="534"/>
                  <a:pt x="1185" y="570"/>
                </a:cubicBezTo>
                <a:cubicBezTo>
                  <a:pt x="1119" y="647"/>
                  <a:pt x="899" y="627"/>
                  <a:pt x="855" y="630"/>
                </a:cubicBezTo>
                <a:cubicBezTo>
                  <a:pt x="825" y="640"/>
                  <a:pt x="796" y="652"/>
                  <a:pt x="765" y="660"/>
                </a:cubicBezTo>
                <a:cubicBezTo>
                  <a:pt x="740" y="667"/>
                  <a:pt x="711" y="660"/>
                  <a:pt x="690" y="675"/>
                </a:cubicBezTo>
                <a:cubicBezTo>
                  <a:pt x="653" y="702"/>
                  <a:pt x="631" y="746"/>
                  <a:pt x="600" y="780"/>
                </a:cubicBezTo>
                <a:cubicBezTo>
                  <a:pt x="521" y="868"/>
                  <a:pt x="591" y="788"/>
                  <a:pt x="510" y="855"/>
                </a:cubicBezTo>
                <a:cubicBezTo>
                  <a:pt x="494" y="869"/>
                  <a:pt x="486" y="896"/>
                  <a:pt x="465" y="900"/>
                </a:cubicBezTo>
                <a:cubicBezTo>
                  <a:pt x="376" y="917"/>
                  <a:pt x="285" y="910"/>
                  <a:pt x="195" y="915"/>
                </a:cubicBezTo>
                <a:cubicBezTo>
                  <a:pt x="138" y="1000"/>
                  <a:pt x="108" y="1072"/>
                  <a:pt x="75" y="1170"/>
                </a:cubicBezTo>
                <a:cubicBezTo>
                  <a:pt x="65" y="1630"/>
                  <a:pt x="58" y="2090"/>
                  <a:pt x="45" y="2550"/>
                </a:cubicBezTo>
                <a:cubicBezTo>
                  <a:pt x="38" y="2791"/>
                  <a:pt x="51" y="2726"/>
                  <a:pt x="0" y="2880"/>
                </a:cubicBezTo>
                <a:cubicBezTo>
                  <a:pt x="7" y="3077"/>
                  <a:pt x="30" y="3293"/>
                  <a:pt x="30" y="3495"/>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30" name="Freeform 10" descr="30%"/>
          <p:cNvSpPr>
            <a:spLocks/>
          </p:cNvSpPr>
          <p:nvPr/>
        </p:nvSpPr>
        <p:spPr bwMode="auto">
          <a:xfrm rot="21394291">
            <a:off x="2362664" y="1790103"/>
            <a:ext cx="1590259" cy="1142743"/>
          </a:xfrm>
          <a:custGeom>
            <a:avLst/>
            <a:gdLst>
              <a:gd name="T0" fmla="*/ 0 w 1373"/>
              <a:gd name="T1" fmla="*/ 930 h 968"/>
              <a:gd name="T2" fmla="*/ 126 w 1373"/>
              <a:gd name="T3" fmla="*/ 658 h 968"/>
              <a:gd name="T4" fmla="*/ 315 w 1373"/>
              <a:gd name="T5" fmla="*/ 418 h 968"/>
              <a:gd name="T6" fmla="*/ 563 w 1373"/>
              <a:gd name="T7" fmla="*/ 232 h 968"/>
              <a:gd name="T8" fmla="*/ 683 w 1373"/>
              <a:gd name="T9" fmla="*/ 172 h 968"/>
              <a:gd name="T10" fmla="*/ 864 w 1373"/>
              <a:gd name="T11" fmla="*/ 88 h 968"/>
              <a:gd name="T12" fmla="*/ 1073 w 1373"/>
              <a:gd name="T13" fmla="*/ 30 h 968"/>
              <a:gd name="T14" fmla="*/ 1365 w 1373"/>
              <a:gd name="T15" fmla="*/ 0 h 968"/>
              <a:gd name="T16" fmla="*/ 1373 w 1373"/>
              <a:gd name="T17" fmla="*/ 97 h 968"/>
              <a:gd name="T18" fmla="*/ 1373 w 1373"/>
              <a:gd name="T19" fmla="*/ 172 h 968"/>
              <a:gd name="T20" fmla="*/ 1287 w 1373"/>
              <a:gd name="T21" fmla="*/ 169 h 968"/>
              <a:gd name="T22" fmla="*/ 1155 w 1373"/>
              <a:gd name="T23" fmla="*/ 195 h 968"/>
              <a:gd name="T24" fmla="*/ 984 w 1373"/>
              <a:gd name="T25" fmla="*/ 250 h 968"/>
              <a:gd name="T26" fmla="*/ 825 w 1373"/>
              <a:gd name="T27" fmla="*/ 337 h 968"/>
              <a:gd name="T28" fmla="*/ 669 w 1373"/>
              <a:gd name="T29" fmla="*/ 442 h 968"/>
              <a:gd name="T30" fmla="*/ 503 w 1373"/>
              <a:gd name="T31" fmla="*/ 592 h 968"/>
              <a:gd name="T32" fmla="*/ 333 w 1373"/>
              <a:gd name="T33" fmla="*/ 900 h 968"/>
              <a:gd name="T34" fmla="*/ 315 w 1373"/>
              <a:gd name="T35" fmla="*/ 967 h 968"/>
              <a:gd name="T36" fmla="*/ 0 w 1373"/>
              <a:gd name="T37" fmla="*/ 930 h 9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3" h="968">
                <a:moveTo>
                  <a:pt x="0" y="931"/>
                </a:moveTo>
                <a:lnTo>
                  <a:pt x="126" y="659"/>
                </a:lnTo>
                <a:lnTo>
                  <a:pt x="315" y="418"/>
                </a:lnTo>
                <a:lnTo>
                  <a:pt x="563" y="232"/>
                </a:lnTo>
                <a:lnTo>
                  <a:pt x="683" y="172"/>
                </a:lnTo>
                <a:lnTo>
                  <a:pt x="864" y="88"/>
                </a:lnTo>
                <a:lnTo>
                  <a:pt x="1073" y="30"/>
                </a:lnTo>
                <a:lnTo>
                  <a:pt x="1365" y="0"/>
                </a:lnTo>
                <a:lnTo>
                  <a:pt x="1373" y="97"/>
                </a:lnTo>
                <a:lnTo>
                  <a:pt x="1373" y="172"/>
                </a:lnTo>
                <a:lnTo>
                  <a:pt x="1287" y="169"/>
                </a:lnTo>
                <a:lnTo>
                  <a:pt x="1155" y="195"/>
                </a:lnTo>
                <a:lnTo>
                  <a:pt x="984" y="250"/>
                </a:lnTo>
                <a:lnTo>
                  <a:pt x="825" y="337"/>
                </a:lnTo>
                <a:lnTo>
                  <a:pt x="669" y="442"/>
                </a:lnTo>
                <a:lnTo>
                  <a:pt x="503" y="593"/>
                </a:lnTo>
                <a:lnTo>
                  <a:pt x="333" y="901"/>
                </a:lnTo>
                <a:lnTo>
                  <a:pt x="315" y="968"/>
                </a:lnTo>
                <a:lnTo>
                  <a:pt x="0" y="931"/>
                </a:lnTo>
                <a:close/>
              </a:path>
            </a:pathLst>
          </a:custGeom>
          <a:pattFill prst="pct30">
            <a:fgClr>
              <a:srgbClr val="000000"/>
            </a:fgClr>
            <a:bgClr>
              <a:srgbClr val="FFFFFF"/>
            </a:bgClr>
          </a:pattFill>
          <a:ln w="9525">
            <a:solidFill>
              <a:srgbClr val="000000"/>
            </a:solidFill>
            <a:round/>
            <a:headEnd/>
            <a:tailEnd/>
          </a:ln>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31" name="Rectangle 11"/>
          <p:cNvSpPr>
            <a:spLocks noChangeArrowheads="1"/>
          </p:cNvSpPr>
          <p:nvPr/>
        </p:nvSpPr>
        <p:spPr bwMode="auto">
          <a:xfrm>
            <a:off x="2339499" y="2937573"/>
            <a:ext cx="462136" cy="166625"/>
          </a:xfrm>
          <a:prstGeom prst="rect">
            <a:avLst/>
          </a:prstGeom>
          <a:solidFill>
            <a:srgbClr val="FFFFFF"/>
          </a:solid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2" name="Rectangle 12" descr="Dashed horizontal"/>
          <p:cNvSpPr>
            <a:spLocks noChangeArrowheads="1"/>
          </p:cNvSpPr>
          <p:nvPr/>
        </p:nvSpPr>
        <p:spPr bwMode="auto">
          <a:xfrm>
            <a:off x="1818293" y="2240346"/>
            <a:ext cx="287243" cy="272982"/>
          </a:xfrm>
          <a:prstGeom prst="rect">
            <a:avLst/>
          </a:prstGeom>
          <a:pattFill prst="dashHorz">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3" name="Rectangle 13" descr="Horizontal brick"/>
          <p:cNvSpPr>
            <a:spLocks noChangeArrowheads="1"/>
          </p:cNvSpPr>
          <p:nvPr/>
        </p:nvSpPr>
        <p:spPr bwMode="auto">
          <a:xfrm>
            <a:off x="1100186" y="2051268"/>
            <a:ext cx="462136" cy="439608"/>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4" name="Freeform 14" descr="Large confetti"/>
          <p:cNvSpPr>
            <a:spLocks/>
          </p:cNvSpPr>
          <p:nvPr/>
        </p:nvSpPr>
        <p:spPr bwMode="auto">
          <a:xfrm rot="21394291">
            <a:off x="1831033" y="1539574"/>
            <a:ext cx="998400" cy="687773"/>
          </a:xfrm>
          <a:custGeom>
            <a:avLst/>
            <a:gdLst>
              <a:gd name="T0" fmla="*/ 0 w 1373"/>
              <a:gd name="T1" fmla="*/ 560 h 968"/>
              <a:gd name="T2" fmla="*/ 79 w 1373"/>
              <a:gd name="T3" fmla="*/ 396 h 968"/>
              <a:gd name="T4" fmla="*/ 198 w 1373"/>
              <a:gd name="T5" fmla="*/ 251 h 968"/>
              <a:gd name="T6" fmla="*/ 353 w 1373"/>
              <a:gd name="T7" fmla="*/ 139 h 968"/>
              <a:gd name="T8" fmla="*/ 429 w 1373"/>
              <a:gd name="T9" fmla="*/ 103 h 968"/>
              <a:gd name="T10" fmla="*/ 542 w 1373"/>
              <a:gd name="T11" fmla="*/ 53 h 968"/>
              <a:gd name="T12" fmla="*/ 674 w 1373"/>
              <a:gd name="T13" fmla="*/ 18 h 968"/>
              <a:gd name="T14" fmla="*/ 857 w 1373"/>
              <a:gd name="T15" fmla="*/ 0 h 968"/>
              <a:gd name="T16" fmla="*/ 862 w 1373"/>
              <a:gd name="T17" fmla="*/ 58 h 968"/>
              <a:gd name="T18" fmla="*/ 862 w 1373"/>
              <a:gd name="T19" fmla="*/ 103 h 968"/>
              <a:gd name="T20" fmla="*/ 808 w 1373"/>
              <a:gd name="T21" fmla="*/ 102 h 968"/>
              <a:gd name="T22" fmla="*/ 725 w 1373"/>
              <a:gd name="T23" fmla="*/ 117 h 968"/>
              <a:gd name="T24" fmla="*/ 618 w 1373"/>
              <a:gd name="T25" fmla="*/ 150 h 968"/>
              <a:gd name="T26" fmla="*/ 518 w 1373"/>
              <a:gd name="T27" fmla="*/ 203 h 968"/>
              <a:gd name="T28" fmla="*/ 420 w 1373"/>
              <a:gd name="T29" fmla="*/ 266 h 968"/>
              <a:gd name="T30" fmla="*/ 316 w 1373"/>
              <a:gd name="T31" fmla="*/ 357 h 968"/>
              <a:gd name="T32" fmla="*/ 209 w 1373"/>
              <a:gd name="T33" fmla="*/ 542 h 968"/>
              <a:gd name="T34" fmla="*/ 198 w 1373"/>
              <a:gd name="T35" fmla="*/ 582 h 968"/>
              <a:gd name="T36" fmla="*/ 0 w 1373"/>
              <a:gd name="T37" fmla="*/ 560 h 9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3" h="968">
                <a:moveTo>
                  <a:pt x="0" y="931"/>
                </a:moveTo>
                <a:lnTo>
                  <a:pt x="126" y="659"/>
                </a:lnTo>
                <a:lnTo>
                  <a:pt x="315" y="418"/>
                </a:lnTo>
                <a:lnTo>
                  <a:pt x="563" y="232"/>
                </a:lnTo>
                <a:lnTo>
                  <a:pt x="683" y="172"/>
                </a:lnTo>
                <a:lnTo>
                  <a:pt x="864" y="88"/>
                </a:lnTo>
                <a:lnTo>
                  <a:pt x="1073" y="30"/>
                </a:lnTo>
                <a:lnTo>
                  <a:pt x="1365" y="0"/>
                </a:lnTo>
                <a:lnTo>
                  <a:pt x="1373" y="97"/>
                </a:lnTo>
                <a:lnTo>
                  <a:pt x="1373" y="172"/>
                </a:lnTo>
                <a:lnTo>
                  <a:pt x="1287" y="169"/>
                </a:lnTo>
                <a:lnTo>
                  <a:pt x="1155" y="195"/>
                </a:lnTo>
                <a:lnTo>
                  <a:pt x="984" y="250"/>
                </a:lnTo>
                <a:lnTo>
                  <a:pt x="825" y="337"/>
                </a:lnTo>
                <a:lnTo>
                  <a:pt x="669" y="442"/>
                </a:lnTo>
                <a:lnTo>
                  <a:pt x="503" y="593"/>
                </a:lnTo>
                <a:lnTo>
                  <a:pt x="333" y="901"/>
                </a:lnTo>
                <a:lnTo>
                  <a:pt x="315" y="968"/>
                </a:lnTo>
                <a:lnTo>
                  <a:pt x="0" y="931"/>
                </a:lnTo>
                <a:close/>
              </a:path>
            </a:pathLst>
          </a:custGeom>
          <a:pattFill prst="lgConfetti">
            <a:fgClr>
              <a:srgbClr val="000000"/>
            </a:fgClr>
            <a:bgClr>
              <a:srgbClr val="FFFFFF"/>
            </a:bgClr>
          </a:pattFill>
          <a:ln w="9525">
            <a:solidFill>
              <a:srgbClr val="000000"/>
            </a:solidFill>
            <a:round/>
            <a:headEnd/>
            <a:tailEnd/>
          </a:ln>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35" name="Freeform 15" descr="75%"/>
          <p:cNvSpPr>
            <a:spLocks/>
          </p:cNvSpPr>
          <p:nvPr/>
        </p:nvSpPr>
        <p:spPr bwMode="auto">
          <a:xfrm rot="21394291">
            <a:off x="3356431" y="3045112"/>
            <a:ext cx="579118" cy="432517"/>
          </a:xfrm>
          <a:custGeom>
            <a:avLst/>
            <a:gdLst>
              <a:gd name="T0" fmla="*/ 0 w 1373"/>
              <a:gd name="T1" fmla="*/ 352 h 968"/>
              <a:gd name="T2" fmla="*/ 46 w 1373"/>
              <a:gd name="T3" fmla="*/ 249 h 968"/>
              <a:gd name="T4" fmla="*/ 115 w 1373"/>
              <a:gd name="T5" fmla="*/ 158 h 968"/>
              <a:gd name="T6" fmla="*/ 205 w 1373"/>
              <a:gd name="T7" fmla="*/ 88 h 968"/>
              <a:gd name="T8" fmla="*/ 249 w 1373"/>
              <a:gd name="T9" fmla="*/ 65 h 968"/>
              <a:gd name="T10" fmla="*/ 315 w 1373"/>
              <a:gd name="T11" fmla="*/ 33 h 968"/>
              <a:gd name="T12" fmla="*/ 391 w 1373"/>
              <a:gd name="T13" fmla="*/ 11 h 968"/>
              <a:gd name="T14" fmla="*/ 497 w 1373"/>
              <a:gd name="T15" fmla="*/ 0 h 968"/>
              <a:gd name="T16" fmla="*/ 500 w 1373"/>
              <a:gd name="T17" fmla="*/ 37 h 968"/>
              <a:gd name="T18" fmla="*/ 500 w 1373"/>
              <a:gd name="T19" fmla="*/ 65 h 968"/>
              <a:gd name="T20" fmla="*/ 469 w 1373"/>
              <a:gd name="T21" fmla="*/ 64 h 968"/>
              <a:gd name="T22" fmla="*/ 421 w 1373"/>
              <a:gd name="T23" fmla="*/ 74 h 968"/>
              <a:gd name="T24" fmla="*/ 358 w 1373"/>
              <a:gd name="T25" fmla="*/ 95 h 968"/>
              <a:gd name="T26" fmla="*/ 300 w 1373"/>
              <a:gd name="T27" fmla="*/ 127 h 968"/>
              <a:gd name="T28" fmla="*/ 244 w 1373"/>
              <a:gd name="T29" fmla="*/ 167 h 968"/>
              <a:gd name="T30" fmla="*/ 183 w 1373"/>
              <a:gd name="T31" fmla="*/ 224 h 968"/>
              <a:gd name="T32" fmla="*/ 121 w 1373"/>
              <a:gd name="T33" fmla="*/ 341 h 968"/>
              <a:gd name="T34" fmla="*/ 115 w 1373"/>
              <a:gd name="T35" fmla="*/ 366 h 968"/>
              <a:gd name="T36" fmla="*/ 0 w 1373"/>
              <a:gd name="T37" fmla="*/ 352 h 9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3" h="968">
                <a:moveTo>
                  <a:pt x="0" y="931"/>
                </a:moveTo>
                <a:lnTo>
                  <a:pt x="126" y="659"/>
                </a:lnTo>
                <a:lnTo>
                  <a:pt x="315" y="418"/>
                </a:lnTo>
                <a:lnTo>
                  <a:pt x="563" y="232"/>
                </a:lnTo>
                <a:lnTo>
                  <a:pt x="683" y="172"/>
                </a:lnTo>
                <a:lnTo>
                  <a:pt x="864" y="88"/>
                </a:lnTo>
                <a:lnTo>
                  <a:pt x="1073" y="30"/>
                </a:lnTo>
                <a:lnTo>
                  <a:pt x="1365" y="0"/>
                </a:lnTo>
                <a:lnTo>
                  <a:pt x="1373" y="97"/>
                </a:lnTo>
                <a:lnTo>
                  <a:pt x="1373" y="172"/>
                </a:lnTo>
                <a:lnTo>
                  <a:pt x="1287" y="169"/>
                </a:lnTo>
                <a:lnTo>
                  <a:pt x="1155" y="195"/>
                </a:lnTo>
                <a:lnTo>
                  <a:pt x="984" y="250"/>
                </a:lnTo>
                <a:lnTo>
                  <a:pt x="825" y="337"/>
                </a:lnTo>
                <a:lnTo>
                  <a:pt x="669" y="442"/>
                </a:lnTo>
                <a:lnTo>
                  <a:pt x="503" y="593"/>
                </a:lnTo>
                <a:lnTo>
                  <a:pt x="333" y="901"/>
                </a:lnTo>
                <a:lnTo>
                  <a:pt x="315" y="968"/>
                </a:lnTo>
                <a:lnTo>
                  <a:pt x="0" y="931"/>
                </a:lnTo>
                <a:close/>
              </a:path>
            </a:pathLst>
          </a:custGeom>
          <a:pattFill prst="pct75">
            <a:fgClr>
              <a:srgbClr val="000000"/>
            </a:fgClr>
            <a:bgClr>
              <a:srgbClr val="FFFFFF"/>
            </a:bgClr>
          </a:pattFill>
          <a:ln w="9525">
            <a:solidFill>
              <a:srgbClr val="000000"/>
            </a:solidFill>
            <a:round/>
            <a:headEnd/>
            <a:tailEnd/>
          </a:ln>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36" name="Rectangle 16" descr="Horizontal brick"/>
          <p:cNvSpPr>
            <a:spLocks noChangeArrowheads="1"/>
          </p:cNvSpPr>
          <p:nvPr/>
        </p:nvSpPr>
        <p:spPr bwMode="auto">
          <a:xfrm>
            <a:off x="764298" y="2252164"/>
            <a:ext cx="462136" cy="250529"/>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7" name="Rectangle 17" descr="Horizontal brick"/>
          <p:cNvSpPr>
            <a:spLocks noChangeArrowheads="1"/>
          </p:cNvSpPr>
          <p:nvPr/>
        </p:nvSpPr>
        <p:spPr bwMode="auto">
          <a:xfrm>
            <a:off x="2605894" y="2866669"/>
            <a:ext cx="276819" cy="439608"/>
          </a:xfrm>
          <a:prstGeom prst="rect">
            <a:avLst/>
          </a:prstGeom>
          <a:pattFill prst="horzBrick">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38" name="Text Box 18"/>
          <p:cNvSpPr txBox="1">
            <a:spLocks noChangeArrowheads="1"/>
          </p:cNvSpPr>
          <p:nvPr/>
        </p:nvSpPr>
        <p:spPr bwMode="auto">
          <a:xfrm>
            <a:off x="3775713" y="4957169"/>
            <a:ext cx="2235397" cy="11699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1200" dirty="0">
                <a:solidFill>
                  <a:srgbClr val="000000"/>
                </a:solidFill>
                <a:latin typeface="Calligraph421 BT"/>
                <a:ea typeface="MS Mincho" pitchFamily="49" charset="-128"/>
              </a:rPr>
              <a:t>THE YAWNING CHASM</a:t>
            </a:r>
            <a:endParaRPr lang="en-GB" dirty="0">
              <a:solidFill>
                <a:srgbClr val="000000"/>
              </a:solidFill>
              <a:latin typeface="Trebuchet MS" pitchFamily="34" charset="0"/>
            </a:endParaRPr>
          </a:p>
        </p:txBody>
      </p:sp>
      <p:sp>
        <p:nvSpPr>
          <p:cNvPr id="30739" name="Text Box 19"/>
          <p:cNvSpPr txBox="1">
            <a:spLocks noChangeArrowheads="1"/>
          </p:cNvSpPr>
          <p:nvPr/>
        </p:nvSpPr>
        <p:spPr bwMode="auto">
          <a:xfrm>
            <a:off x="671639" y="3621801"/>
            <a:ext cx="1992167" cy="9099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1200" dirty="0">
                <a:solidFill>
                  <a:srgbClr val="000000"/>
                </a:solidFill>
                <a:latin typeface="Calligraph421 BT"/>
                <a:ea typeface="MS Mincho" pitchFamily="49" charset="-128"/>
              </a:rPr>
              <a:t>POLITICAL REALISM</a:t>
            </a:r>
            <a:endParaRPr lang="en-GB" dirty="0">
              <a:solidFill>
                <a:srgbClr val="000000"/>
              </a:solidFill>
              <a:latin typeface="Trebuchet MS" pitchFamily="34" charset="0"/>
            </a:endParaRPr>
          </a:p>
        </p:txBody>
      </p:sp>
      <p:sp>
        <p:nvSpPr>
          <p:cNvPr id="30740" name="Text Box 20"/>
          <p:cNvSpPr txBox="1">
            <a:spLocks noChangeArrowheads="1"/>
          </p:cNvSpPr>
          <p:nvPr/>
        </p:nvSpPr>
        <p:spPr bwMode="auto">
          <a:xfrm>
            <a:off x="6972446" y="3680889"/>
            <a:ext cx="1992167" cy="9099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1200" dirty="0">
                <a:solidFill>
                  <a:srgbClr val="000000"/>
                </a:solidFill>
                <a:latin typeface="Calligraph421 BT"/>
                <a:ea typeface="MS Mincho" pitchFamily="49" charset="-128"/>
              </a:rPr>
              <a:t>PHYSICAL REALISM</a:t>
            </a:r>
            <a:endParaRPr lang="en-GB" dirty="0">
              <a:solidFill>
                <a:srgbClr val="000000"/>
              </a:solidFill>
              <a:latin typeface="Trebuchet MS" pitchFamily="34" charset="0"/>
            </a:endParaRPr>
          </a:p>
        </p:txBody>
      </p:sp>
      <p:sp>
        <p:nvSpPr>
          <p:cNvPr id="30741" name="Text Box 21"/>
          <p:cNvSpPr txBox="1">
            <a:spLocks noChangeArrowheads="1"/>
          </p:cNvSpPr>
          <p:nvPr/>
        </p:nvSpPr>
        <p:spPr bwMode="auto">
          <a:xfrm>
            <a:off x="3092353" y="714719"/>
            <a:ext cx="1737355" cy="6854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900" dirty="0">
                <a:solidFill>
                  <a:srgbClr val="000000"/>
                </a:solidFill>
                <a:latin typeface="Calligraph421 BT"/>
                <a:ea typeface="MS Mincho" pitchFamily="49" charset="-128"/>
              </a:rPr>
              <a:t>FURIOUS ACTIVITY</a:t>
            </a:r>
            <a:endParaRPr lang="en-GB" dirty="0">
              <a:solidFill>
                <a:srgbClr val="000000"/>
              </a:solidFill>
              <a:latin typeface="Trebuchet MS" pitchFamily="34" charset="0"/>
            </a:endParaRPr>
          </a:p>
        </p:txBody>
      </p:sp>
      <p:sp>
        <p:nvSpPr>
          <p:cNvPr id="30742" name="Line 22"/>
          <p:cNvSpPr>
            <a:spLocks noChangeShapeType="1"/>
          </p:cNvSpPr>
          <p:nvPr/>
        </p:nvSpPr>
        <p:spPr bwMode="auto">
          <a:xfrm flipV="1">
            <a:off x="3022859" y="1021971"/>
            <a:ext cx="81077" cy="3308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3" name="Line 23"/>
          <p:cNvSpPr>
            <a:spLocks noChangeShapeType="1"/>
          </p:cNvSpPr>
          <p:nvPr/>
        </p:nvSpPr>
        <p:spPr bwMode="auto">
          <a:xfrm flipV="1">
            <a:off x="3254506" y="1305589"/>
            <a:ext cx="231647" cy="2363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4" name="Line 24"/>
          <p:cNvSpPr>
            <a:spLocks noChangeShapeType="1"/>
          </p:cNvSpPr>
          <p:nvPr/>
        </p:nvSpPr>
        <p:spPr bwMode="auto">
          <a:xfrm flipV="1">
            <a:off x="3428242" y="1447398"/>
            <a:ext cx="428548" cy="2008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5" name="Line 25"/>
          <p:cNvSpPr>
            <a:spLocks noChangeShapeType="1"/>
          </p:cNvSpPr>
          <p:nvPr/>
        </p:nvSpPr>
        <p:spPr bwMode="auto">
          <a:xfrm flipV="1">
            <a:off x="3138683" y="1069241"/>
            <a:ext cx="196900" cy="3427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6" name="Line 26"/>
          <p:cNvSpPr>
            <a:spLocks noChangeShapeType="1"/>
          </p:cNvSpPr>
          <p:nvPr/>
        </p:nvSpPr>
        <p:spPr bwMode="auto">
          <a:xfrm flipH="1" flipV="1">
            <a:off x="2872288" y="939250"/>
            <a:ext cx="11582" cy="3308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47" name="Text Box 27"/>
          <p:cNvSpPr txBox="1">
            <a:spLocks noChangeArrowheads="1"/>
          </p:cNvSpPr>
          <p:nvPr/>
        </p:nvSpPr>
        <p:spPr bwMode="auto">
          <a:xfrm>
            <a:off x="6370163" y="2026451"/>
            <a:ext cx="1737355" cy="449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GB" altLang="ja-JP" sz="1600" dirty="0" smtClean="0">
                <a:solidFill>
                  <a:srgbClr val="000000"/>
                </a:solidFill>
                <a:latin typeface="Calligraph421 BT"/>
                <a:ea typeface="MS Mincho" pitchFamily="49" charset="-128"/>
              </a:rPr>
              <a:t>ZCB </a:t>
            </a:r>
            <a:r>
              <a:rPr lang="en-GB" altLang="ja-JP" sz="1600" smtClean="0">
                <a:solidFill>
                  <a:srgbClr val="000000"/>
                </a:solidFill>
                <a:latin typeface="Calligraph421 BT"/>
                <a:ea typeface="MS Mincho" pitchFamily="49" charset="-128"/>
              </a:rPr>
              <a:t>etc</a:t>
            </a:r>
            <a:endParaRPr lang="en-GB" sz="1600" dirty="0">
              <a:solidFill>
                <a:srgbClr val="000000"/>
              </a:solidFill>
              <a:latin typeface="Trebuchet MS" pitchFamily="34" charset="0"/>
            </a:endParaRPr>
          </a:p>
        </p:txBody>
      </p:sp>
      <p:sp>
        <p:nvSpPr>
          <p:cNvPr id="30748" name="Rectangle 28" descr="Weave"/>
          <p:cNvSpPr>
            <a:spLocks noChangeArrowheads="1"/>
          </p:cNvSpPr>
          <p:nvPr/>
        </p:nvSpPr>
        <p:spPr bwMode="auto">
          <a:xfrm>
            <a:off x="6572854" y="3097108"/>
            <a:ext cx="537422" cy="415973"/>
          </a:xfrm>
          <a:prstGeom prst="rect">
            <a:avLst/>
          </a:prstGeom>
          <a:pattFill prst="weave">
            <a:fgClr>
              <a:srgbClr val="000000"/>
            </a:fgClr>
            <a:bgClr>
              <a:srgbClr val="FFFFFF"/>
            </a:bgClr>
          </a:pattFill>
          <a:ln w="19050">
            <a:solidFill>
              <a:srgbClr val="000000"/>
            </a:solidFill>
            <a:miter lim="800000"/>
            <a:headEnd/>
            <a:tailEnd/>
          </a:ln>
        </p:spPr>
        <p:txBody>
          <a:bodyPr/>
          <a:lstStyle/>
          <a:p>
            <a:pPr fontAlgn="base">
              <a:spcBef>
                <a:spcPct val="0"/>
              </a:spcBef>
              <a:spcAft>
                <a:spcPct val="0"/>
              </a:spcAft>
            </a:pPr>
            <a:endParaRPr lang="en-US" dirty="0">
              <a:solidFill>
                <a:srgbClr val="000000"/>
              </a:solidFill>
              <a:latin typeface="Trebuchet MS" pitchFamily="34" charset="0"/>
            </a:endParaRPr>
          </a:p>
        </p:txBody>
      </p:sp>
      <p:sp>
        <p:nvSpPr>
          <p:cNvPr id="30749" name="Line 29"/>
          <p:cNvSpPr>
            <a:spLocks noChangeShapeType="1"/>
          </p:cNvSpPr>
          <p:nvPr/>
        </p:nvSpPr>
        <p:spPr bwMode="auto">
          <a:xfrm flipV="1">
            <a:off x="1829875" y="1573844"/>
            <a:ext cx="17374" cy="65586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0750" name="Line 30"/>
          <p:cNvSpPr>
            <a:spLocks noChangeShapeType="1"/>
          </p:cNvSpPr>
          <p:nvPr/>
        </p:nvSpPr>
        <p:spPr bwMode="auto">
          <a:xfrm flipH="1">
            <a:off x="1813660" y="1538392"/>
            <a:ext cx="1128122" cy="17726"/>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dirty="0">
              <a:solidFill>
                <a:srgbClr val="000000"/>
              </a:solidFill>
              <a:latin typeface="Trebuchet MS" pitchFamily="34" charset="0"/>
            </a:endParaRPr>
          </a:p>
        </p:txBody>
      </p:sp>
      <p:sp>
        <p:nvSpPr>
          <p:cNvPr id="31" name="Freeform 15" descr="75%"/>
          <p:cNvSpPr>
            <a:spLocks/>
          </p:cNvSpPr>
          <p:nvPr/>
        </p:nvSpPr>
        <p:spPr bwMode="auto">
          <a:xfrm rot="21394291" flipH="1">
            <a:off x="3754865" y="1582117"/>
            <a:ext cx="3700566" cy="1666255"/>
          </a:xfrm>
          <a:custGeom>
            <a:avLst/>
            <a:gdLst>
              <a:gd name="T0" fmla="*/ 0 w 1373"/>
              <a:gd name="T1" fmla="*/ 352 h 968"/>
              <a:gd name="T2" fmla="*/ 46 w 1373"/>
              <a:gd name="T3" fmla="*/ 249 h 968"/>
              <a:gd name="T4" fmla="*/ 115 w 1373"/>
              <a:gd name="T5" fmla="*/ 158 h 968"/>
              <a:gd name="T6" fmla="*/ 205 w 1373"/>
              <a:gd name="T7" fmla="*/ 88 h 968"/>
              <a:gd name="T8" fmla="*/ 249 w 1373"/>
              <a:gd name="T9" fmla="*/ 65 h 968"/>
              <a:gd name="T10" fmla="*/ 315 w 1373"/>
              <a:gd name="T11" fmla="*/ 33 h 968"/>
              <a:gd name="T12" fmla="*/ 391 w 1373"/>
              <a:gd name="T13" fmla="*/ 11 h 968"/>
              <a:gd name="T14" fmla="*/ 497 w 1373"/>
              <a:gd name="T15" fmla="*/ 0 h 968"/>
              <a:gd name="T16" fmla="*/ 500 w 1373"/>
              <a:gd name="T17" fmla="*/ 37 h 968"/>
              <a:gd name="T18" fmla="*/ 500 w 1373"/>
              <a:gd name="T19" fmla="*/ 65 h 968"/>
              <a:gd name="T20" fmla="*/ 469 w 1373"/>
              <a:gd name="T21" fmla="*/ 64 h 968"/>
              <a:gd name="T22" fmla="*/ 421 w 1373"/>
              <a:gd name="T23" fmla="*/ 74 h 968"/>
              <a:gd name="T24" fmla="*/ 358 w 1373"/>
              <a:gd name="T25" fmla="*/ 95 h 968"/>
              <a:gd name="T26" fmla="*/ 300 w 1373"/>
              <a:gd name="T27" fmla="*/ 127 h 968"/>
              <a:gd name="T28" fmla="*/ 244 w 1373"/>
              <a:gd name="T29" fmla="*/ 167 h 968"/>
              <a:gd name="T30" fmla="*/ 183 w 1373"/>
              <a:gd name="T31" fmla="*/ 224 h 968"/>
              <a:gd name="T32" fmla="*/ 121 w 1373"/>
              <a:gd name="T33" fmla="*/ 341 h 968"/>
              <a:gd name="T34" fmla="*/ 115 w 1373"/>
              <a:gd name="T35" fmla="*/ 366 h 968"/>
              <a:gd name="T36" fmla="*/ 0 w 1373"/>
              <a:gd name="T37" fmla="*/ 352 h 9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3" h="968">
                <a:moveTo>
                  <a:pt x="0" y="931"/>
                </a:moveTo>
                <a:lnTo>
                  <a:pt x="126" y="659"/>
                </a:lnTo>
                <a:lnTo>
                  <a:pt x="315" y="418"/>
                </a:lnTo>
                <a:lnTo>
                  <a:pt x="563" y="232"/>
                </a:lnTo>
                <a:lnTo>
                  <a:pt x="683" y="172"/>
                </a:lnTo>
                <a:lnTo>
                  <a:pt x="864" y="88"/>
                </a:lnTo>
                <a:lnTo>
                  <a:pt x="1073" y="30"/>
                </a:lnTo>
                <a:lnTo>
                  <a:pt x="1365" y="0"/>
                </a:lnTo>
                <a:lnTo>
                  <a:pt x="1373" y="97"/>
                </a:lnTo>
                <a:lnTo>
                  <a:pt x="1373" y="172"/>
                </a:lnTo>
                <a:lnTo>
                  <a:pt x="1287" y="169"/>
                </a:lnTo>
                <a:lnTo>
                  <a:pt x="1155" y="195"/>
                </a:lnTo>
                <a:lnTo>
                  <a:pt x="984" y="250"/>
                </a:lnTo>
                <a:lnTo>
                  <a:pt x="825" y="337"/>
                </a:lnTo>
                <a:lnTo>
                  <a:pt x="669" y="442"/>
                </a:lnTo>
                <a:lnTo>
                  <a:pt x="503" y="593"/>
                </a:lnTo>
                <a:lnTo>
                  <a:pt x="333" y="901"/>
                </a:lnTo>
                <a:lnTo>
                  <a:pt x="315" y="968"/>
                </a:lnTo>
                <a:lnTo>
                  <a:pt x="0" y="931"/>
                </a:lnTo>
                <a:close/>
              </a:path>
            </a:pathLst>
          </a:custGeom>
          <a:solidFill>
            <a:srgbClr val="CCCCFF"/>
          </a:solidFill>
          <a:ln w="9525">
            <a:noFill/>
            <a:round/>
            <a:headEnd/>
            <a:tailEnd/>
          </a:ln>
          <a:effectLst>
            <a:softEdge rad="63500"/>
          </a:effectLst>
        </p:spPr>
        <p:txBody>
          <a:bodyPr/>
          <a:lstStyle/>
          <a:p>
            <a:pPr fontAlgn="base">
              <a:spcBef>
                <a:spcPct val="0"/>
              </a:spcBef>
              <a:spcAft>
                <a:spcPct val="0"/>
              </a:spcAft>
            </a:pPr>
            <a:endParaRPr lang="en-GB" dirty="0">
              <a:solidFill>
                <a:srgbClr val="000000"/>
              </a:solidFill>
              <a:latin typeface="Trebuchet MS" pitchFamily="34" charset="0"/>
            </a:endParaRPr>
          </a:p>
        </p:txBody>
      </p:sp>
    </p:spTree>
    <p:extLst>
      <p:ext uri="{BB962C8B-B14F-4D97-AF65-F5344CB8AC3E}">
        <p14:creationId xmlns:p14="http://schemas.microsoft.com/office/powerpoint/2010/main" val="67788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a:lstStyle/>
          <a:p>
            <a:pPr eaLnBrk="1" hangingPunct="1"/>
            <a:endParaRPr lang="en-US" dirty="0" smtClean="0"/>
          </a:p>
        </p:txBody>
      </p:sp>
      <p:pic>
        <p:nvPicPr>
          <p:cNvPr id="13315" name="Picture 5" descr="1632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88" y="476250"/>
            <a:ext cx="5292725" cy="587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6"/>
          <p:cNvSpPr>
            <a:spLocks noChangeArrowheads="1"/>
          </p:cNvSpPr>
          <p:nvPr/>
        </p:nvSpPr>
        <p:spPr bwMode="auto">
          <a:xfrm>
            <a:off x="2592388" y="6424046"/>
            <a:ext cx="57277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fontAlgn="base">
              <a:spcBef>
                <a:spcPct val="0"/>
              </a:spcBef>
              <a:spcAft>
                <a:spcPct val="0"/>
              </a:spcAft>
            </a:pPr>
            <a:r>
              <a:rPr lang="en-GB" sz="1400" dirty="0">
                <a:solidFill>
                  <a:srgbClr val="000000"/>
                </a:solidFill>
                <a:latin typeface="Trebuchet"/>
              </a:rPr>
              <a:t>Credit: </a:t>
            </a:r>
            <a:r>
              <a:rPr lang="en-GB" sz="1400" u="sng" dirty="0">
                <a:solidFill>
                  <a:srgbClr val="000000"/>
                </a:solidFill>
                <a:latin typeface="Trebuchet"/>
              </a:rPr>
              <a:t>© Stapleton Historical Collection / Heritage-Images / </a:t>
            </a:r>
            <a:r>
              <a:rPr lang="en-GB" sz="1400" u="sng" dirty="0" err="1">
                <a:solidFill>
                  <a:srgbClr val="000000"/>
                </a:solidFill>
                <a:latin typeface="Trebuchet"/>
              </a:rPr>
              <a:t>Imagestate</a:t>
            </a:r>
            <a:endParaRPr lang="en-GB" sz="1400" dirty="0">
              <a:solidFill>
                <a:srgbClr val="000000"/>
              </a:solidFill>
              <a:latin typeface="Trebuchet"/>
            </a:endParaRPr>
          </a:p>
        </p:txBody>
      </p:sp>
      <p:sp>
        <p:nvSpPr>
          <p:cNvPr id="2" name="Oval Callout 1"/>
          <p:cNvSpPr/>
          <p:nvPr/>
        </p:nvSpPr>
        <p:spPr>
          <a:xfrm>
            <a:off x="395288" y="569913"/>
            <a:ext cx="3062287" cy="1584325"/>
          </a:xfrm>
          <a:prstGeom prst="wedgeEllipseCallout">
            <a:avLst>
              <a:gd name="adj1" fmla="val 102064"/>
              <a:gd name="adj2" fmla="val 240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400" dirty="0">
                <a:solidFill>
                  <a:srgbClr val="000000"/>
                </a:solidFill>
                <a:latin typeface="Comic Sans MS" pitchFamily="66" charset="0"/>
              </a:rPr>
              <a:t>Well guys, it looks as if we have a result</a:t>
            </a:r>
          </a:p>
        </p:txBody>
      </p:sp>
      <p:sp>
        <p:nvSpPr>
          <p:cNvPr id="3" name="TextBox 2"/>
          <p:cNvSpPr txBox="1">
            <a:spLocks noChangeArrowheads="1"/>
          </p:cNvSpPr>
          <p:nvPr/>
        </p:nvSpPr>
        <p:spPr bwMode="auto">
          <a:xfrm>
            <a:off x="250824" y="4509120"/>
            <a:ext cx="88931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sz="6600" dirty="0">
                <a:solidFill>
                  <a:srgbClr val="000000"/>
                </a:solidFill>
                <a:latin typeface="Old English Text MT" pitchFamily="66" charset="0"/>
              </a:rPr>
              <a:t>Physics Trumps </a:t>
            </a:r>
            <a:r>
              <a:rPr lang="en-GB" sz="6600" dirty="0" smtClean="0">
                <a:solidFill>
                  <a:srgbClr val="000000"/>
                </a:solidFill>
                <a:latin typeface="Old English Text MT" pitchFamily="66" charset="0"/>
              </a:rPr>
              <a:t>Politics</a:t>
            </a:r>
          </a:p>
          <a:p>
            <a:pPr algn="ctr" eaLnBrk="1" fontAlgn="base" hangingPunct="1">
              <a:spcBef>
                <a:spcPct val="0"/>
              </a:spcBef>
              <a:spcAft>
                <a:spcPct val="0"/>
              </a:spcAft>
            </a:pPr>
            <a:r>
              <a:rPr lang="en-GB" sz="2800" dirty="0" smtClean="0">
                <a:solidFill>
                  <a:srgbClr val="000000"/>
                </a:solidFill>
                <a:latin typeface="Baskerville Old Face" pitchFamily="18" charset="0"/>
              </a:rPr>
              <a:t>Get the physics right, then adjust the politics and economics: NOT the other way round</a:t>
            </a:r>
            <a:endParaRPr lang="en-GB" sz="2400" dirty="0">
              <a:solidFill>
                <a:srgbClr val="000000"/>
              </a:solidFill>
              <a:latin typeface="Baskerville Old Face" pitchFamily="18" charset="0"/>
            </a:endParaRPr>
          </a:p>
        </p:txBody>
      </p:sp>
    </p:spTree>
    <p:extLst>
      <p:ext uri="{BB962C8B-B14F-4D97-AF65-F5344CB8AC3E}">
        <p14:creationId xmlns:p14="http://schemas.microsoft.com/office/powerpoint/2010/main" val="4199361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493" y="260648"/>
            <a:ext cx="8507288" cy="1143000"/>
          </a:xfrm>
        </p:spPr>
        <p:txBody>
          <a:bodyPr/>
          <a:lstStyle/>
          <a:p>
            <a:r>
              <a:rPr lang="en-GB" sz="2400" dirty="0" smtClean="0"/>
              <a:t>CONSIDERATION OF THE WIDE GAP BETWEEN PHYSICAL REQUIREMENTS AND THE LIKELY POLITICAL RESPONSE SUGGESTS A BIFURCATION OF THE HISTORICAL TRAJECTORY</a:t>
            </a:r>
            <a:endParaRPr lang="en-GB" sz="2400" dirty="0"/>
          </a:p>
        </p:txBody>
      </p:sp>
      <p:grpSp>
        <p:nvGrpSpPr>
          <p:cNvPr id="3" name="Group 2"/>
          <p:cNvGrpSpPr/>
          <p:nvPr/>
        </p:nvGrpSpPr>
        <p:grpSpPr>
          <a:xfrm>
            <a:off x="323530" y="1772813"/>
            <a:ext cx="8472884" cy="4897941"/>
            <a:chOff x="323530" y="1772813"/>
            <a:chExt cx="8472884" cy="4897941"/>
          </a:xfrm>
        </p:grpSpPr>
        <p:sp>
          <p:nvSpPr>
            <p:cNvPr id="4" name="Rectangle 3"/>
            <p:cNvSpPr/>
            <p:nvPr/>
          </p:nvSpPr>
          <p:spPr>
            <a:xfrm>
              <a:off x="1187624" y="1783282"/>
              <a:ext cx="7596158" cy="4536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Trebuchet MS" pitchFamily="34" charset="0"/>
              </a:endParaRPr>
            </a:p>
          </p:txBody>
        </p:sp>
        <p:sp>
          <p:nvSpPr>
            <p:cNvPr id="7" name="Freeform 6"/>
            <p:cNvSpPr/>
            <p:nvPr/>
          </p:nvSpPr>
          <p:spPr>
            <a:xfrm>
              <a:off x="1191490" y="4189843"/>
              <a:ext cx="7592291" cy="880437"/>
            </a:xfrm>
            <a:custGeom>
              <a:avLst/>
              <a:gdLst>
                <a:gd name="connsiteX0" fmla="*/ 0 w 7536873"/>
                <a:gd name="connsiteY0" fmla="*/ 529252 h 988828"/>
                <a:gd name="connsiteX1" fmla="*/ 457200 w 7536873"/>
                <a:gd name="connsiteY1" fmla="*/ 362997 h 988828"/>
                <a:gd name="connsiteX2" fmla="*/ 748145 w 7536873"/>
                <a:gd name="connsiteY2" fmla="*/ 169034 h 988828"/>
                <a:gd name="connsiteX3" fmla="*/ 997527 w 7536873"/>
                <a:gd name="connsiteY3" fmla="*/ 72052 h 988828"/>
                <a:gd name="connsiteX4" fmla="*/ 1316182 w 7536873"/>
                <a:gd name="connsiteY4" fmla="*/ 2779 h 988828"/>
                <a:gd name="connsiteX5" fmla="*/ 1482436 w 7536873"/>
                <a:gd name="connsiteY5" fmla="*/ 16634 h 988828"/>
                <a:gd name="connsiteX6" fmla="*/ 1690254 w 7536873"/>
                <a:gd name="connsiteY6" fmla="*/ 44343 h 988828"/>
                <a:gd name="connsiteX7" fmla="*/ 2078182 w 7536873"/>
                <a:gd name="connsiteY7" fmla="*/ 210597 h 988828"/>
                <a:gd name="connsiteX8" fmla="*/ 2729345 w 7536873"/>
                <a:gd name="connsiteY8" fmla="*/ 459979 h 988828"/>
                <a:gd name="connsiteX9" fmla="*/ 3726873 w 7536873"/>
                <a:gd name="connsiteY9" fmla="*/ 640088 h 988828"/>
                <a:gd name="connsiteX10" fmla="*/ 4655127 w 7536873"/>
                <a:gd name="connsiteY10" fmla="*/ 792488 h 988828"/>
                <a:gd name="connsiteX11" fmla="*/ 5306291 w 7536873"/>
                <a:gd name="connsiteY11" fmla="*/ 834052 h 988828"/>
                <a:gd name="connsiteX12" fmla="*/ 6636327 w 7536873"/>
                <a:gd name="connsiteY12" fmla="*/ 986452 h 988828"/>
                <a:gd name="connsiteX13" fmla="*/ 7301345 w 7536873"/>
                <a:gd name="connsiteY13" fmla="*/ 931034 h 988828"/>
                <a:gd name="connsiteX14" fmla="*/ 7536873 w 7536873"/>
                <a:gd name="connsiteY14" fmla="*/ 986452 h 988828"/>
                <a:gd name="connsiteX0" fmla="*/ 0 w 7536873"/>
                <a:gd name="connsiteY0" fmla="*/ 529252 h 988828"/>
                <a:gd name="connsiteX1" fmla="*/ 457200 w 7536873"/>
                <a:gd name="connsiteY1" fmla="*/ 362997 h 988828"/>
                <a:gd name="connsiteX2" fmla="*/ 764047 w 7536873"/>
                <a:gd name="connsiteY2" fmla="*/ 200840 h 988828"/>
                <a:gd name="connsiteX3" fmla="*/ 997527 w 7536873"/>
                <a:gd name="connsiteY3" fmla="*/ 72052 h 988828"/>
                <a:gd name="connsiteX4" fmla="*/ 1316182 w 7536873"/>
                <a:gd name="connsiteY4" fmla="*/ 2779 h 988828"/>
                <a:gd name="connsiteX5" fmla="*/ 1482436 w 7536873"/>
                <a:gd name="connsiteY5" fmla="*/ 16634 h 988828"/>
                <a:gd name="connsiteX6" fmla="*/ 1690254 w 7536873"/>
                <a:gd name="connsiteY6" fmla="*/ 44343 h 988828"/>
                <a:gd name="connsiteX7" fmla="*/ 2078182 w 7536873"/>
                <a:gd name="connsiteY7" fmla="*/ 210597 h 988828"/>
                <a:gd name="connsiteX8" fmla="*/ 2729345 w 7536873"/>
                <a:gd name="connsiteY8" fmla="*/ 459979 h 988828"/>
                <a:gd name="connsiteX9" fmla="*/ 3726873 w 7536873"/>
                <a:gd name="connsiteY9" fmla="*/ 640088 h 988828"/>
                <a:gd name="connsiteX10" fmla="*/ 4655127 w 7536873"/>
                <a:gd name="connsiteY10" fmla="*/ 792488 h 988828"/>
                <a:gd name="connsiteX11" fmla="*/ 5306291 w 7536873"/>
                <a:gd name="connsiteY11" fmla="*/ 834052 h 988828"/>
                <a:gd name="connsiteX12" fmla="*/ 6636327 w 7536873"/>
                <a:gd name="connsiteY12" fmla="*/ 986452 h 988828"/>
                <a:gd name="connsiteX13" fmla="*/ 7301345 w 7536873"/>
                <a:gd name="connsiteY13" fmla="*/ 931034 h 988828"/>
                <a:gd name="connsiteX14" fmla="*/ 7536873 w 7536873"/>
                <a:gd name="connsiteY14" fmla="*/ 986452 h 988828"/>
                <a:gd name="connsiteX0" fmla="*/ 0 w 7536873"/>
                <a:gd name="connsiteY0" fmla="*/ 534555 h 994131"/>
                <a:gd name="connsiteX1" fmla="*/ 457200 w 7536873"/>
                <a:gd name="connsiteY1" fmla="*/ 368300 h 994131"/>
                <a:gd name="connsiteX2" fmla="*/ 764047 w 7536873"/>
                <a:gd name="connsiteY2" fmla="*/ 206143 h 994131"/>
                <a:gd name="connsiteX3" fmla="*/ 997527 w 7536873"/>
                <a:gd name="connsiteY3" fmla="*/ 77355 h 994131"/>
                <a:gd name="connsiteX4" fmla="*/ 1316182 w 7536873"/>
                <a:gd name="connsiteY4" fmla="*/ 8082 h 994131"/>
                <a:gd name="connsiteX5" fmla="*/ 1506290 w 7536873"/>
                <a:gd name="connsiteY5" fmla="*/ 6034 h 994131"/>
                <a:gd name="connsiteX6" fmla="*/ 1690254 w 7536873"/>
                <a:gd name="connsiteY6" fmla="*/ 49646 h 994131"/>
                <a:gd name="connsiteX7" fmla="*/ 2078182 w 7536873"/>
                <a:gd name="connsiteY7" fmla="*/ 215900 h 994131"/>
                <a:gd name="connsiteX8" fmla="*/ 2729345 w 7536873"/>
                <a:gd name="connsiteY8" fmla="*/ 465282 h 994131"/>
                <a:gd name="connsiteX9" fmla="*/ 3726873 w 7536873"/>
                <a:gd name="connsiteY9" fmla="*/ 645391 h 994131"/>
                <a:gd name="connsiteX10" fmla="*/ 4655127 w 7536873"/>
                <a:gd name="connsiteY10" fmla="*/ 797791 h 994131"/>
                <a:gd name="connsiteX11" fmla="*/ 5306291 w 7536873"/>
                <a:gd name="connsiteY11" fmla="*/ 839355 h 994131"/>
                <a:gd name="connsiteX12" fmla="*/ 6636327 w 7536873"/>
                <a:gd name="connsiteY12" fmla="*/ 991755 h 994131"/>
                <a:gd name="connsiteX13" fmla="*/ 7301345 w 7536873"/>
                <a:gd name="connsiteY13" fmla="*/ 936337 h 994131"/>
                <a:gd name="connsiteX14" fmla="*/ 7536873 w 7536873"/>
                <a:gd name="connsiteY14" fmla="*/ 991755 h 994131"/>
                <a:gd name="connsiteX0" fmla="*/ 0 w 7536873"/>
                <a:gd name="connsiteY0" fmla="*/ 534555 h 994131"/>
                <a:gd name="connsiteX1" fmla="*/ 457200 w 7536873"/>
                <a:gd name="connsiteY1" fmla="*/ 368300 h 994131"/>
                <a:gd name="connsiteX2" fmla="*/ 764047 w 7536873"/>
                <a:gd name="connsiteY2" fmla="*/ 206143 h 994131"/>
                <a:gd name="connsiteX3" fmla="*/ 997527 w 7536873"/>
                <a:gd name="connsiteY3" fmla="*/ 77355 h 994131"/>
                <a:gd name="connsiteX4" fmla="*/ 1316182 w 7536873"/>
                <a:gd name="connsiteY4" fmla="*/ 8082 h 994131"/>
                <a:gd name="connsiteX5" fmla="*/ 1506290 w 7536873"/>
                <a:gd name="connsiteY5" fmla="*/ 6034 h 994131"/>
                <a:gd name="connsiteX6" fmla="*/ 1690254 w 7536873"/>
                <a:gd name="connsiteY6" fmla="*/ 49646 h 994131"/>
                <a:gd name="connsiteX7" fmla="*/ 2078182 w 7536873"/>
                <a:gd name="connsiteY7" fmla="*/ 215900 h 994131"/>
                <a:gd name="connsiteX8" fmla="*/ 2729345 w 7536873"/>
                <a:gd name="connsiteY8" fmla="*/ 465282 h 994131"/>
                <a:gd name="connsiteX9" fmla="*/ 3726873 w 7536873"/>
                <a:gd name="connsiteY9" fmla="*/ 669245 h 994131"/>
                <a:gd name="connsiteX10" fmla="*/ 4655127 w 7536873"/>
                <a:gd name="connsiteY10" fmla="*/ 797791 h 994131"/>
                <a:gd name="connsiteX11" fmla="*/ 5306291 w 7536873"/>
                <a:gd name="connsiteY11" fmla="*/ 839355 h 994131"/>
                <a:gd name="connsiteX12" fmla="*/ 6636327 w 7536873"/>
                <a:gd name="connsiteY12" fmla="*/ 991755 h 994131"/>
                <a:gd name="connsiteX13" fmla="*/ 7301345 w 7536873"/>
                <a:gd name="connsiteY13" fmla="*/ 936337 h 994131"/>
                <a:gd name="connsiteX14" fmla="*/ 7536873 w 7536873"/>
                <a:gd name="connsiteY14" fmla="*/ 991755 h 994131"/>
                <a:gd name="connsiteX0" fmla="*/ 0 w 7536873"/>
                <a:gd name="connsiteY0" fmla="*/ 534555 h 993225"/>
                <a:gd name="connsiteX1" fmla="*/ 457200 w 7536873"/>
                <a:gd name="connsiteY1" fmla="*/ 368300 h 993225"/>
                <a:gd name="connsiteX2" fmla="*/ 764047 w 7536873"/>
                <a:gd name="connsiteY2" fmla="*/ 206143 h 993225"/>
                <a:gd name="connsiteX3" fmla="*/ 997527 w 7536873"/>
                <a:gd name="connsiteY3" fmla="*/ 77355 h 993225"/>
                <a:gd name="connsiteX4" fmla="*/ 1316182 w 7536873"/>
                <a:gd name="connsiteY4" fmla="*/ 8082 h 993225"/>
                <a:gd name="connsiteX5" fmla="*/ 1506290 w 7536873"/>
                <a:gd name="connsiteY5" fmla="*/ 6034 h 993225"/>
                <a:gd name="connsiteX6" fmla="*/ 1690254 w 7536873"/>
                <a:gd name="connsiteY6" fmla="*/ 49646 h 993225"/>
                <a:gd name="connsiteX7" fmla="*/ 2078182 w 7536873"/>
                <a:gd name="connsiteY7" fmla="*/ 215900 h 993225"/>
                <a:gd name="connsiteX8" fmla="*/ 2729345 w 7536873"/>
                <a:gd name="connsiteY8" fmla="*/ 465282 h 993225"/>
                <a:gd name="connsiteX9" fmla="*/ 3726873 w 7536873"/>
                <a:gd name="connsiteY9" fmla="*/ 669245 h 993225"/>
                <a:gd name="connsiteX10" fmla="*/ 4655127 w 7536873"/>
                <a:gd name="connsiteY10" fmla="*/ 797791 h 993225"/>
                <a:gd name="connsiteX11" fmla="*/ 5314243 w 7536873"/>
                <a:gd name="connsiteY11" fmla="*/ 863209 h 993225"/>
                <a:gd name="connsiteX12" fmla="*/ 6636327 w 7536873"/>
                <a:gd name="connsiteY12" fmla="*/ 991755 h 993225"/>
                <a:gd name="connsiteX13" fmla="*/ 7301345 w 7536873"/>
                <a:gd name="connsiteY13" fmla="*/ 936337 h 993225"/>
                <a:gd name="connsiteX14" fmla="*/ 7536873 w 7536873"/>
                <a:gd name="connsiteY14" fmla="*/ 991755 h 993225"/>
                <a:gd name="connsiteX0" fmla="*/ 0 w 7536873"/>
                <a:gd name="connsiteY0" fmla="*/ 534555 h 994810"/>
                <a:gd name="connsiteX1" fmla="*/ 457200 w 7536873"/>
                <a:gd name="connsiteY1" fmla="*/ 368300 h 994810"/>
                <a:gd name="connsiteX2" fmla="*/ 764047 w 7536873"/>
                <a:gd name="connsiteY2" fmla="*/ 206143 h 994810"/>
                <a:gd name="connsiteX3" fmla="*/ 997527 w 7536873"/>
                <a:gd name="connsiteY3" fmla="*/ 77355 h 994810"/>
                <a:gd name="connsiteX4" fmla="*/ 1316182 w 7536873"/>
                <a:gd name="connsiteY4" fmla="*/ 8082 h 994810"/>
                <a:gd name="connsiteX5" fmla="*/ 1506290 w 7536873"/>
                <a:gd name="connsiteY5" fmla="*/ 6034 h 994810"/>
                <a:gd name="connsiteX6" fmla="*/ 1690254 w 7536873"/>
                <a:gd name="connsiteY6" fmla="*/ 49646 h 994810"/>
                <a:gd name="connsiteX7" fmla="*/ 2078182 w 7536873"/>
                <a:gd name="connsiteY7" fmla="*/ 215900 h 994810"/>
                <a:gd name="connsiteX8" fmla="*/ 2729345 w 7536873"/>
                <a:gd name="connsiteY8" fmla="*/ 465282 h 994810"/>
                <a:gd name="connsiteX9" fmla="*/ 3726873 w 7536873"/>
                <a:gd name="connsiteY9" fmla="*/ 669245 h 994810"/>
                <a:gd name="connsiteX10" fmla="*/ 4655127 w 7536873"/>
                <a:gd name="connsiteY10" fmla="*/ 797791 h 994810"/>
                <a:gd name="connsiteX11" fmla="*/ 5369902 w 7536873"/>
                <a:gd name="connsiteY11" fmla="*/ 823452 h 994810"/>
                <a:gd name="connsiteX12" fmla="*/ 6636327 w 7536873"/>
                <a:gd name="connsiteY12" fmla="*/ 991755 h 994810"/>
                <a:gd name="connsiteX13" fmla="*/ 7301345 w 7536873"/>
                <a:gd name="connsiteY13" fmla="*/ 936337 h 994810"/>
                <a:gd name="connsiteX14" fmla="*/ 7536873 w 7536873"/>
                <a:gd name="connsiteY14" fmla="*/ 991755 h 994810"/>
                <a:gd name="connsiteX0" fmla="*/ 0 w 7536873"/>
                <a:gd name="connsiteY0" fmla="*/ 534555 h 991755"/>
                <a:gd name="connsiteX1" fmla="*/ 457200 w 7536873"/>
                <a:gd name="connsiteY1" fmla="*/ 368300 h 991755"/>
                <a:gd name="connsiteX2" fmla="*/ 764047 w 7536873"/>
                <a:gd name="connsiteY2" fmla="*/ 206143 h 991755"/>
                <a:gd name="connsiteX3" fmla="*/ 997527 w 7536873"/>
                <a:gd name="connsiteY3" fmla="*/ 77355 h 991755"/>
                <a:gd name="connsiteX4" fmla="*/ 1316182 w 7536873"/>
                <a:gd name="connsiteY4" fmla="*/ 8082 h 991755"/>
                <a:gd name="connsiteX5" fmla="*/ 1506290 w 7536873"/>
                <a:gd name="connsiteY5" fmla="*/ 6034 h 991755"/>
                <a:gd name="connsiteX6" fmla="*/ 1690254 w 7536873"/>
                <a:gd name="connsiteY6" fmla="*/ 49646 h 991755"/>
                <a:gd name="connsiteX7" fmla="*/ 2078182 w 7536873"/>
                <a:gd name="connsiteY7" fmla="*/ 215900 h 991755"/>
                <a:gd name="connsiteX8" fmla="*/ 2729345 w 7536873"/>
                <a:gd name="connsiteY8" fmla="*/ 465282 h 991755"/>
                <a:gd name="connsiteX9" fmla="*/ 3726873 w 7536873"/>
                <a:gd name="connsiteY9" fmla="*/ 669245 h 991755"/>
                <a:gd name="connsiteX10" fmla="*/ 4655127 w 7536873"/>
                <a:gd name="connsiteY10" fmla="*/ 797791 h 991755"/>
                <a:gd name="connsiteX11" fmla="*/ 5369902 w 7536873"/>
                <a:gd name="connsiteY11" fmla="*/ 823452 h 991755"/>
                <a:gd name="connsiteX12" fmla="*/ 6636327 w 7536873"/>
                <a:gd name="connsiteY12" fmla="*/ 880437 h 991755"/>
                <a:gd name="connsiteX13" fmla="*/ 7301345 w 7536873"/>
                <a:gd name="connsiteY13" fmla="*/ 936337 h 991755"/>
                <a:gd name="connsiteX14" fmla="*/ 7536873 w 7536873"/>
                <a:gd name="connsiteY14" fmla="*/ 991755 h 991755"/>
                <a:gd name="connsiteX0" fmla="*/ 0 w 7536873"/>
                <a:gd name="connsiteY0" fmla="*/ 534555 h 991755"/>
                <a:gd name="connsiteX1" fmla="*/ 457200 w 7536873"/>
                <a:gd name="connsiteY1" fmla="*/ 368300 h 991755"/>
                <a:gd name="connsiteX2" fmla="*/ 764047 w 7536873"/>
                <a:gd name="connsiteY2" fmla="*/ 206143 h 991755"/>
                <a:gd name="connsiteX3" fmla="*/ 997527 w 7536873"/>
                <a:gd name="connsiteY3" fmla="*/ 77355 h 991755"/>
                <a:gd name="connsiteX4" fmla="*/ 1316182 w 7536873"/>
                <a:gd name="connsiteY4" fmla="*/ 8082 h 991755"/>
                <a:gd name="connsiteX5" fmla="*/ 1506290 w 7536873"/>
                <a:gd name="connsiteY5" fmla="*/ 6034 h 991755"/>
                <a:gd name="connsiteX6" fmla="*/ 1690254 w 7536873"/>
                <a:gd name="connsiteY6" fmla="*/ 49646 h 991755"/>
                <a:gd name="connsiteX7" fmla="*/ 2078182 w 7536873"/>
                <a:gd name="connsiteY7" fmla="*/ 215900 h 991755"/>
                <a:gd name="connsiteX8" fmla="*/ 2729345 w 7536873"/>
                <a:gd name="connsiteY8" fmla="*/ 465282 h 991755"/>
                <a:gd name="connsiteX9" fmla="*/ 3726873 w 7536873"/>
                <a:gd name="connsiteY9" fmla="*/ 669245 h 991755"/>
                <a:gd name="connsiteX10" fmla="*/ 4655127 w 7536873"/>
                <a:gd name="connsiteY10" fmla="*/ 797791 h 991755"/>
                <a:gd name="connsiteX11" fmla="*/ 5369902 w 7536873"/>
                <a:gd name="connsiteY11" fmla="*/ 823452 h 991755"/>
                <a:gd name="connsiteX12" fmla="*/ 6636327 w 7536873"/>
                <a:gd name="connsiteY12" fmla="*/ 880437 h 991755"/>
                <a:gd name="connsiteX13" fmla="*/ 7301345 w 7536873"/>
                <a:gd name="connsiteY13" fmla="*/ 936337 h 991755"/>
                <a:gd name="connsiteX14" fmla="*/ 7276648 w 7536873"/>
                <a:gd name="connsiteY14" fmla="*/ 867186 h 991755"/>
                <a:gd name="connsiteX15" fmla="*/ 7536873 w 7536873"/>
                <a:gd name="connsiteY15" fmla="*/ 991755 h 991755"/>
                <a:gd name="connsiteX0" fmla="*/ 0 w 7520970"/>
                <a:gd name="connsiteY0" fmla="*/ 534555 h 936426"/>
                <a:gd name="connsiteX1" fmla="*/ 457200 w 7520970"/>
                <a:gd name="connsiteY1" fmla="*/ 368300 h 936426"/>
                <a:gd name="connsiteX2" fmla="*/ 764047 w 7520970"/>
                <a:gd name="connsiteY2" fmla="*/ 206143 h 936426"/>
                <a:gd name="connsiteX3" fmla="*/ 997527 w 7520970"/>
                <a:gd name="connsiteY3" fmla="*/ 77355 h 936426"/>
                <a:gd name="connsiteX4" fmla="*/ 1316182 w 7520970"/>
                <a:gd name="connsiteY4" fmla="*/ 8082 h 936426"/>
                <a:gd name="connsiteX5" fmla="*/ 1506290 w 7520970"/>
                <a:gd name="connsiteY5" fmla="*/ 6034 h 936426"/>
                <a:gd name="connsiteX6" fmla="*/ 1690254 w 7520970"/>
                <a:gd name="connsiteY6" fmla="*/ 49646 h 936426"/>
                <a:gd name="connsiteX7" fmla="*/ 2078182 w 7520970"/>
                <a:gd name="connsiteY7" fmla="*/ 215900 h 936426"/>
                <a:gd name="connsiteX8" fmla="*/ 2729345 w 7520970"/>
                <a:gd name="connsiteY8" fmla="*/ 465282 h 936426"/>
                <a:gd name="connsiteX9" fmla="*/ 3726873 w 7520970"/>
                <a:gd name="connsiteY9" fmla="*/ 669245 h 936426"/>
                <a:gd name="connsiteX10" fmla="*/ 4655127 w 7520970"/>
                <a:gd name="connsiteY10" fmla="*/ 797791 h 936426"/>
                <a:gd name="connsiteX11" fmla="*/ 5369902 w 7520970"/>
                <a:gd name="connsiteY11" fmla="*/ 823452 h 936426"/>
                <a:gd name="connsiteX12" fmla="*/ 6636327 w 7520970"/>
                <a:gd name="connsiteY12" fmla="*/ 880437 h 936426"/>
                <a:gd name="connsiteX13" fmla="*/ 7301345 w 7520970"/>
                <a:gd name="connsiteY13" fmla="*/ 936337 h 936426"/>
                <a:gd name="connsiteX14" fmla="*/ 7276648 w 7520970"/>
                <a:gd name="connsiteY14" fmla="*/ 867186 h 936426"/>
                <a:gd name="connsiteX15" fmla="*/ 7520970 w 7520970"/>
                <a:gd name="connsiteY15" fmla="*/ 880437 h 936426"/>
                <a:gd name="connsiteX0" fmla="*/ 0 w 7520970"/>
                <a:gd name="connsiteY0" fmla="*/ 534555 h 880437"/>
                <a:gd name="connsiteX1" fmla="*/ 457200 w 7520970"/>
                <a:gd name="connsiteY1" fmla="*/ 368300 h 880437"/>
                <a:gd name="connsiteX2" fmla="*/ 764047 w 7520970"/>
                <a:gd name="connsiteY2" fmla="*/ 206143 h 880437"/>
                <a:gd name="connsiteX3" fmla="*/ 997527 w 7520970"/>
                <a:gd name="connsiteY3" fmla="*/ 77355 h 880437"/>
                <a:gd name="connsiteX4" fmla="*/ 1316182 w 7520970"/>
                <a:gd name="connsiteY4" fmla="*/ 8082 h 880437"/>
                <a:gd name="connsiteX5" fmla="*/ 1506290 w 7520970"/>
                <a:gd name="connsiteY5" fmla="*/ 6034 h 880437"/>
                <a:gd name="connsiteX6" fmla="*/ 1690254 w 7520970"/>
                <a:gd name="connsiteY6" fmla="*/ 49646 h 880437"/>
                <a:gd name="connsiteX7" fmla="*/ 2078182 w 7520970"/>
                <a:gd name="connsiteY7" fmla="*/ 215900 h 880437"/>
                <a:gd name="connsiteX8" fmla="*/ 2729345 w 7520970"/>
                <a:gd name="connsiteY8" fmla="*/ 465282 h 880437"/>
                <a:gd name="connsiteX9" fmla="*/ 3726873 w 7520970"/>
                <a:gd name="connsiteY9" fmla="*/ 669245 h 880437"/>
                <a:gd name="connsiteX10" fmla="*/ 4655127 w 7520970"/>
                <a:gd name="connsiteY10" fmla="*/ 797791 h 880437"/>
                <a:gd name="connsiteX11" fmla="*/ 5369902 w 7520970"/>
                <a:gd name="connsiteY11" fmla="*/ 823452 h 880437"/>
                <a:gd name="connsiteX12" fmla="*/ 6636327 w 7520970"/>
                <a:gd name="connsiteY12" fmla="*/ 880437 h 880437"/>
                <a:gd name="connsiteX13" fmla="*/ 7213880 w 7520970"/>
                <a:gd name="connsiteY13" fmla="*/ 864776 h 880437"/>
                <a:gd name="connsiteX14" fmla="*/ 7276648 w 7520970"/>
                <a:gd name="connsiteY14" fmla="*/ 867186 h 880437"/>
                <a:gd name="connsiteX15" fmla="*/ 7520970 w 7520970"/>
                <a:gd name="connsiteY15" fmla="*/ 880437 h 880437"/>
                <a:gd name="connsiteX0" fmla="*/ 0 w 7520970"/>
                <a:gd name="connsiteY0" fmla="*/ 534555 h 880437"/>
                <a:gd name="connsiteX1" fmla="*/ 457200 w 7520970"/>
                <a:gd name="connsiteY1" fmla="*/ 368300 h 880437"/>
                <a:gd name="connsiteX2" fmla="*/ 764047 w 7520970"/>
                <a:gd name="connsiteY2" fmla="*/ 206143 h 880437"/>
                <a:gd name="connsiteX3" fmla="*/ 997527 w 7520970"/>
                <a:gd name="connsiteY3" fmla="*/ 77355 h 880437"/>
                <a:gd name="connsiteX4" fmla="*/ 1316182 w 7520970"/>
                <a:gd name="connsiteY4" fmla="*/ 8082 h 880437"/>
                <a:gd name="connsiteX5" fmla="*/ 1506290 w 7520970"/>
                <a:gd name="connsiteY5" fmla="*/ 6034 h 880437"/>
                <a:gd name="connsiteX6" fmla="*/ 1690254 w 7520970"/>
                <a:gd name="connsiteY6" fmla="*/ 49646 h 880437"/>
                <a:gd name="connsiteX7" fmla="*/ 2078182 w 7520970"/>
                <a:gd name="connsiteY7" fmla="*/ 215900 h 880437"/>
                <a:gd name="connsiteX8" fmla="*/ 2729345 w 7520970"/>
                <a:gd name="connsiteY8" fmla="*/ 465282 h 880437"/>
                <a:gd name="connsiteX9" fmla="*/ 3726873 w 7520970"/>
                <a:gd name="connsiteY9" fmla="*/ 669245 h 880437"/>
                <a:gd name="connsiteX10" fmla="*/ 4655127 w 7520970"/>
                <a:gd name="connsiteY10" fmla="*/ 797791 h 880437"/>
                <a:gd name="connsiteX11" fmla="*/ 5369902 w 7520970"/>
                <a:gd name="connsiteY11" fmla="*/ 823452 h 880437"/>
                <a:gd name="connsiteX12" fmla="*/ 6636327 w 7520970"/>
                <a:gd name="connsiteY12" fmla="*/ 856583 h 880437"/>
                <a:gd name="connsiteX13" fmla="*/ 7213880 w 7520970"/>
                <a:gd name="connsiteY13" fmla="*/ 864776 h 880437"/>
                <a:gd name="connsiteX14" fmla="*/ 7276648 w 7520970"/>
                <a:gd name="connsiteY14" fmla="*/ 867186 h 880437"/>
                <a:gd name="connsiteX15" fmla="*/ 7520970 w 7520970"/>
                <a:gd name="connsiteY15" fmla="*/ 880437 h 880437"/>
                <a:gd name="connsiteX0" fmla="*/ 0 w 7520970"/>
                <a:gd name="connsiteY0" fmla="*/ 534555 h 880437"/>
                <a:gd name="connsiteX1" fmla="*/ 457200 w 7520970"/>
                <a:gd name="connsiteY1" fmla="*/ 368300 h 880437"/>
                <a:gd name="connsiteX2" fmla="*/ 764047 w 7520970"/>
                <a:gd name="connsiteY2" fmla="*/ 206143 h 880437"/>
                <a:gd name="connsiteX3" fmla="*/ 1069088 w 7520970"/>
                <a:gd name="connsiteY3" fmla="*/ 77355 h 880437"/>
                <a:gd name="connsiteX4" fmla="*/ 1316182 w 7520970"/>
                <a:gd name="connsiteY4" fmla="*/ 8082 h 880437"/>
                <a:gd name="connsiteX5" fmla="*/ 1506290 w 7520970"/>
                <a:gd name="connsiteY5" fmla="*/ 6034 h 880437"/>
                <a:gd name="connsiteX6" fmla="*/ 1690254 w 7520970"/>
                <a:gd name="connsiteY6" fmla="*/ 49646 h 880437"/>
                <a:gd name="connsiteX7" fmla="*/ 2078182 w 7520970"/>
                <a:gd name="connsiteY7" fmla="*/ 215900 h 880437"/>
                <a:gd name="connsiteX8" fmla="*/ 2729345 w 7520970"/>
                <a:gd name="connsiteY8" fmla="*/ 465282 h 880437"/>
                <a:gd name="connsiteX9" fmla="*/ 3726873 w 7520970"/>
                <a:gd name="connsiteY9" fmla="*/ 669245 h 880437"/>
                <a:gd name="connsiteX10" fmla="*/ 4655127 w 7520970"/>
                <a:gd name="connsiteY10" fmla="*/ 797791 h 880437"/>
                <a:gd name="connsiteX11" fmla="*/ 5369902 w 7520970"/>
                <a:gd name="connsiteY11" fmla="*/ 823452 h 880437"/>
                <a:gd name="connsiteX12" fmla="*/ 6636327 w 7520970"/>
                <a:gd name="connsiteY12" fmla="*/ 856583 h 880437"/>
                <a:gd name="connsiteX13" fmla="*/ 7213880 w 7520970"/>
                <a:gd name="connsiteY13" fmla="*/ 864776 h 880437"/>
                <a:gd name="connsiteX14" fmla="*/ 7276648 w 7520970"/>
                <a:gd name="connsiteY14" fmla="*/ 867186 h 880437"/>
                <a:gd name="connsiteX15" fmla="*/ 7520970 w 7520970"/>
                <a:gd name="connsiteY15" fmla="*/ 880437 h 880437"/>
                <a:gd name="connsiteX0" fmla="*/ 0 w 7520970"/>
                <a:gd name="connsiteY0" fmla="*/ 534555 h 880437"/>
                <a:gd name="connsiteX1" fmla="*/ 457200 w 7520970"/>
                <a:gd name="connsiteY1" fmla="*/ 344446 h 880437"/>
                <a:gd name="connsiteX2" fmla="*/ 764047 w 7520970"/>
                <a:gd name="connsiteY2" fmla="*/ 206143 h 880437"/>
                <a:gd name="connsiteX3" fmla="*/ 1069088 w 7520970"/>
                <a:gd name="connsiteY3" fmla="*/ 77355 h 880437"/>
                <a:gd name="connsiteX4" fmla="*/ 1316182 w 7520970"/>
                <a:gd name="connsiteY4" fmla="*/ 8082 h 880437"/>
                <a:gd name="connsiteX5" fmla="*/ 1506290 w 7520970"/>
                <a:gd name="connsiteY5" fmla="*/ 6034 h 880437"/>
                <a:gd name="connsiteX6" fmla="*/ 1690254 w 7520970"/>
                <a:gd name="connsiteY6" fmla="*/ 49646 h 880437"/>
                <a:gd name="connsiteX7" fmla="*/ 2078182 w 7520970"/>
                <a:gd name="connsiteY7" fmla="*/ 215900 h 880437"/>
                <a:gd name="connsiteX8" fmla="*/ 2729345 w 7520970"/>
                <a:gd name="connsiteY8" fmla="*/ 465282 h 880437"/>
                <a:gd name="connsiteX9" fmla="*/ 3726873 w 7520970"/>
                <a:gd name="connsiteY9" fmla="*/ 669245 h 880437"/>
                <a:gd name="connsiteX10" fmla="*/ 4655127 w 7520970"/>
                <a:gd name="connsiteY10" fmla="*/ 797791 h 880437"/>
                <a:gd name="connsiteX11" fmla="*/ 5369902 w 7520970"/>
                <a:gd name="connsiteY11" fmla="*/ 823452 h 880437"/>
                <a:gd name="connsiteX12" fmla="*/ 6636327 w 7520970"/>
                <a:gd name="connsiteY12" fmla="*/ 856583 h 880437"/>
                <a:gd name="connsiteX13" fmla="*/ 7213880 w 7520970"/>
                <a:gd name="connsiteY13" fmla="*/ 864776 h 880437"/>
                <a:gd name="connsiteX14" fmla="*/ 7276648 w 7520970"/>
                <a:gd name="connsiteY14" fmla="*/ 867186 h 880437"/>
                <a:gd name="connsiteX15" fmla="*/ 7520970 w 7520970"/>
                <a:gd name="connsiteY15" fmla="*/ 880437 h 88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0970" h="880437">
                  <a:moveTo>
                    <a:pt x="0" y="534555"/>
                  </a:moveTo>
                  <a:cubicBezTo>
                    <a:pt x="166254" y="481445"/>
                    <a:pt x="329859" y="399181"/>
                    <a:pt x="457200" y="344446"/>
                  </a:cubicBezTo>
                  <a:cubicBezTo>
                    <a:pt x="584541" y="289711"/>
                    <a:pt x="662066" y="250658"/>
                    <a:pt x="764047" y="206143"/>
                  </a:cubicBezTo>
                  <a:cubicBezTo>
                    <a:pt x="866028" y="161628"/>
                    <a:pt x="977066" y="110365"/>
                    <a:pt x="1069088" y="77355"/>
                  </a:cubicBezTo>
                  <a:cubicBezTo>
                    <a:pt x="1161110" y="44345"/>
                    <a:pt x="1243315" y="19969"/>
                    <a:pt x="1316182" y="8082"/>
                  </a:cubicBezTo>
                  <a:cubicBezTo>
                    <a:pt x="1389049" y="-3805"/>
                    <a:pt x="1443945" y="-893"/>
                    <a:pt x="1506290" y="6034"/>
                  </a:cubicBezTo>
                  <a:cubicBezTo>
                    <a:pt x="1568635" y="12961"/>
                    <a:pt x="1594939" y="14668"/>
                    <a:pt x="1690254" y="49646"/>
                  </a:cubicBezTo>
                  <a:cubicBezTo>
                    <a:pt x="1785569" y="84624"/>
                    <a:pt x="1905000" y="146627"/>
                    <a:pt x="2078182" y="215900"/>
                  </a:cubicBezTo>
                  <a:cubicBezTo>
                    <a:pt x="2251364" y="285173"/>
                    <a:pt x="2454563" y="389725"/>
                    <a:pt x="2729345" y="465282"/>
                  </a:cubicBezTo>
                  <a:cubicBezTo>
                    <a:pt x="3004127" y="540840"/>
                    <a:pt x="3726873" y="669245"/>
                    <a:pt x="3726873" y="669245"/>
                  </a:cubicBezTo>
                  <a:cubicBezTo>
                    <a:pt x="4047837" y="724663"/>
                    <a:pt x="4381289" y="772090"/>
                    <a:pt x="4655127" y="797791"/>
                  </a:cubicBezTo>
                  <a:cubicBezTo>
                    <a:pt x="4928965" y="823492"/>
                    <a:pt x="5039702" y="813653"/>
                    <a:pt x="5369902" y="823452"/>
                  </a:cubicBezTo>
                  <a:lnTo>
                    <a:pt x="6636327" y="856583"/>
                  </a:lnTo>
                  <a:lnTo>
                    <a:pt x="7213880" y="864776"/>
                  </a:lnTo>
                  <a:cubicBezTo>
                    <a:pt x="7320600" y="866543"/>
                    <a:pt x="7237393" y="857950"/>
                    <a:pt x="7276648" y="867186"/>
                  </a:cubicBezTo>
                  <a:cubicBezTo>
                    <a:pt x="7315903" y="876422"/>
                    <a:pt x="7486876" y="870277"/>
                    <a:pt x="7520970" y="880437"/>
                  </a:cubicBezTo>
                </a:path>
              </a:pathLst>
            </a:custGeom>
            <a:noFill/>
            <a:ln w="571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Trebuchet MS" pitchFamily="34" charset="0"/>
              </a:endParaRPr>
            </a:p>
          </p:txBody>
        </p:sp>
        <p:sp>
          <p:nvSpPr>
            <p:cNvPr id="8" name="Freeform 7"/>
            <p:cNvSpPr/>
            <p:nvPr/>
          </p:nvSpPr>
          <p:spPr>
            <a:xfrm>
              <a:off x="1191491" y="2047791"/>
              <a:ext cx="7592291" cy="2829895"/>
            </a:xfrm>
            <a:custGeom>
              <a:avLst/>
              <a:gdLst>
                <a:gd name="connsiteX0" fmla="*/ 0 w 7592291"/>
                <a:gd name="connsiteY0" fmla="*/ 2676607 h 2870894"/>
                <a:gd name="connsiteX1" fmla="*/ 678873 w 7592291"/>
                <a:gd name="connsiteY1" fmla="*/ 2718171 h 2870894"/>
                <a:gd name="connsiteX2" fmla="*/ 1233054 w 7592291"/>
                <a:gd name="connsiteY2" fmla="*/ 2787443 h 2870894"/>
                <a:gd name="connsiteX3" fmla="*/ 1620982 w 7592291"/>
                <a:gd name="connsiteY3" fmla="*/ 2815152 h 2870894"/>
                <a:gd name="connsiteX4" fmla="*/ 2036618 w 7592291"/>
                <a:gd name="connsiteY4" fmla="*/ 2870571 h 2870894"/>
                <a:gd name="connsiteX5" fmla="*/ 2867891 w 7592291"/>
                <a:gd name="connsiteY5" fmla="*/ 2787443 h 2870894"/>
                <a:gd name="connsiteX6" fmla="*/ 2951018 w 7592291"/>
                <a:gd name="connsiteY6" fmla="*/ 2759734 h 2870894"/>
                <a:gd name="connsiteX7" fmla="*/ 3422073 w 7592291"/>
                <a:gd name="connsiteY7" fmla="*/ 2496498 h 2870894"/>
                <a:gd name="connsiteX8" fmla="*/ 4378036 w 7592291"/>
                <a:gd name="connsiteY8" fmla="*/ 1900752 h 2870894"/>
                <a:gd name="connsiteX9" fmla="*/ 5070764 w 7592291"/>
                <a:gd name="connsiteY9" fmla="*/ 1332716 h 2870894"/>
                <a:gd name="connsiteX10" fmla="*/ 6012873 w 7592291"/>
                <a:gd name="connsiteY10" fmla="*/ 736971 h 2870894"/>
                <a:gd name="connsiteX11" fmla="*/ 6677891 w 7592291"/>
                <a:gd name="connsiteY11" fmla="*/ 362898 h 2870894"/>
                <a:gd name="connsiteX12" fmla="*/ 7329054 w 7592291"/>
                <a:gd name="connsiteY12" fmla="*/ 44243 h 2870894"/>
                <a:gd name="connsiteX13" fmla="*/ 7592291 w 7592291"/>
                <a:gd name="connsiteY13" fmla="*/ 2680 h 2870894"/>
                <a:gd name="connsiteX14" fmla="*/ 7592291 w 7592291"/>
                <a:gd name="connsiteY14" fmla="*/ 2680 h 2870894"/>
                <a:gd name="connsiteX0" fmla="*/ 0 w 7592291"/>
                <a:gd name="connsiteY0" fmla="*/ 2676607 h 2873262"/>
                <a:gd name="connsiteX1" fmla="*/ 678873 w 7592291"/>
                <a:gd name="connsiteY1" fmla="*/ 2718171 h 2873262"/>
                <a:gd name="connsiteX2" fmla="*/ 1233054 w 7592291"/>
                <a:gd name="connsiteY2" fmla="*/ 2787443 h 2873262"/>
                <a:gd name="connsiteX3" fmla="*/ 1628933 w 7592291"/>
                <a:gd name="connsiteY3" fmla="*/ 2846957 h 2873262"/>
                <a:gd name="connsiteX4" fmla="*/ 2036618 w 7592291"/>
                <a:gd name="connsiteY4" fmla="*/ 2870571 h 2873262"/>
                <a:gd name="connsiteX5" fmla="*/ 2867891 w 7592291"/>
                <a:gd name="connsiteY5" fmla="*/ 2787443 h 2873262"/>
                <a:gd name="connsiteX6" fmla="*/ 2951018 w 7592291"/>
                <a:gd name="connsiteY6" fmla="*/ 2759734 h 2873262"/>
                <a:gd name="connsiteX7" fmla="*/ 3422073 w 7592291"/>
                <a:gd name="connsiteY7" fmla="*/ 2496498 h 2873262"/>
                <a:gd name="connsiteX8" fmla="*/ 4378036 w 7592291"/>
                <a:gd name="connsiteY8" fmla="*/ 1900752 h 2873262"/>
                <a:gd name="connsiteX9" fmla="*/ 5070764 w 7592291"/>
                <a:gd name="connsiteY9" fmla="*/ 1332716 h 2873262"/>
                <a:gd name="connsiteX10" fmla="*/ 6012873 w 7592291"/>
                <a:gd name="connsiteY10" fmla="*/ 736971 h 2873262"/>
                <a:gd name="connsiteX11" fmla="*/ 6677891 w 7592291"/>
                <a:gd name="connsiteY11" fmla="*/ 362898 h 2873262"/>
                <a:gd name="connsiteX12" fmla="*/ 7329054 w 7592291"/>
                <a:gd name="connsiteY12" fmla="*/ 44243 h 2873262"/>
                <a:gd name="connsiteX13" fmla="*/ 7592291 w 7592291"/>
                <a:gd name="connsiteY13" fmla="*/ 2680 h 2873262"/>
                <a:gd name="connsiteX14" fmla="*/ 7592291 w 7592291"/>
                <a:gd name="connsiteY14" fmla="*/ 2680 h 2873262"/>
                <a:gd name="connsiteX0" fmla="*/ 0 w 7592291"/>
                <a:gd name="connsiteY0" fmla="*/ 2676607 h 2871451"/>
                <a:gd name="connsiteX1" fmla="*/ 678873 w 7592291"/>
                <a:gd name="connsiteY1" fmla="*/ 2718171 h 2871451"/>
                <a:gd name="connsiteX2" fmla="*/ 1233054 w 7592291"/>
                <a:gd name="connsiteY2" fmla="*/ 2787443 h 2871451"/>
                <a:gd name="connsiteX3" fmla="*/ 1628933 w 7592291"/>
                <a:gd name="connsiteY3" fmla="*/ 2846957 h 2871451"/>
                <a:gd name="connsiteX4" fmla="*/ 2036618 w 7592291"/>
                <a:gd name="connsiteY4" fmla="*/ 2870571 h 2871451"/>
                <a:gd name="connsiteX5" fmla="*/ 2645254 w 7592291"/>
                <a:gd name="connsiteY5" fmla="*/ 2819249 h 2871451"/>
                <a:gd name="connsiteX6" fmla="*/ 2951018 w 7592291"/>
                <a:gd name="connsiteY6" fmla="*/ 2759734 h 2871451"/>
                <a:gd name="connsiteX7" fmla="*/ 3422073 w 7592291"/>
                <a:gd name="connsiteY7" fmla="*/ 2496498 h 2871451"/>
                <a:gd name="connsiteX8" fmla="*/ 4378036 w 7592291"/>
                <a:gd name="connsiteY8" fmla="*/ 1900752 h 2871451"/>
                <a:gd name="connsiteX9" fmla="*/ 5070764 w 7592291"/>
                <a:gd name="connsiteY9" fmla="*/ 1332716 h 2871451"/>
                <a:gd name="connsiteX10" fmla="*/ 6012873 w 7592291"/>
                <a:gd name="connsiteY10" fmla="*/ 736971 h 2871451"/>
                <a:gd name="connsiteX11" fmla="*/ 6677891 w 7592291"/>
                <a:gd name="connsiteY11" fmla="*/ 362898 h 2871451"/>
                <a:gd name="connsiteX12" fmla="*/ 7329054 w 7592291"/>
                <a:gd name="connsiteY12" fmla="*/ 44243 h 2871451"/>
                <a:gd name="connsiteX13" fmla="*/ 7592291 w 7592291"/>
                <a:gd name="connsiteY13" fmla="*/ 2680 h 2871451"/>
                <a:gd name="connsiteX14" fmla="*/ 7592291 w 7592291"/>
                <a:gd name="connsiteY14" fmla="*/ 2680 h 2871451"/>
                <a:gd name="connsiteX0" fmla="*/ 0 w 7592291"/>
                <a:gd name="connsiteY0" fmla="*/ 2676607 h 2871451"/>
                <a:gd name="connsiteX1" fmla="*/ 678873 w 7592291"/>
                <a:gd name="connsiteY1" fmla="*/ 2718171 h 2871451"/>
                <a:gd name="connsiteX2" fmla="*/ 1233054 w 7592291"/>
                <a:gd name="connsiteY2" fmla="*/ 2787443 h 2871451"/>
                <a:gd name="connsiteX3" fmla="*/ 1628933 w 7592291"/>
                <a:gd name="connsiteY3" fmla="*/ 2846957 h 2871451"/>
                <a:gd name="connsiteX4" fmla="*/ 2036618 w 7592291"/>
                <a:gd name="connsiteY4" fmla="*/ 2870571 h 2871451"/>
                <a:gd name="connsiteX5" fmla="*/ 2645254 w 7592291"/>
                <a:gd name="connsiteY5" fmla="*/ 2819249 h 2871451"/>
                <a:gd name="connsiteX6" fmla="*/ 3054385 w 7592291"/>
                <a:gd name="connsiteY6" fmla="*/ 2712026 h 2871451"/>
                <a:gd name="connsiteX7" fmla="*/ 3422073 w 7592291"/>
                <a:gd name="connsiteY7" fmla="*/ 2496498 h 2871451"/>
                <a:gd name="connsiteX8" fmla="*/ 4378036 w 7592291"/>
                <a:gd name="connsiteY8" fmla="*/ 1900752 h 2871451"/>
                <a:gd name="connsiteX9" fmla="*/ 5070764 w 7592291"/>
                <a:gd name="connsiteY9" fmla="*/ 1332716 h 2871451"/>
                <a:gd name="connsiteX10" fmla="*/ 6012873 w 7592291"/>
                <a:gd name="connsiteY10" fmla="*/ 736971 h 2871451"/>
                <a:gd name="connsiteX11" fmla="*/ 6677891 w 7592291"/>
                <a:gd name="connsiteY11" fmla="*/ 362898 h 2871451"/>
                <a:gd name="connsiteX12" fmla="*/ 7329054 w 7592291"/>
                <a:gd name="connsiteY12" fmla="*/ 44243 h 2871451"/>
                <a:gd name="connsiteX13" fmla="*/ 7592291 w 7592291"/>
                <a:gd name="connsiteY13" fmla="*/ 2680 h 2871451"/>
                <a:gd name="connsiteX14" fmla="*/ 7592291 w 7592291"/>
                <a:gd name="connsiteY14" fmla="*/ 2680 h 2871451"/>
                <a:gd name="connsiteX0" fmla="*/ 0 w 7592291"/>
                <a:gd name="connsiteY0" fmla="*/ 2676607 h 2871451"/>
                <a:gd name="connsiteX1" fmla="*/ 678873 w 7592291"/>
                <a:gd name="connsiteY1" fmla="*/ 2718171 h 2871451"/>
                <a:gd name="connsiteX2" fmla="*/ 1233054 w 7592291"/>
                <a:gd name="connsiteY2" fmla="*/ 2787443 h 2871451"/>
                <a:gd name="connsiteX3" fmla="*/ 1628933 w 7592291"/>
                <a:gd name="connsiteY3" fmla="*/ 2846957 h 2871451"/>
                <a:gd name="connsiteX4" fmla="*/ 2036618 w 7592291"/>
                <a:gd name="connsiteY4" fmla="*/ 2870571 h 2871451"/>
                <a:gd name="connsiteX5" fmla="*/ 2645254 w 7592291"/>
                <a:gd name="connsiteY5" fmla="*/ 2819249 h 2871451"/>
                <a:gd name="connsiteX6" fmla="*/ 3054385 w 7592291"/>
                <a:gd name="connsiteY6" fmla="*/ 2712026 h 2871451"/>
                <a:gd name="connsiteX7" fmla="*/ 3422073 w 7592291"/>
                <a:gd name="connsiteY7" fmla="*/ 2496498 h 2871451"/>
                <a:gd name="connsiteX8" fmla="*/ 4346231 w 7592291"/>
                <a:gd name="connsiteY8" fmla="*/ 1900752 h 2871451"/>
                <a:gd name="connsiteX9" fmla="*/ 5070764 w 7592291"/>
                <a:gd name="connsiteY9" fmla="*/ 1332716 h 2871451"/>
                <a:gd name="connsiteX10" fmla="*/ 6012873 w 7592291"/>
                <a:gd name="connsiteY10" fmla="*/ 736971 h 2871451"/>
                <a:gd name="connsiteX11" fmla="*/ 6677891 w 7592291"/>
                <a:gd name="connsiteY11" fmla="*/ 362898 h 2871451"/>
                <a:gd name="connsiteX12" fmla="*/ 7329054 w 7592291"/>
                <a:gd name="connsiteY12" fmla="*/ 44243 h 2871451"/>
                <a:gd name="connsiteX13" fmla="*/ 7592291 w 7592291"/>
                <a:gd name="connsiteY13" fmla="*/ 2680 h 2871451"/>
                <a:gd name="connsiteX14" fmla="*/ 7592291 w 7592291"/>
                <a:gd name="connsiteY14" fmla="*/ 2680 h 2871451"/>
                <a:gd name="connsiteX0" fmla="*/ 0 w 7592291"/>
                <a:gd name="connsiteY0" fmla="*/ 2676607 h 2871451"/>
                <a:gd name="connsiteX1" fmla="*/ 678873 w 7592291"/>
                <a:gd name="connsiteY1" fmla="*/ 2718171 h 2871451"/>
                <a:gd name="connsiteX2" fmla="*/ 1233054 w 7592291"/>
                <a:gd name="connsiteY2" fmla="*/ 2787443 h 2871451"/>
                <a:gd name="connsiteX3" fmla="*/ 1628933 w 7592291"/>
                <a:gd name="connsiteY3" fmla="*/ 2846957 h 2871451"/>
                <a:gd name="connsiteX4" fmla="*/ 2036618 w 7592291"/>
                <a:gd name="connsiteY4" fmla="*/ 2870571 h 2871451"/>
                <a:gd name="connsiteX5" fmla="*/ 2645254 w 7592291"/>
                <a:gd name="connsiteY5" fmla="*/ 2819249 h 2871451"/>
                <a:gd name="connsiteX6" fmla="*/ 3054385 w 7592291"/>
                <a:gd name="connsiteY6" fmla="*/ 2712026 h 2871451"/>
                <a:gd name="connsiteX7" fmla="*/ 3422073 w 7592291"/>
                <a:gd name="connsiteY7" fmla="*/ 2496498 h 2871451"/>
                <a:gd name="connsiteX8" fmla="*/ 4346231 w 7592291"/>
                <a:gd name="connsiteY8" fmla="*/ 1900752 h 2871451"/>
                <a:gd name="connsiteX9" fmla="*/ 5118472 w 7592291"/>
                <a:gd name="connsiteY9" fmla="*/ 1348618 h 2871451"/>
                <a:gd name="connsiteX10" fmla="*/ 6012873 w 7592291"/>
                <a:gd name="connsiteY10" fmla="*/ 736971 h 2871451"/>
                <a:gd name="connsiteX11" fmla="*/ 6677891 w 7592291"/>
                <a:gd name="connsiteY11" fmla="*/ 362898 h 2871451"/>
                <a:gd name="connsiteX12" fmla="*/ 7329054 w 7592291"/>
                <a:gd name="connsiteY12" fmla="*/ 44243 h 2871451"/>
                <a:gd name="connsiteX13" fmla="*/ 7592291 w 7592291"/>
                <a:gd name="connsiteY13" fmla="*/ 2680 h 2871451"/>
                <a:gd name="connsiteX14" fmla="*/ 7592291 w 7592291"/>
                <a:gd name="connsiteY14" fmla="*/ 2680 h 2871451"/>
                <a:gd name="connsiteX0" fmla="*/ 0 w 7592291"/>
                <a:gd name="connsiteY0" fmla="*/ 2676607 h 2870584"/>
                <a:gd name="connsiteX1" fmla="*/ 678873 w 7592291"/>
                <a:gd name="connsiteY1" fmla="*/ 2718171 h 2870584"/>
                <a:gd name="connsiteX2" fmla="*/ 1233054 w 7592291"/>
                <a:gd name="connsiteY2" fmla="*/ 2787443 h 2870584"/>
                <a:gd name="connsiteX3" fmla="*/ 1660738 w 7592291"/>
                <a:gd name="connsiteY3" fmla="*/ 2815152 h 2870584"/>
                <a:gd name="connsiteX4" fmla="*/ 2036618 w 7592291"/>
                <a:gd name="connsiteY4" fmla="*/ 2870571 h 2870584"/>
                <a:gd name="connsiteX5" fmla="*/ 2645254 w 7592291"/>
                <a:gd name="connsiteY5" fmla="*/ 2819249 h 2870584"/>
                <a:gd name="connsiteX6" fmla="*/ 3054385 w 7592291"/>
                <a:gd name="connsiteY6" fmla="*/ 2712026 h 2870584"/>
                <a:gd name="connsiteX7" fmla="*/ 3422073 w 7592291"/>
                <a:gd name="connsiteY7" fmla="*/ 2496498 h 2870584"/>
                <a:gd name="connsiteX8" fmla="*/ 4346231 w 7592291"/>
                <a:gd name="connsiteY8" fmla="*/ 1900752 h 2870584"/>
                <a:gd name="connsiteX9" fmla="*/ 5118472 w 7592291"/>
                <a:gd name="connsiteY9" fmla="*/ 1348618 h 2870584"/>
                <a:gd name="connsiteX10" fmla="*/ 6012873 w 7592291"/>
                <a:gd name="connsiteY10" fmla="*/ 736971 h 2870584"/>
                <a:gd name="connsiteX11" fmla="*/ 6677891 w 7592291"/>
                <a:gd name="connsiteY11" fmla="*/ 362898 h 2870584"/>
                <a:gd name="connsiteX12" fmla="*/ 7329054 w 7592291"/>
                <a:gd name="connsiteY12" fmla="*/ 44243 h 2870584"/>
                <a:gd name="connsiteX13" fmla="*/ 7592291 w 7592291"/>
                <a:gd name="connsiteY13" fmla="*/ 2680 h 2870584"/>
                <a:gd name="connsiteX14" fmla="*/ 7592291 w 7592291"/>
                <a:gd name="connsiteY14" fmla="*/ 2680 h 2870584"/>
                <a:gd name="connsiteX0" fmla="*/ 0 w 7592291"/>
                <a:gd name="connsiteY0" fmla="*/ 2676607 h 2828701"/>
                <a:gd name="connsiteX1" fmla="*/ 678873 w 7592291"/>
                <a:gd name="connsiteY1" fmla="*/ 2718171 h 2828701"/>
                <a:gd name="connsiteX2" fmla="*/ 1233054 w 7592291"/>
                <a:gd name="connsiteY2" fmla="*/ 2787443 h 2828701"/>
                <a:gd name="connsiteX3" fmla="*/ 1660738 w 7592291"/>
                <a:gd name="connsiteY3" fmla="*/ 2815152 h 2828701"/>
                <a:gd name="connsiteX4" fmla="*/ 2147936 w 7592291"/>
                <a:gd name="connsiteY4" fmla="*/ 2822863 h 2828701"/>
                <a:gd name="connsiteX5" fmla="*/ 2645254 w 7592291"/>
                <a:gd name="connsiteY5" fmla="*/ 2819249 h 2828701"/>
                <a:gd name="connsiteX6" fmla="*/ 3054385 w 7592291"/>
                <a:gd name="connsiteY6" fmla="*/ 2712026 h 2828701"/>
                <a:gd name="connsiteX7" fmla="*/ 3422073 w 7592291"/>
                <a:gd name="connsiteY7" fmla="*/ 2496498 h 2828701"/>
                <a:gd name="connsiteX8" fmla="*/ 4346231 w 7592291"/>
                <a:gd name="connsiteY8" fmla="*/ 1900752 h 2828701"/>
                <a:gd name="connsiteX9" fmla="*/ 5118472 w 7592291"/>
                <a:gd name="connsiteY9" fmla="*/ 1348618 h 2828701"/>
                <a:gd name="connsiteX10" fmla="*/ 6012873 w 7592291"/>
                <a:gd name="connsiteY10" fmla="*/ 736971 h 2828701"/>
                <a:gd name="connsiteX11" fmla="*/ 6677891 w 7592291"/>
                <a:gd name="connsiteY11" fmla="*/ 362898 h 2828701"/>
                <a:gd name="connsiteX12" fmla="*/ 7329054 w 7592291"/>
                <a:gd name="connsiteY12" fmla="*/ 44243 h 2828701"/>
                <a:gd name="connsiteX13" fmla="*/ 7592291 w 7592291"/>
                <a:gd name="connsiteY13" fmla="*/ 2680 h 2828701"/>
                <a:gd name="connsiteX14" fmla="*/ 7592291 w 7592291"/>
                <a:gd name="connsiteY14" fmla="*/ 2680 h 2828701"/>
                <a:gd name="connsiteX0" fmla="*/ 0 w 7592291"/>
                <a:gd name="connsiteY0" fmla="*/ 2676607 h 2828701"/>
                <a:gd name="connsiteX1" fmla="*/ 678873 w 7592291"/>
                <a:gd name="connsiteY1" fmla="*/ 2718171 h 2828701"/>
                <a:gd name="connsiteX2" fmla="*/ 1233054 w 7592291"/>
                <a:gd name="connsiteY2" fmla="*/ 2763589 h 2828701"/>
                <a:gd name="connsiteX3" fmla="*/ 1660738 w 7592291"/>
                <a:gd name="connsiteY3" fmla="*/ 2815152 h 2828701"/>
                <a:gd name="connsiteX4" fmla="*/ 2147936 w 7592291"/>
                <a:gd name="connsiteY4" fmla="*/ 2822863 h 2828701"/>
                <a:gd name="connsiteX5" fmla="*/ 2645254 w 7592291"/>
                <a:gd name="connsiteY5" fmla="*/ 2819249 h 2828701"/>
                <a:gd name="connsiteX6" fmla="*/ 3054385 w 7592291"/>
                <a:gd name="connsiteY6" fmla="*/ 2712026 h 2828701"/>
                <a:gd name="connsiteX7" fmla="*/ 3422073 w 7592291"/>
                <a:gd name="connsiteY7" fmla="*/ 2496498 h 2828701"/>
                <a:gd name="connsiteX8" fmla="*/ 4346231 w 7592291"/>
                <a:gd name="connsiteY8" fmla="*/ 1900752 h 2828701"/>
                <a:gd name="connsiteX9" fmla="*/ 5118472 w 7592291"/>
                <a:gd name="connsiteY9" fmla="*/ 1348618 h 2828701"/>
                <a:gd name="connsiteX10" fmla="*/ 6012873 w 7592291"/>
                <a:gd name="connsiteY10" fmla="*/ 736971 h 2828701"/>
                <a:gd name="connsiteX11" fmla="*/ 6677891 w 7592291"/>
                <a:gd name="connsiteY11" fmla="*/ 362898 h 2828701"/>
                <a:gd name="connsiteX12" fmla="*/ 7329054 w 7592291"/>
                <a:gd name="connsiteY12" fmla="*/ 44243 h 2828701"/>
                <a:gd name="connsiteX13" fmla="*/ 7592291 w 7592291"/>
                <a:gd name="connsiteY13" fmla="*/ 2680 h 2828701"/>
                <a:gd name="connsiteX14" fmla="*/ 7592291 w 7592291"/>
                <a:gd name="connsiteY14" fmla="*/ 2680 h 2828701"/>
                <a:gd name="connsiteX0" fmla="*/ 0 w 7592291"/>
                <a:gd name="connsiteY0" fmla="*/ 2676607 h 2829895"/>
                <a:gd name="connsiteX1" fmla="*/ 678873 w 7592291"/>
                <a:gd name="connsiteY1" fmla="*/ 2718171 h 2829895"/>
                <a:gd name="connsiteX2" fmla="*/ 1233054 w 7592291"/>
                <a:gd name="connsiteY2" fmla="*/ 2763589 h 2829895"/>
                <a:gd name="connsiteX3" fmla="*/ 1660738 w 7592291"/>
                <a:gd name="connsiteY3" fmla="*/ 2791298 h 2829895"/>
                <a:gd name="connsiteX4" fmla="*/ 2147936 w 7592291"/>
                <a:gd name="connsiteY4" fmla="*/ 2822863 h 2829895"/>
                <a:gd name="connsiteX5" fmla="*/ 2645254 w 7592291"/>
                <a:gd name="connsiteY5" fmla="*/ 2819249 h 2829895"/>
                <a:gd name="connsiteX6" fmla="*/ 3054385 w 7592291"/>
                <a:gd name="connsiteY6" fmla="*/ 2712026 h 2829895"/>
                <a:gd name="connsiteX7" fmla="*/ 3422073 w 7592291"/>
                <a:gd name="connsiteY7" fmla="*/ 2496498 h 2829895"/>
                <a:gd name="connsiteX8" fmla="*/ 4346231 w 7592291"/>
                <a:gd name="connsiteY8" fmla="*/ 1900752 h 2829895"/>
                <a:gd name="connsiteX9" fmla="*/ 5118472 w 7592291"/>
                <a:gd name="connsiteY9" fmla="*/ 1348618 h 2829895"/>
                <a:gd name="connsiteX10" fmla="*/ 6012873 w 7592291"/>
                <a:gd name="connsiteY10" fmla="*/ 736971 h 2829895"/>
                <a:gd name="connsiteX11" fmla="*/ 6677891 w 7592291"/>
                <a:gd name="connsiteY11" fmla="*/ 362898 h 2829895"/>
                <a:gd name="connsiteX12" fmla="*/ 7329054 w 7592291"/>
                <a:gd name="connsiteY12" fmla="*/ 44243 h 2829895"/>
                <a:gd name="connsiteX13" fmla="*/ 7592291 w 7592291"/>
                <a:gd name="connsiteY13" fmla="*/ 2680 h 2829895"/>
                <a:gd name="connsiteX14" fmla="*/ 7592291 w 7592291"/>
                <a:gd name="connsiteY14" fmla="*/ 2680 h 282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92291" h="2829895">
                  <a:moveTo>
                    <a:pt x="0" y="2676607"/>
                  </a:moveTo>
                  <a:cubicBezTo>
                    <a:pt x="236682" y="2688152"/>
                    <a:pt x="473364" y="2703674"/>
                    <a:pt x="678873" y="2718171"/>
                  </a:cubicBezTo>
                  <a:cubicBezTo>
                    <a:pt x="884382" y="2732668"/>
                    <a:pt x="1069410" y="2751401"/>
                    <a:pt x="1233054" y="2763589"/>
                  </a:cubicBezTo>
                  <a:lnTo>
                    <a:pt x="1660738" y="2791298"/>
                  </a:lnTo>
                  <a:cubicBezTo>
                    <a:pt x="1813218" y="2801177"/>
                    <a:pt x="1983850" y="2818205"/>
                    <a:pt x="2147936" y="2822863"/>
                  </a:cubicBezTo>
                  <a:cubicBezTo>
                    <a:pt x="2312022" y="2827521"/>
                    <a:pt x="2494179" y="2837722"/>
                    <a:pt x="2645254" y="2819249"/>
                  </a:cubicBezTo>
                  <a:cubicBezTo>
                    <a:pt x="2796329" y="2800776"/>
                    <a:pt x="2924915" y="2765818"/>
                    <a:pt x="3054385" y="2712026"/>
                  </a:cubicBezTo>
                  <a:cubicBezTo>
                    <a:pt x="3183855" y="2658234"/>
                    <a:pt x="3206765" y="2631710"/>
                    <a:pt x="3422073" y="2496498"/>
                  </a:cubicBezTo>
                  <a:cubicBezTo>
                    <a:pt x="3637381" y="2361286"/>
                    <a:pt x="4063498" y="2092065"/>
                    <a:pt x="4346231" y="1900752"/>
                  </a:cubicBezTo>
                  <a:cubicBezTo>
                    <a:pt x="4628964" y="1709439"/>
                    <a:pt x="4840698" y="1542581"/>
                    <a:pt x="5118472" y="1348618"/>
                  </a:cubicBezTo>
                  <a:cubicBezTo>
                    <a:pt x="5396246" y="1154655"/>
                    <a:pt x="5752970" y="901258"/>
                    <a:pt x="6012873" y="736971"/>
                  </a:cubicBezTo>
                  <a:cubicBezTo>
                    <a:pt x="6272776" y="572684"/>
                    <a:pt x="6458528" y="478353"/>
                    <a:pt x="6677891" y="362898"/>
                  </a:cubicBezTo>
                  <a:cubicBezTo>
                    <a:pt x="6897255" y="247443"/>
                    <a:pt x="7176654" y="104279"/>
                    <a:pt x="7329054" y="44243"/>
                  </a:cubicBezTo>
                  <a:cubicBezTo>
                    <a:pt x="7481454" y="-15793"/>
                    <a:pt x="7592291" y="2680"/>
                    <a:pt x="7592291" y="2680"/>
                  </a:cubicBezTo>
                  <a:lnTo>
                    <a:pt x="7592291" y="268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Trebuchet MS" pitchFamily="34" charset="0"/>
              </a:endParaRPr>
            </a:p>
          </p:txBody>
        </p:sp>
        <p:sp>
          <p:nvSpPr>
            <p:cNvPr id="9" name="TextBox 8"/>
            <p:cNvSpPr txBox="1"/>
            <p:nvPr/>
          </p:nvSpPr>
          <p:spPr>
            <a:xfrm rot="16200000">
              <a:off x="-1333525" y="3429869"/>
              <a:ext cx="3960442" cy="646331"/>
            </a:xfrm>
            <a:prstGeom prst="rect">
              <a:avLst/>
            </a:prstGeom>
            <a:noFill/>
          </p:spPr>
          <p:txBody>
            <a:bodyPr wrap="square" rtlCol="0">
              <a:spAutoFit/>
            </a:bodyPr>
            <a:lstStyle/>
            <a:p>
              <a:pPr algn="ctr"/>
              <a:r>
                <a:rPr lang="en-GB" dirty="0">
                  <a:solidFill>
                    <a:srgbClr val="000000"/>
                  </a:solidFill>
                  <a:latin typeface="Trebuchet MS" pitchFamily="34" charset="0"/>
                </a:rPr>
                <a:t>COSTS, RISKS, EFFORT, AND GENERAL UNPLEASANTNESS</a:t>
              </a:r>
            </a:p>
          </p:txBody>
        </p:sp>
        <p:sp>
          <p:nvSpPr>
            <p:cNvPr id="10" name="TextBox 9"/>
            <p:cNvSpPr txBox="1"/>
            <p:nvPr/>
          </p:nvSpPr>
          <p:spPr>
            <a:xfrm>
              <a:off x="6012160" y="6301422"/>
              <a:ext cx="2771621" cy="369332"/>
            </a:xfrm>
            <a:prstGeom prst="rect">
              <a:avLst/>
            </a:prstGeom>
            <a:noFill/>
          </p:spPr>
          <p:txBody>
            <a:bodyPr wrap="square" rtlCol="0">
              <a:spAutoFit/>
            </a:bodyPr>
            <a:lstStyle/>
            <a:p>
              <a:r>
                <a:rPr lang="en-GB" dirty="0">
                  <a:solidFill>
                    <a:srgbClr val="000000"/>
                  </a:solidFill>
                  <a:latin typeface="Trebuchet MS" pitchFamily="34" charset="0"/>
                </a:rPr>
                <a:t>TIME, 21</a:t>
              </a:r>
              <a:r>
                <a:rPr lang="en-GB" baseline="30000" dirty="0">
                  <a:solidFill>
                    <a:srgbClr val="000000"/>
                  </a:solidFill>
                  <a:latin typeface="Trebuchet MS" pitchFamily="34" charset="0"/>
                </a:rPr>
                <a:t>ST</a:t>
              </a:r>
              <a:r>
                <a:rPr lang="en-GB" dirty="0">
                  <a:solidFill>
                    <a:srgbClr val="000000"/>
                  </a:solidFill>
                  <a:latin typeface="Trebuchet MS" pitchFamily="34" charset="0"/>
                </a:rPr>
                <a:t> CENTURY</a:t>
              </a:r>
            </a:p>
          </p:txBody>
        </p:sp>
        <p:sp>
          <p:nvSpPr>
            <p:cNvPr id="11" name="TextBox 10"/>
            <p:cNvSpPr txBox="1"/>
            <p:nvPr/>
          </p:nvSpPr>
          <p:spPr>
            <a:xfrm>
              <a:off x="1554952" y="2413330"/>
              <a:ext cx="2584999" cy="1569660"/>
            </a:xfrm>
            <a:prstGeom prst="rect">
              <a:avLst/>
            </a:prstGeom>
            <a:noFill/>
          </p:spPr>
          <p:txBody>
            <a:bodyPr wrap="square" rtlCol="0">
              <a:spAutoFit/>
            </a:bodyPr>
            <a:lstStyle/>
            <a:p>
              <a:pPr algn="ctr"/>
              <a:r>
                <a:rPr lang="en-GB" sz="1600" dirty="0" smtClean="0">
                  <a:solidFill>
                    <a:srgbClr val="000000"/>
                  </a:solidFill>
                  <a:latin typeface="Trebuchet MS" pitchFamily="34" charset="0"/>
                </a:rPr>
                <a:t>THE ‘PHYSICALIST’ VIEW</a:t>
              </a:r>
            </a:p>
            <a:p>
              <a:pPr algn="ctr"/>
              <a:r>
                <a:rPr lang="en-GB" sz="1600" dirty="0" smtClean="0">
                  <a:solidFill>
                    <a:srgbClr val="000000"/>
                  </a:solidFill>
                  <a:latin typeface="Trebuchet MS" pitchFamily="34" charset="0"/>
                </a:rPr>
                <a:t>Applying </a:t>
              </a:r>
              <a:r>
                <a:rPr lang="en-GB" sz="1600" dirty="0">
                  <a:solidFill>
                    <a:srgbClr val="000000"/>
                  </a:solidFill>
                  <a:latin typeface="Trebuchet MS" pitchFamily="34" charset="0"/>
                </a:rPr>
                <a:t>necessary adjustments and living with some limitations maintains as much as possible of the status quo</a:t>
              </a:r>
            </a:p>
          </p:txBody>
        </p:sp>
        <p:sp>
          <p:nvSpPr>
            <p:cNvPr id="12" name="TextBox 11"/>
            <p:cNvSpPr txBox="1"/>
            <p:nvPr/>
          </p:nvSpPr>
          <p:spPr>
            <a:xfrm>
              <a:off x="5220072" y="1783282"/>
              <a:ext cx="2825970" cy="1077218"/>
            </a:xfrm>
            <a:prstGeom prst="rect">
              <a:avLst/>
            </a:prstGeom>
            <a:noFill/>
          </p:spPr>
          <p:txBody>
            <a:bodyPr wrap="square" rtlCol="0">
              <a:spAutoFit/>
            </a:bodyPr>
            <a:lstStyle/>
            <a:p>
              <a:pPr algn="ctr"/>
              <a:r>
                <a:rPr lang="en-GB" sz="1600" dirty="0" smtClean="0">
                  <a:solidFill>
                    <a:srgbClr val="000000"/>
                  </a:solidFill>
                  <a:latin typeface="Trebuchet MS" pitchFamily="34" charset="0"/>
                </a:rPr>
                <a:t>THE ‘POLITICAL’ VIEW</a:t>
              </a:r>
            </a:p>
            <a:p>
              <a:pPr algn="ctr"/>
              <a:r>
                <a:rPr lang="en-GB" sz="1600" dirty="0" smtClean="0">
                  <a:solidFill>
                    <a:srgbClr val="000000"/>
                  </a:solidFill>
                  <a:latin typeface="Trebuchet MS" pitchFamily="34" charset="0"/>
                </a:rPr>
                <a:t>Insistence </a:t>
              </a:r>
              <a:r>
                <a:rPr lang="en-GB" sz="1600" dirty="0">
                  <a:solidFill>
                    <a:srgbClr val="000000"/>
                  </a:solidFill>
                  <a:latin typeface="Trebuchet MS" pitchFamily="34" charset="0"/>
                </a:rPr>
                <a:t>on maintaining the status quo eventually destroys it</a:t>
              </a:r>
            </a:p>
          </p:txBody>
        </p:sp>
        <p:sp>
          <p:nvSpPr>
            <p:cNvPr id="2" name="Rectangle 1"/>
            <p:cNvSpPr/>
            <p:nvPr/>
          </p:nvSpPr>
          <p:spPr>
            <a:xfrm>
              <a:off x="8460432" y="1797794"/>
              <a:ext cx="323349" cy="4503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473065" y="1772813"/>
              <a:ext cx="323349" cy="4608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18440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END</a:t>
            </a:r>
            <a:endParaRPr lang="en-GB"/>
          </a:p>
        </p:txBody>
      </p:sp>
    </p:spTree>
    <p:extLst>
      <p:ext uri="{BB962C8B-B14F-4D97-AF65-F5344CB8AC3E}">
        <p14:creationId xmlns:p14="http://schemas.microsoft.com/office/powerpoint/2010/main" val="79368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784976" cy="1143000"/>
          </a:xfrm>
        </p:spPr>
        <p:txBody>
          <a:bodyPr>
            <a:normAutofit fontScale="90000"/>
          </a:bodyPr>
          <a:lstStyle/>
          <a:p>
            <a:r>
              <a:rPr lang="en-GB" sz="3100" dirty="0" smtClean="0"/>
              <a:t>A CARTOON VIEW OF INTERGENERATIONAL EQUITY</a:t>
            </a:r>
            <a:r>
              <a:rPr lang="en-GB" dirty="0" smtClean="0"/>
              <a:t/>
            </a:r>
            <a:br>
              <a:rPr lang="en-GB" dirty="0" smtClean="0"/>
            </a:br>
            <a:r>
              <a:rPr lang="en-GB" sz="2000" dirty="0" smtClean="0"/>
              <a:t>On most estimates of the relative costs, successful prevention of climate change looks like a bargain from the perspective of people in the future. But from the present perspective, mitigation costs look dauntingly large and adaptation costs virtually invisible.</a:t>
            </a:r>
            <a:r>
              <a:rPr lang="en-GB" sz="2700" dirty="0" smtClean="0"/>
              <a:t/>
            </a:r>
            <a:br>
              <a:rPr lang="en-GB" sz="2700" dirty="0" smtClean="0"/>
            </a:br>
            <a:endParaRPr lang="en-GB" sz="27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708" t="23610" r="6875" b="15557"/>
          <a:stretch/>
        </p:blipFill>
        <p:spPr bwMode="auto">
          <a:xfrm>
            <a:off x="827584" y="1988840"/>
            <a:ext cx="7488832"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0875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52928" cy="1143000"/>
          </a:xfrm>
        </p:spPr>
        <p:txBody>
          <a:bodyPr>
            <a:noAutofit/>
          </a:bodyPr>
          <a:lstStyle/>
          <a:p>
            <a:r>
              <a:rPr lang="en-GB" sz="2400" dirty="0" smtClean="0"/>
              <a:t>STANDARD ‘B.A.U.’ MODEL OF MITIGATION PROCESSES</a:t>
            </a:r>
            <a:br>
              <a:rPr lang="en-GB" sz="2400" dirty="0" smtClean="0"/>
            </a:br>
            <a:r>
              <a:rPr lang="en-GB" sz="2400" dirty="0" smtClean="0"/>
              <a:t>With principal actors for each component</a:t>
            </a:r>
            <a:endParaRPr lang="en-GB" sz="2400" dirty="0"/>
          </a:p>
        </p:txBody>
      </p:sp>
      <p:sp>
        <p:nvSpPr>
          <p:cNvPr id="4" name="Rectangle 3"/>
          <p:cNvSpPr/>
          <p:nvPr/>
        </p:nvSpPr>
        <p:spPr>
          <a:xfrm>
            <a:off x="800339" y="1682949"/>
            <a:ext cx="7848872" cy="48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latin typeface="Trebuchet MS" pitchFamily="34" charset="0"/>
            </a:endParaRPr>
          </a:p>
        </p:txBody>
      </p:sp>
      <p:sp>
        <p:nvSpPr>
          <p:cNvPr id="6" name="Text Box 2"/>
          <p:cNvSpPr txBox="1">
            <a:spLocks noChangeArrowheads="1"/>
          </p:cNvSpPr>
          <p:nvPr/>
        </p:nvSpPr>
        <p:spPr bwMode="auto">
          <a:xfrm>
            <a:off x="6727953" y="4131221"/>
            <a:ext cx="1907728" cy="70788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en-GB" sz="2000" dirty="0" smtClean="0">
                <a:effectLst/>
                <a:latin typeface="Times New Roman"/>
                <a:ea typeface="Calibri"/>
              </a:rPr>
              <a:t>Outcome (private sector)</a:t>
            </a:r>
            <a:endParaRPr lang="en-GB" sz="2000" dirty="0">
              <a:effectLst/>
              <a:latin typeface="Times New Roman"/>
              <a:ea typeface="Calibri"/>
            </a:endParaRPr>
          </a:p>
        </p:txBody>
      </p:sp>
      <p:sp>
        <p:nvSpPr>
          <p:cNvPr id="12" name="Text Box 2"/>
          <p:cNvSpPr txBox="1">
            <a:spLocks noChangeArrowheads="1"/>
          </p:cNvSpPr>
          <p:nvPr/>
        </p:nvSpPr>
        <p:spPr bwMode="auto">
          <a:xfrm>
            <a:off x="1092854" y="3878602"/>
            <a:ext cx="2687058" cy="101566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en-GB" sz="2000" dirty="0">
                <a:effectLst/>
                <a:latin typeface="Times New Roman"/>
                <a:ea typeface="Calibri"/>
              </a:rPr>
              <a:t>Trend </a:t>
            </a:r>
            <a:r>
              <a:rPr lang="en-GB" sz="2000" dirty="0" smtClean="0">
                <a:effectLst/>
                <a:latin typeface="Times New Roman"/>
                <a:ea typeface="Calibri"/>
              </a:rPr>
              <a:t>identified</a:t>
            </a:r>
          </a:p>
          <a:p>
            <a:pPr>
              <a:spcAft>
                <a:spcPts val="0"/>
              </a:spcAft>
            </a:pPr>
            <a:r>
              <a:rPr lang="en-GB" sz="2000" dirty="0" smtClean="0">
                <a:latin typeface="Times New Roman"/>
                <a:ea typeface="Calibri"/>
              </a:rPr>
              <a:t>(research community/</a:t>
            </a:r>
          </a:p>
          <a:p>
            <a:pPr>
              <a:spcAft>
                <a:spcPts val="0"/>
              </a:spcAft>
            </a:pPr>
            <a:r>
              <a:rPr lang="en-GB" sz="2000" dirty="0" smtClean="0">
                <a:latin typeface="Times New Roman"/>
                <a:ea typeface="Calibri"/>
              </a:rPr>
              <a:t>public sector)</a:t>
            </a:r>
            <a:endParaRPr lang="en-GB" sz="2000" dirty="0">
              <a:effectLst/>
              <a:latin typeface="Times New Roman"/>
              <a:ea typeface="Calibri"/>
            </a:endParaRPr>
          </a:p>
        </p:txBody>
      </p:sp>
      <p:sp>
        <p:nvSpPr>
          <p:cNvPr id="16" name="Freeform 15"/>
          <p:cNvSpPr/>
          <p:nvPr/>
        </p:nvSpPr>
        <p:spPr>
          <a:xfrm>
            <a:off x="1059574" y="4131221"/>
            <a:ext cx="2928141" cy="1680881"/>
          </a:xfrm>
          <a:custGeom>
            <a:avLst/>
            <a:gdLst>
              <a:gd name="connsiteX0" fmla="*/ 0 w 1885950"/>
              <a:gd name="connsiteY0" fmla="*/ 904875 h 904875"/>
              <a:gd name="connsiteX1" fmla="*/ 266700 w 1885950"/>
              <a:gd name="connsiteY1" fmla="*/ 857250 h 904875"/>
              <a:gd name="connsiteX2" fmla="*/ 428625 w 1885950"/>
              <a:gd name="connsiteY2" fmla="*/ 781050 h 904875"/>
              <a:gd name="connsiteX3" fmla="*/ 990600 w 1885950"/>
              <a:gd name="connsiteY3" fmla="*/ 504825 h 904875"/>
              <a:gd name="connsiteX4" fmla="*/ 1304925 w 1885950"/>
              <a:gd name="connsiteY4" fmla="*/ 295275 h 904875"/>
              <a:gd name="connsiteX5" fmla="*/ 1762125 w 1885950"/>
              <a:gd name="connsiteY5" fmla="*/ 66675 h 904875"/>
              <a:gd name="connsiteX6" fmla="*/ 1885950 w 1885950"/>
              <a:gd name="connsiteY6" fmla="*/ 0 h 904875"/>
              <a:gd name="connsiteX0" fmla="*/ 0 w 1885950"/>
              <a:gd name="connsiteY0" fmla="*/ 904875 h 904875"/>
              <a:gd name="connsiteX1" fmla="*/ 266700 w 1885950"/>
              <a:gd name="connsiteY1" fmla="*/ 857250 h 904875"/>
              <a:gd name="connsiteX2" fmla="*/ 428625 w 1885950"/>
              <a:gd name="connsiteY2" fmla="*/ 781050 h 904875"/>
              <a:gd name="connsiteX3" fmla="*/ 990600 w 1885950"/>
              <a:gd name="connsiteY3" fmla="*/ 504825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04875"/>
              <a:gd name="connsiteX1" fmla="*/ 266700 w 1885950"/>
              <a:gd name="connsiteY1" fmla="*/ 857250 h 904875"/>
              <a:gd name="connsiteX2" fmla="*/ 428625 w 1885950"/>
              <a:gd name="connsiteY2" fmla="*/ 781050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04875"/>
              <a:gd name="connsiteX1" fmla="*/ 238125 w 1885950"/>
              <a:gd name="connsiteY1" fmla="*/ 820063 h 904875"/>
              <a:gd name="connsiteX2" fmla="*/ 428625 w 1885950"/>
              <a:gd name="connsiteY2" fmla="*/ 781050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11686"/>
              <a:gd name="connsiteX1" fmla="*/ 247650 w 1885950"/>
              <a:gd name="connsiteY1" fmla="*/ 904875 h 911686"/>
              <a:gd name="connsiteX2" fmla="*/ 428625 w 1885950"/>
              <a:gd name="connsiteY2" fmla="*/ 781050 h 911686"/>
              <a:gd name="connsiteX3" fmla="*/ 876300 w 1885950"/>
              <a:gd name="connsiteY3" fmla="*/ 591594 h 911686"/>
              <a:gd name="connsiteX4" fmla="*/ 1371600 w 1885950"/>
              <a:gd name="connsiteY4" fmla="*/ 320067 h 911686"/>
              <a:gd name="connsiteX5" fmla="*/ 1762125 w 1885950"/>
              <a:gd name="connsiteY5" fmla="*/ 66675 h 911686"/>
              <a:gd name="connsiteX6" fmla="*/ 1885950 w 1885950"/>
              <a:gd name="connsiteY6" fmla="*/ 0 h 911686"/>
              <a:gd name="connsiteX0" fmla="*/ 0 w 1885950"/>
              <a:gd name="connsiteY0" fmla="*/ 904875 h 904875"/>
              <a:gd name="connsiteX1" fmla="*/ 238125 w 1885950"/>
              <a:gd name="connsiteY1" fmla="*/ 842883 h 904875"/>
              <a:gd name="connsiteX2" fmla="*/ 428625 w 1885950"/>
              <a:gd name="connsiteY2" fmla="*/ 781050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04875"/>
              <a:gd name="connsiteX1" fmla="*/ 238125 w 1885950"/>
              <a:gd name="connsiteY1" fmla="*/ 842883 h 904875"/>
              <a:gd name="connsiteX2" fmla="*/ 542925 w 1885950"/>
              <a:gd name="connsiteY2" fmla="*/ 743863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950" h="904875">
                <a:moveTo>
                  <a:pt x="0" y="904875"/>
                </a:moveTo>
                <a:cubicBezTo>
                  <a:pt x="97631" y="891381"/>
                  <a:pt x="147638" y="869718"/>
                  <a:pt x="238125" y="842883"/>
                </a:cubicBezTo>
                <a:cubicBezTo>
                  <a:pt x="328612" y="816048"/>
                  <a:pt x="436563" y="785744"/>
                  <a:pt x="542925" y="743863"/>
                </a:cubicBezTo>
                <a:cubicBezTo>
                  <a:pt x="649287" y="701982"/>
                  <a:pt x="738188" y="662227"/>
                  <a:pt x="876300" y="591594"/>
                </a:cubicBezTo>
                <a:cubicBezTo>
                  <a:pt x="1014412" y="520961"/>
                  <a:pt x="1223963" y="407553"/>
                  <a:pt x="1371600" y="320067"/>
                </a:cubicBezTo>
                <a:cubicBezTo>
                  <a:pt x="1519237" y="232581"/>
                  <a:pt x="1676400" y="120019"/>
                  <a:pt x="1762125" y="66675"/>
                </a:cubicBezTo>
                <a:cubicBezTo>
                  <a:pt x="1847850" y="13331"/>
                  <a:pt x="1872456" y="8731"/>
                  <a:pt x="1885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dirty="0">
              <a:latin typeface="Trebuchet MS" pitchFamily="34" charset="0"/>
            </a:endParaRPr>
          </a:p>
        </p:txBody>
      </p:sp>
      <p:sp>
        <p:nvSpPr>
          <p:cNvPr id="18" name="Freeform 17"/>
          <p:cNvSpPr/>
          <p:nvPr/>
        </p:nvSpPr>
        <p:spPr>
          <a:xfrm>
            <a:off x="4505316" y="3601628"/>
            <a:ext cx="3578839" cy="1950095"/>
          </a:xfrm>
          <a:custGeom>
            <a:avLst/>
            <a:gdLst>
              <a:gd name="connsiteX0" fmla="*/ 0 w 2305050"/>
              <a:gd name="connsiteY0" fmla="*/ 58974 h 792399"/>
              <a:gd name="connsiteX1" fmla="*/ 314325 w 2305050"/>
              <a:gd name="connsiteY1" fmla="*/ 20874 h 792399"/>
              <a:gd name="connsiteX2" fmla="*/ 619125 w 2305050"/>
              <a:gd name="connsiteY2" fmla="*/ 11349 h 792399"/>
              <a:gd name="connsiteX3" fmla="*/ 1028700 w 2305050"/>
              <a:gd name="connsiteY3" fmla="*/ 182799 h 792399"/>
              <a:gd name="connsiteX4" fmla="*/ 1333500 w 2305050"/>
              <a:gd name="connsiteY4" fmla="*/ 401874 h 792399"/>
              <a:gd name="connsiteX5" fmla="*/ 1600200 w 2305050"/>
              <a:gd name="connsiteY5" fmla="*/ 630474 h 792399"/>
              <a:gd name="connsiteX6" fmla="*/ 1943100 w 2305050"/>
              <a:gd name="connsiteY6" fmla="*/ 744774 h 792399"/>
              <a:gd name="connsiteX7" fmla="*/ 2305050 w 2305050"/>
              <a:gd name="connsiteY7" fmla="*/ 792399 h 792399"/>
              <a:gd name="connsiteX0" fmla="*/ 0 w 2305050"/>
              <a:gd name="connsiteY0" fmla="*/ 67700 h 801125"/>
              <a:gd name="connsiteX1" fmla="*/ 247650 w 2305050"/>
              <a:gd name="connsiteY1" fmla="*/ 8726 h 801125"/>
              <a:gd name="connsiteX2" fmla="*/ 619125 w 2305050"/>
              <a:gd name="connsiteY2" fmla="*/ 20075 h 801125"/>
              <a:gd name="connsiteX3" fmla="*/ 1028700 w 2305050"/>
              <a:gd name="connsiteY3" fmla="*/ 191525 h 801125"/>
              <a:gd name="connsiteX4" fmla="*/ 1333500 w 2305050"/>
              <a:gd name="connsiteY4" fmla="*/ 410600 h 801125"/>
              <a:gd name="connsiteX5" fmla="*/ 1600200 w 2305050"/>
              <a:gd name="connsiteY5" fmla="*/ 639200 h 801125"/>
              <a:gd name="connsiteX6" fmla="*/ 1943100 w 2305050"/>
              <a:gd name="connsiteY6" fmla="*/ 753500 h 801125"/>
              <a:gd name="connsiteX7" fmla="*/ 2305050 w 2305050"/>
              <a:gd name="connsiteY7" fmla="*/ 801125 h 801125"/>
              <a:gd name="connsiteX0" fmla="*/ 0 w 2305050"/>
              <a:gd name="connsiteY0" fmla="*/ 67735 h 801127"/>
              <a:gd name="connsiteX1" fmla="*/ 247650 w 2305050"/>
              <a:gd name="connsiteY1" fmla="*/ 8728 h 801127"/>
              <a:gd name="connsiteX2" fmla="*/ 619125 w 2305050"/>
              <a:gd name="connsiteY2" fmla="*/ 20077 h 801127"/>
              <a:gd name="connsiteX3" fmla="*/ 1028700 w 2305050"/>
              <a:gd name="connsiteY3" fmla="*/ 191527 h 801127"/>
              <a:gd name="connsiteX4" fmla="*/ 1333500 w 2305050"/>
              <a:gd name="connsiteY4" fmla="*/ 410602 h 801127"/>
              <a:gd name="connsiteX5" fmla="*/ 1600200 w 2305050"/>
              <a:gd name="connsiteY5" fmla="*/ 639202 h 801127"/>
              <a:gd name="connsiteX6" fmla="*/ 1943100 w 2305050"/>
              <a:gd name="connsiteY6" fmla="*/ 753502 h 801127"/>
              <a:gd name="connsiteX7" fmla="*/ 2305050 w 2305050"/>
              <a:gd name="connsiteY7" fmla="*/ 801127 h 801127"/>
              <a:gd name="connsiteX0" fmla="*/ 0 w 2305050"/>
              <a:gd name="connsiteY0" fmla="*/ 73298 h 806690"/>
              <a:gd name="connsiteX1" fmla="*/ 247650 w 2305050"/>
              <a:gd name="connsiteY1" fmla="*/ 5563 h 806690"/>
              <a:gd name="connsiteX2" fmla="*/ 619125 w 2305050"/>
              <a:gd name="connsiteY2" fmla="*/ 25640 h 806690"/>
              <a:gd name="connsiteX3" fmla="*/ 1028700 w 2305050"/>
              <a:gd name="connsiteY3" fmla="*/ 197090 h 806690"/>
              <a:gd name="connsiteX4" fmla="*/ 1333500 w 2305050"/>
              <a:gd name="connsiteY4" fmla="*/ 416165 h 806690"/>
              <a:gd name="connsiteX5" fmla="*/ 1600200 w 2305050"/>
              <a:gd name="connsiteY5" fmla="*/ 644765 h 806690"/>
              <a:gd name="connsiteX6" fmla="*/ 1943100 w 2305050"/>
              <a:gd name="connsiteY6" fmla="*/ 759065 h 806690"/>
              <a:gd name="connsiteX7" fmla="*/ 2305050 w 2305050"/>
              <a:gd name="connsiteY7" fmla="*/ 806690 h 806690"/>
              <a:gd name="connsiteX0" fmla="*/ 0 w 2305050"/>
              <a:gd name="connsiteY0" fmla="*/ 73298 h 806690"/>
              <a:gd name="connsiteX1" fmla="*/ 247650 w 2305050"/>
              <a:gd name="connsiteY1" fmla="*/ 5563 h 806690"/>
              <a:gd name="connsiteX2" fmla="*/ 619125 w 2305050"/>
              <a:gd name="connsiteY2" fmla="*/ 25640 h 806690"/>
              <a:gd name="connsiteX3" fmla="*/ 1028700 w 2305050"/>
              <a:gd name="connsiteY3" fmla="*/ 197090 h 806690"/>
              <a:gd name="connsiteX4" fmla="*/ 1333500 w 2305050"/>
              <a:gd name="connsiteY4" fmla="*/ 416165 h 806690"/>
              <a:gd name="connsiteX5" fmla="*/ 1628775 w 2305050"/>
              <a:gd name="connsiteY5" fmla="*/ 635429 h 806690"/>
              <a:gd name="connsiteX6" fmla="*/ 1943100 w 2305050"/>
              <a:gd name="connsiteY6" fmla="*/ 759065 h 806690"/>
              <a:gd name="connsiteX7" fmla="*/ 2305050 w 2305050"/>
              <a:gd name="connsiteY7" fmla="*/ 806690 h 80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050" h="806690">
                <a:moveTo>
                  <a:pt x="0" y="73298"/>
                </a:moveTo>
                <a:cubicBezTo>
                  <a:pt x="105569" y="58216"/>
                  <a:pt x="144463" y="13506"/>
                  <a:pt x="247650" y="5563"/>
                </a:cubicBezTo>
                <a:cubicBezTo>
                  <a:pt x="350838" y="-2380"/>
                  <a:pt x="488950" y="-6281"/>
                  <a:pt x="619125" y="25640"/>
                </a:cubicBezTo>
                <a:cubicBezTo>
                  <a:pt x="749300" y="57561"/>
                  <a:pt x="909638" y="132003"/>
                  <a:pt x="1028700" y="197090"/>
                </a:cubicBezTo>
                <a:cubicBezTo>
                  <a:pt x="1147762" y="262177"/>
                  <a:pt x="1233488" y="343109"/>
                  <a:pt x="1333500" y="416165"/>
                </a:cubicBezTo>
                <a:cubicBezTo>
                  <a:pt x="1433512" y="489221"/>
                  <a:pt x="1527175" y="578279"/>
                  <a:pt x="1628775" y="635429"/>
                </a:cubicBezTo>
                <a:cubicBezTo>
                  <a:pt x="1730375" y="692579"/>
                  <a:pt x="1830388" y="730522"/>
                  <a:pt x="1943100" y="759065"/>
                </a:cubicBezTo>
                <a:cubicBezTo>
                  <a:pt x="2055812" y="787608"/>
                  <a:pt x="2182812" y="796371"/>
                  <a:pt x="2305050" y="80669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dirty="0">
              <a:latin typeface="Trebuchet MS" pitchFamily="34" charset="0"/>
            </a:endParaRPr>
          </a:p>
        </p:txBody>
      </p:sp>
      <p:grpSp>
        <p:nvGrpSpPr>
          <p:cNvPr id="19" name="Group 18"/>
          <p:cNvGrpSpPr/>
          <p:nvPr/>
        </p:nvGrpSpPr>
        <p:grpSpPr>
          <a:xfrm>
            <a:off x="4061658" y="1920747"/>
            <a:ext cx="3800668" cy="2157910"/>
            <a:chOff x="4061658" y="1920747"/>
            <a:chExt cx="3800668" cy="2157910"/>
          </a:xfrm>
        </p:grpSpPr>
        <p:sp>
          <p:nvSpPr>
            <p:cNvPr id="17" name="Freeform 16"/>
            <p:cNvSpPr/>
            <p:nvPr/>
          </p:nvSpPr>
          <p:spPr>
            <a:xfrm>
              <a:off x="4061658" y="1920747"/>
              <a:ext cx="1843188" cy="2157910"/>
            </a:xfrm>
            <a:custGeom>
              <a:avLst/>
              <a:gdLst>
                <a:gd name="connsiteX0" fmla="*/ 0 w 1187156"/>
                <a:gd name="connsiteY0" fmla="*/ 892656 h 892656"/>
                <a:gd name="connsiteX1" fmla="*/ 314325 w 1187156"/>
                <a:gd name="connsiteY1" fmla="*/ 730731 h 892656"/>
                <a:gd name="connsiteX2" fmla="*/ 485775 w 1187156"/>
                <a:gd name="connsiteY2" fmla="*/ 635481 h 892656"/>
                <a:gd name="connsiteX3" fmla="*/ 819150 w 1187156"/>
                <a:gd name="connsiteY3" fmla="*/ 397356 h 892656"/>
                <a:gd name="connsiteX4" fmla="*/ 1009650 w 1187156"/>
                <a:gd name="connsiteY4" fmla="*/ 216381 h 892656"/>
                <a:gd name="connsiteX5" fmla="*/ 1171575 w 1187156"/>
                <a:gd name="connsiteY5" fmla="*/ 25881 h 892656"/>
                <a:gd name="connsiteX6" fmla="*/ 1171575 w 1187156"/>
                <a:gd name="connsiteY6" fmla="*/ 6831 h 89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56" h="892656">
                  <a:moveTo>
                    <a:pt x="0" y="892656"/>
                  </a:moveTo>
                  <a:lnTo>
                    <a:pt x="314325" y="730731"/>
                  </a:lnTo>
                  <a:cubicBezTo>
                    <a:pt x="395287" y="687869"/>
                    <a:pt x="401638" y="691043"/>
                    <a:pt x="485775" y="635481"/>
                  </a:cubicBezTo>
                  <a:cubicBezTo>
                    <a:pt x="569912" y="579919"/>
                    <a:pt x="731838" y="467206"/>
                    <a:pt x="819150" y="397356"/>
                  </a:cubicBezTo>
                  <a:cubicBezTo>
                    <a:pt x="906463" y="327506"/>
                    <a:pt x="950913" y="278293"/>
                    <a:pt x="1009650" y="216381"/>
                  </a:cubicBezTo>
                  <a:cubicBezTo>
                    <a:pt x="1068387" y="154469"/>
                    <a:pt x="1144588" y="60806"/>
                    <a:pt x="1171575" y="25881"/>
                  </a:cubicBezTo>
                  <a:cubicBezTo>
                    <a:pt x="1198563" y="-9044"/>
                    <a:pt x="1185069" y="-1107"/>
                    <a:pt x="1171575" y="683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dirty="0">
                <a:latin typeface="Trebuchet MS" pitchFamily="34" charset="0"/>
              </a:endParaRPr>
            </a:p>
          </p:txBody>
        </p:sp>
        <p:sp>
          <p:nvSpPr>
            <p:cNvPr id="15" name="Text Box 2"/>
            <p:cNvSpPr txBox="1">
              <a:spLocks noChangeArrowheads="1"/>
            </p:cNvSpPr>
            <p:nvPr/>
          </p:nvSpPr>
          <p:spPr bwMode="auto">
            <a:xfrm>
              <a:off x="5954598" y="1920747"/>
              <a:ext cx="1907728" cy="101566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en-GB" sz="2000" dirty="0">
                  <a:effectLst/>
                  <a:latin typeface="Times New Roman"/>
                  <a:ea typeface="Calibri"/>
                </a:rPr>
                <a:t>Extrapolated </a:t>
              </a:r>
              <a:r>
                <a:rPr lang="en-GB" sz="2000" dirty="0" smtClean="0">
                  <a:effectLst/>
                  <a:latin typeface="Times New Roman"/>
                  <a:ea typeface="Calibri"/>
                </a:rPr>
                <a:t>trend</a:t>
              </a:r>
            </a:p>
            <a:p>
              <a:pPr>
                <a:spcAft>
                  <a:spcPts val="0"/>
                </a:spcAft>
              </a:pPr>
              <a:r>
                <a:rPr lang="en-GB" sz="2000" dirty="0" smtClean="0">
                  <a:latin typeface="Times New Roman"/>
                  <a:ea typeface="Calibri"/>
                </a:rPr>
                <a:t>(civil sector)</a:t>
              </a:r>
              <a:endParaRPr lang="en-GB" sz="2000" dirty="0">
                <a:effectLst/>
                <a:latin typeface="Times New Roman"/>
                <a:ea typeface="Calibri"/>
              </a:endParaRPr>
            </a:p>
          </p:txBody>
        </p:sp>
      </p:grpSp>
      <p:cxnSp>
        <p:nvCxnSpPr>
          <p:cNvPr id="11" name="Straight Arrow Connector 10"/>
          <p:cNvCxnSpPr/>
          <p:nvPr/>
        </p:nvCxnSpPr>
        <p:spPr>
          <a:xfrm flipV="1">
            <a:off x="3987715" y="5858153"/>
            <a:ext cx="4037286" cy="21491"/>
          </a:xfrm>
          <a:prstGeom prst="straightConnector1">
            <a:avLst/>
          </a:prstGeom>
          <a:ln w="28575">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4002504" y="5950257"/>
            <a:ext cx="4081651"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en-GB" sz="2000" dirty="0">
                <a:effectLst/>
                <a:latin typeface="Times New Roman"/>
                <a:ea typeface="Calibri"/>
              </a:rPr>
              <a:t>Mitigation </a:t>
            </a:r>
            <a:r>
              <a:rPr lang="en-GB" sz="2000" dirty="0" smtClean="0">
                <a:effectLst/>
                <a:latin typeface="Times New Roman"/>
                <a:ea typeface="Calibri"/>
              </a:rPr>
              <a:t>legislation (public sector) </a:t>
            </a:r>
            <a:endParaRPr lang="en-GB" sz="2000" dirty="0">
              <a:effectLst/>
              <a:latin typeface="Times New Roman"/>
              <a:ea typeface="Calibri"/>
            </a:endParaRPr>
          </a:p>
        </p:txBody>
      </p:sp>
      <p:sp>
        <p:nvSpPr>
          <p:cNvPr id="3" name="TextBox 2"/>
          <p:cNvSpPr txBox="1"/>
          <p:nvPr/>
        </p:nvSpPr>
        <p:spPr>
          <a:xfrm rot="16200000">
            <a:off x="-1333527" y="3683511"/>
            <a:ext cx="3672408" cy="584775"/>
          </a:xfrm>
          <a:prstGeom prst="rect">
            <a:avLst/>
          </a:prstGeom>
          <a:noFill/>
        </p:spPr>
        <p:txBody>
          <a:bodyPr wrap="square" rtlCol="0">
            <a:spAutoFit/>
          </a:bodyPr>
          <a:lstStyle/>
          <a:p>
            <a:pPr algn="ctr"/>
            <a:r>
              <a:rPr lang="en-GB" sz="1600" dirty="0" smtClean="0"/>
              <a:t>ENVIRONMENTAL IMPACT (NOTIONAL ARITHMETIC SCALE)</a:t>
            </a:r>
            <a:endParaRPr lang="en-GB" sz="1600" dirty="0"/>
          </a:p>
        </p:txBody>
      </p:sp>
    </p:spTree>
    <p:extLst>
      <p:ext uri="{BB962C8B-B14F-4D97-AF65-F5344CB8AC3E}">
        <p14:creationId xmlns:p14="http://schemas.microsoft.com/office/powerpoint/2010/main" val="31951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52928" cy="1143000"/>
          </a:xfrm>
        </p:spPr>
        <p:txBody>
          <a:bodyPr>
            <a:noAutofit/>
          </a:bodyPr>
          <a:lstStyle/>
          <a:p>
            <a:r>
              <a:rPr lang="en-GB" sz="2400" dirty="0" smtClean="0"/>
              <a:t>THRESHOLD ADDED TO STANDARD MODEL OF MITIGATION PROCESSES</a:t>
            </a:r>
            <a:endParaRPr lang="en-GB" sz="2400" dirty="0"/>
          </a:p>
        </p:txBody>
      </p:sp>
      <p:sp>
        <p:nvSpPr>
          <p:cNvPr id="4" name="Rectangle 3"/>
          <p:cNvSpPr/>
          <p:nvPr/>
        </p:nvSpPr>
        <p:spPr>
          <a:xfrm>
            <a:off x="800339" y="1682949"/>
            <a:ext cx="7848872" cy="48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solidFill>
                <a:srgbClr val="FFFFFF"/>
              </a:solidFill>
              <a:latin typeface="Trebuchet MS" pitchFamily="34" charset="0"/>
            </a:endParaRPr>
          </a:p>
        </p:txBody>
      </p:sp>
      <p:sp>
        <p:nvSpPr>
          <p:cNvPr id="6" name="Text Box 2"/>
          <p:cNvSpPr txBox="1">
            <a:spLocks noChangeArrowheads="1"/>
          </p:cNvSpPr>
          <p:nvPr/>
        </p:nvSpPr>
        <p:spPr bwMode="auto">
          <a:xfrm>
            <a:off x="5243445" y="3062994"/>
            <a:ext cx="3488968" cy="7078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2000" dirty="0" smtClean="0">
                <a:solidFill>
                  <a:srgbClr val="000000"/>
                </a:solidFill>
                <a:latin typeface="Times New Roman"/>
                <a:ea typeface="Calibri"/>
              </a:rPr>
              <a:t>Outcomes qualitatively different and possibly irreversible</a:t>
            </a:r>
            <a:endParaRPr lang="en-GB" sz="2000" dirty="0">
              <a:solidFill>
                <a:srgbClr val="000000"/>
              </a:solidFill>
              <a:latin typeface="Times New Roman"/>
              <a:ea typeface="Calibri"/>
            </a:endParaRPr>
          </a:p>
        </p:txBody>
      </p:sp>
      <p:sp>
        <p:nvSpPr>
          <p:cNvPr id="12" name="Text Box 2"/>
          <p:cNvSpPr txBox="1">
            <a:spLocks noChangeArrowheads="1"/>
          </p:cNvSpPr>
          <p:nvPr/>
        </p:nvSpPr>
        <p:spPr bwMode="auto">
          <a:xfrm>
            <a:off x="1015208" y="4476607"/>
            <a:ext cx="1907728" cy="40010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r>
              <a:rPr lang="en-GB" sz="2000" dirty="0">
                <a:solidFill>
                  <a:srgbClr val="000000"/>
                </a:solidFill>
                <a:latin typeface="Times New Roman"/>
                <a:ea typeface="Calibri"/>
              </a:rPr>
              <a:t>Trend identified</a:t>
            </a:r>
          </a:p>
        </p:txBody>
      </p:sp>
      <p:sp>
        <p:nvSpPr>
          <p:cNvPr id="16" name="Freeform 15"/>
          <p:cNvSpPr/>
          <p:nvPr/>
        </p:nvSpPr>
        <p:spPr>
          <a:xfrm>
            <a:off x="1059574" y="4131221"/>
            <a:ext cx="2928141" cy="1680881"/>
          </a:xfrm>
          <a:custGeom>
            <a:avLst/>
            <a:gdLst>
              <a:gd name="connsiteX0" fmla="*/ 0 w 1885950"/>
              <a:gd name="connsiteY0" fmla="*/ 904875 h 904875"/>
              <a:gd name="connsiteX1" fmla="*/ 266700 w 1885950"/>
              <a:gd name="connsiteY1" fmla="*/ 857250 h 904875"/>
              <a:gd name="connsiteX2" fmla="*/ 428625 w 1885950"/>
              <a:gd name="connsiteY2" fmla="*/ 781050 h 904875"/>
              <a:gd name="connsiteX3" fmla="*/ 990600 w 1885950"/>
              <a:gd name="connsiteY3" fmla="*/ 504825 h 904875"/>
              <a:gd name="connsiteX4" fmla="*/ 1304925 w 1885950"/>
              <a:gd name="connsiteY4" fmla="*/ 295275 h 904875"/>
              <a:gd name="connsiteX5" fmla="*/ 1762125 w 1885950"/>
              <a:gd name="connsiteY5" fmla="*/ 66675 h 904875"/>
              <a:gd name="connsiteX6" fmla="*/ 1885950 w 1885950"/>
              <a:gd name="connsiteY6" fmla="*/ 0 h 904875"/>
              <a:gd name="connsiteX0" fmla="*/ 0 w 1885950"/>
              <a:gd name="connsiteY0" fmla="*/ 904875 h 904875"/>
              <a:gd name="connsiteX1" fmla="*/ 266700 w 1885950"/>
              <a:gd name="connsiteY1" fmla="*/ 857250 h 904875"/>
              <a:gd name="connsiteX2" fmla="*/ 428625 w 1885950"/>
              <a:gd name="connsiteY2" fmla="*/ 781050 h 904875"/>
              <a:gd name="connsiteX3" fmla="*/ 990600 w 1885950"/>
              <a:gd name="connsiteY3" fmla="*/ 504825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04875"/>
              <a:gd name="connsiteX1" fmla="*/ 266700 w 1885950"/>
              <a:gd name="connsiteY1" fmla="*/ 857250 h 904875"/>
              <a:gd name="connsiteX2" fmla="*/ 428625 w 1885950"/>
              <a:gd name="connsiteY2" fmla="*/ 781050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04875"/>
              <a:gd name="connsiteX1" fmla="*/ 238125 w 1885950"/>
              <a:gd name="connsiteY1" fmla="*/ 820063 h 904875"/>
              <a:gd name="connsiteX2" fmla="*/ 428625 w 1885950"/>
              <a:gd name="connsiteY2" fmla="*/ 781050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11686"/>
              <a:gd name="connsiteX1" fmla="*/ 247650 w 1885950"/>
              <a:gd name="connsiteY1" fmla="*/ 904875 h 911686"/>
              <a:gd name="connsiteX2" fmla="*/ 428625 w 1885950"/>
              <a:gd name="connsiteY2" fmla="*/ 781050 h 911686"/>
              <a:gd name="connsiteX3" fmla="*/ 876300 w 1885950"/>
              <a:gd name="connsiteY3" fmla="*/ 591594 h 911686"/>
              <a:gd name="connsiteX4" fmla="*/ 1371600 w 1885950"/>
              <a:gd name="connsiteY4" fmla="*/ 320067 h 911686"/>
              <a:gd name="connsiteX5" fmla="*/ 1762125 w 1885950"/>
              <a:gd name="connsiteY5" fmla="*/ 66675 h 911686"/>
              <a:gd name="connsiteX6" fmla="*/ 1885950 w 1885950"/>
              <a:gd name="connsiteY6" fmla="*/ 0 h 911686"/>
              <a:gd name="connsiteX0" fmla="*/ 0 w 1885950"/>
              <a:gd name="connsiteY0" fmla="*/ 904875 h 904875"/>
              <a:gd name="connsiteX1" fmla="*/ 238125 w 1885950"/>
              <a:gd name="connsiteY1" fmla="*/ 842883 h 904875"/>
              <a:gd name="connsiteX2" fmla="*/ 428625 w 1885950"/>
              <a:gd name="connsiteY2" fmla="*/ 781050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04875"/>
              <a:gd name="connsiteX1" fmla="*/ 238125 w 1885950"/>
              <a:gd name="connsiteY1" fmla="*/ 842883 h 904875"/>
              <a:gd name="connsiteX2" fmla="*/ 542925 w 1885950"/>
              <a:gd name="connsiteY2" fmla="*/ 743863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950" h="904875">
                <a:moveTo>
                  <a:pt x="0" y="904875"/>
                </a:moveTo>
                <a:cubicBezTo>
                  <a:pt x="97631" y="891381"/>
                  <a:pt x="147638" y="869718"/>
                  <a:pt x="238125" y="842883"/>
                </a:cubicBezTo>
                <a:cubicBezTo>
                  <a:pt x="328612" y="816048"/>
                  <a:pt x="436563" y="785744"/>
                  <a:pt x="542925" y="743863"/>
                </a:cubicBezTo>
                <a:cubicBezTo>
                  <a:pt x="649287" y="701982"/>
                  <a:pt x="738188" y="662227"/>
                  <a:pt x="876300" y="591594"/>
                </a:cubicBezTo>
                <a:cubicBezTo>
                  <a:pt x="1014412" y="520961"/>
                  <a:pt x="1223963" y="407553"/>
                  <a:pt x="1371600" y="320067"/>
                </a:cubicBezTo>
                <a:cubicBezTo>
                  <a:pt x="1519237" y="232581"/>
                  <a:pt x="1676400" y="120019"/>
                  <a:pt x="1762125" y="66675"/>
                </a:cubicBezTo>
                <a:cubicBezTo>
                  <a:pt x="1847850" y="13331"/>
                  <a:pt x="1872456" y="8731"/>
                  <a:pt x="1885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dirty="0">
              <a:solidFill>
                <a:srgbClr val="FFFFFF"/>
              </a:solidFill>
              <a:latin typeface="Trebuchet MS" pitchFamily="34" charset="0"/>
            </a:endParaRPr>
          </a:p>
        </p:txBody>
      </p:sp>
      <p:sp>
        <p:nvSpPr>
          <p:cNvPr id="17" name="Freeform 16"/>
          <p:cNvSpPr/>
          <p:nvPr/>
        </p:nvSpPr>
        <p:spPr>
          <a:xfrm>
            <a:off x="3995936" y="1920747"/>
            <a:ext cx="1843188" cy="2157910"/>
          </a:xfrm>
          <a:custGeom>
            <a:avLst/>
            <a:gdLst>
              <a:gd name="connsiteX0" fmla="*/ 0 w 1187156"/>
              <a:gd name="connsiteY0" fmla="*/ 892656 h 892656"/>
              <a:gd name="connsiteX1" fmla="*/ 314325 w 1187156"/>
              <a:gd name="connsiteY1" fmla="*/ 730731 h 892656"/>
              <a:gd name="connsiteX2" fmla="*/ 485775 w 1187156"/>
              <a:gd name="connsiteY2" fmla="*/ 635481 h 892656"/>
              <a:gd name="connsiteX3" fmla="*/ 819150 w 1187156"/>
              <a:gd name="connsiteY3" fmla="*/ 397356 h 892656"/>
              <a:gd name="connsiteX4" fmla="*/ 1009650 w 1187156"/>
              <a:gd name="connsiteY4" fmla="*/ 216381 h 892656"/>
              <a:gd name="connsiteX5" fmla="*/ 1171575 w 1187156"/>
              <a:gd name="connsiteY5" fmla="*/ 25881 h 892656"/>
              <a:gd name="connsiteX6" fmla="*/ 1171575 w 1187156"/>
              <a:gd name="connsiteY6" fmla="*/ 6831 h 89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56" h="892656">
                <a:moveTo>
                  <a:pt x="0" y="892656"/>
                </a:moveTo>
                <a:lnTo>
                  <a:pt x="314325" y="730731"/>
                </a:lnTo>
                <a:cubicBezTo>
                  <a:pt x="395287" y="687869"/>
                  <a:pt x="401638" y="691043"/>
                  <a:pt x="485775" y="635481"/>
                </a:cubicBezTo>
                <a:cubicBezTo>
                  <a:pt x="569912" y="579919"/>
                  <a:pt x="731838" y="467206"/>
                  <a:pt x="819150" y="397356"/>
                </a:cubicBezTo>
                <a:cubicBezTo>
                  <a:pt x="906463" y="327506"/>
                  <a:pt x="950913" y="278293"/>
                  <a:pt x="1009650" y="216381"/>
                </a:cubicBezTo>
                <a:cubicBezTo>
                  <a:pt x="1068387" y="154469"/>
                  <a:pt x="1144588" y="60806"/>
                  <a:pt x="1171575" y="25881"/>
                </a:cubicBezTo>
                <a:cubicBezTo>
                  <a:pt x="1198563" y="-9044"/>
                  <a:pt x="1185069" y="-1107"/>
                  <a:pt x="1171575" y="683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dirty="0">
              <a:solidFill>
                <a:srgbClr val="FFFFFF"/>
              </a:solidFill>
              <a:latin typeface="Trebuchet MS" pitchFamily="34" charset="0"/>
            </a:endParaRPr>
          </a:p>
        </p:txBody>
      </p:sp>
      <p:sp>
        <p:nvSpPr>
          <p:cNvPr id="15" name="Text Box 2"/>
          <p:cNvSpPr txBox="1">
            <a:spLocks noChangeArrowheads="1"/>
          </p:cNvSpPr>
          <p:nvPr/>
        </p:nvSpPr>
        <p:spPr bwMode="auto">
          <a:xfrm>
            <a:off x="2896945" y="3401548"/>
            <a:ext cx="1907728" cy="338554"/>
          </a:xfrm>
          <a:prstGeom prst="rect">
            <a:avLst/>
          </a:prstGeom>
          <a:noFill/>
          <a:ln w="9525">
            <a:noFill/>
            <a:miter lim="800000"/>
            <a:headEnd/>
            <a:tailEnd/>
          </a:ln>
        </p:spPr>
        <p:txBody>
          <a:bodyPr rot="0" vert="horz" wrap="square" lIns="91440" tIns="45720" rIns="91440" bIns="45720" anchor="t" anchorCtr="0">
            <a:spAutoFit/>
          </a:bodyPr>
          <a:lstStyle/>
          <a:p>
            <a:pPr algn="ctr"/>
            <a:r>
              <a:rPr lang="en-GB" sz="1600" dirty="0">
                <a:solidFill>
                  <a:srgbClr val="000000"/>
                </a:solidFill>
                <a:latin typeface="Times New Roman"/>
                <a:ea typeface="Calibri"/>
              </a:rPr>
              <a:t>Extrapolated trend</a:t>
            </a:r>
          </a:p>
        </p:txBody>
      </p:sp>
      <p:sp>
        <p:nvSpPr>
          <p:cNvPr id="21" name="Freeform 20"/>
          <p:cNvSpPr/>
          <p:nvPr/>
        </p:nvSpPr>
        <p:spPr>
          <a:xfrm rot="13901311">
            <a:off x="6484035" y="781298"/>
            <a:ext cx="1509460" cy="2427589"/>
          </a:xfrm>
          <a:custGeom>
            <a:avLst/>
            <a:gdLst>
              <a:gd name="connsiteX0" fmla="*/ 0 w 1187156"/>
              <a:gd name="connsiteY0" fmla="*/ 892656 h 892656"/>
              <a:gd name="connsiteX1" fmla="*/ 314325 w 1187156"/>
              <a:gd name="connsiteY1" fmla="*/ 730731 h 892656"/>
              <a:gd name="connsiteX2" fmla="*/ 485775 w 1187156"/>
              <a:gd name="connsiteY2" fmla="*/ 635481 h 892656"/>
              <a:gd name="connsiteX3" fmla="*/ 819150 w 1187156"/>
              <a:gd name="connsiteY3" fmla="*/ 397356 h 892656"/>
              <a:gd name="connsiteX4" fmla="*/ 1009650 w 1187156"/>
              <a:gd name="connsiteY4" fmla="*/ 216381 h 892656"/>
              <a:gd name="connsiteX5" fmla="*/ 1171575 w 1187156"/>
              <a:gd name="connsiteY5" fmla="*/ 25881 h 892656"/>
              <a:gd name="connsiteX6" fmla="*/ 1171575 w 1187156"/>
              <a:gd name="connsiteY6" fmla="*/ 6831 h 892656"/>
              <a:gd name="connsiteX0" fmla="*/ 0 w 1187156"/>
              <a:gd name="connsiteY0" fmla="*/ 892656 h 892656"/>
              <a:gd name="connsiteX1" fmla="*/ 314325 w 1187156"/>
              <a:gd name="connsiteY1" fmla="*/ 730731 h 892656"/>
              <a:gd name="connsiteX2" fmla="*/ 485775 w 1187156"/>
              <a:gd name="connsiteY2" fmla="*/ 635481 h 892656"/>
              <a:gd name="connsiteX3" fmla="*/ 819150 w 1187156"/>
              <a:gd name="connsiteY3" fmla="*/ 397356 h 892656"/>
              <a:gd name="connsiteX4" fmla="*/ 1106212 w 1187156"/>
              <a:gd name="connsiteY4" fmla="*/ 265380 h 892656"/>
              <a:gd name="connsiteX5" fmla="*/ 1171575 w 1187156"/>
              <a:gd name="connsiteY5" fmla="*/ 25881 h 892656"/>
              <a:gd name="connsiteX6" fmla="*/ 1171575 w 1187156"/>
              <a:gd name="connsiteY6" fmla="*/ 6831 h 892656"/>
              <a:gd name="connsiteX0" fmla="*/ 0 w 1187156"/>
              <a:gd name="connsiteY0" fmla="*/ 892656 h 892656"/>
              <a:gd name="connsiteX1" fmla="*/ 314325 w 1187156"/>
              <a:gd name="connsiteY1" fmla="*/ 730731 h 892656"/>
              <a:gd name="connsiteX2" fmla="*/ 485775 w 1187156"/>
              <a:gd name="connsiteY2" fmla="*/ 635481 h 892656"/>
              <a:gd name="connsiteX3" fmla="*/ 724800 w 1187156"/>
              <a:gd name="connsiteY3" fmla="*/ 291919 h 892656"/>
              <a:gd name="connsiteX4" fmla="*/ 1106212 w 1187156"/>
              <a:gd name="connsiteY4" fmla="*/ 265380 h 892656"/>
              <a:gd name="connsiteX5" fmla="*/ 1171575 w 1187156"/>
              <a:gd name="connsiteY5" fmla="*/ 25881 h 892656"/>
              <a:gd name="connsiteX6" fmla="*/ 1171575 w 1187156"/>
              <a:gd name="connsiteY6" fmla="*/ 6831 h 892656"/>
              <a:gd name="connsiteX0" fmla="*/ 0 w 1187156"/>
              <a:gd name="connsiteY0" fmla="*/ 892656 h 892656"/>
              <a:gd name="connsiteX1" fmla="*/ 314325 w 1187156"/>
              <a:gd name="connsiteY1" fmla="*/ 730731 h 892656"/>
              <a:gd name="connsiteX2" fmla="*/ 638357 w 1187156"/>
              <a:gd name="connsiteY2" fmla="*/ 511445 h 892656"/>
              <a:gd name="connsiteX3" fmla="*/ 724800 w 1187156"/>
              <a:gd name="connsiteY3" fmla="*/ 291919 h 892656"/>
              <a:gd name="connsiteX4" fmla="*/ 1106212 w 1187156"/>
              <a:gd name="connsiteY4" fmla="*/ 265380 h 892656"/>
              <a:gd name="connsiteX5" fmla="*/ 1171575 w 1187156"/>
              <a:gd name="connsiteY5" fmla="*/ 25881 h 892656"/>
              <a:gd name="connsiteX6" fmla="*/ 1171575 w 1187156"/>
              <a:gd name="connsiteY6" fmla="*/ 6831 h 892656"/>
              <a:gd name="connsiteX0" fmla="*/ 0 w 1187156"/>
              <a:gd name="connsiteY0" fmla="*/ 892656 h 892656"/>
              <a:gd name="connsiteX1" fmla="*/ 214947 w 1187156"/>
              <a:gd name="connsiteY1" fmla="*/ 529206 h 892656"/>
              <a:gd name="connsiteX2" fmla="*/ 638357 w 1187156"/>
              <a:gd name="connsiteY2" fmla="*/ 511445 h 892656"/>
              <a:gd name="connsiteX3" fmla="*/ 724800 w 1187156"/>
              <a:gd name="connsiteY3" fmla="*/ 291919 h 892656"/>
              <a:gd name="connsiteX4" fmla="*/ 1106212 w 1187156"/>
              <a:gd name="connsiteY4" fmla="*/ 265380 h 892656"/>
              <a:gd name="connsiteX5" fmla="*/ 1171575 w 1187156"/>
              <a:gd name="connsiteY5" fmla="*/ 25881 h 892656"/>
              <a:gd name="connsiteX6" fmla="*/ 1171575 w 1187156"/>
              <a:gd name="connsiteY6" fmla="*/ 6831 h 892656"/>
              <a:gd name="connsiteX0" fmla="*/ 266914 w 972209"/>
              <a:gd name="connsiteY0" fmla="*/ 892538 h 892538"/>
              <a:gd name="connsiteX1" fmla="*/ 0 w 972209"/>
              <a:gd name="connsiteY1" fmla="*/ 529206 h 892538"/>
              <a:gd name="connsiteX2" fmla="*/ 423410 w 972209"/>
              <a:gd name="connsiteY2" fmla="*/ 511445 h 892538"/>
              <a:gd name="connsiteX3" fmla="*/ 509853 w 972209"/>
              <a:gd name="connsiteY3" fmla="*/ 291919 h 892538"/>
              <a:gd name="connsiteX4" fmla="*/ 891265 w 972209"/>
              <a:gd name="connsiteY4" fmla="*/ 265380 h 892538"/>
              <a:gd name="connsiteX5" fmla="*/ 956628 w 972209"/>
              <a:gd name="connsiteY5" fmla="*/ 25881 h 892538"/>
              <a:gd name="connsiteX6" fmla="*/ 956628 w 972209"/>
              <a:gd name="connsiteY6" fmla="*/ 6831 h 892538"/>
              <a:gd name="connsiteX0" fmla="*/ 266914 w 972209"/>
              <a:gd name="connsiteY0" fmla="*/ 892538 h 892538"/>
              <a:gd name="connsiteX1" fmla="*/ 0 w 972209"/>
              <a:gd name="connsiteY1" fmla="*/ 529206 h 892538"/>
              <a:gd name="connsiteX2" fmla="*/ 423410 w 972209"/>
              <a:gd name="connsiteY2" fmla="*/ 511445 h 892538"/>
              <a:gd name="connsiteX3" fmla="*/ 509853 w 972209"/>
              <a:gd name="connsiteY3" fmla="*/ 291919 h 892538"/>
              <a:gd name="connsiteX4" fmla="*/ 891265 w 972209"/>
              <a:gd name="connsiteY4" fmla="*/ 265380 h 892538"/>
              <a:gd name="connsiteX5" fmla="*/ 956628 w 972209"/>
              <a:gd name="connsiteY5" fmla="*/ 25881 h 892538"/>
              <a:gd name="connsiteX6" fmla="*/ 956628 w 972209"/>
              <a:gd name="connsiteY6" fmla="*/ 6831 h 892538"/>
              <a:gd name="connsiteX0" fmla="*/ 135671 w 989546"/>
              <a:gd name="connsiteY0" fmla="*/ 1004213 h 1004213"/>
              <a:gd name="connsiteX1" fmla="*/ 17337 w 989546"/>
              <a:gd name="connsiteY1" fmla="*/ 529206 h 1004213"/>
              <a:gd name="connsiteX2" fmla="*/ 440747 w 989546"/>
              <a:gd name="connsiteY2" fmla="*/ 511445 h 1004213"/>
              <a:gd name="connsiteX3" fmla="*/ 527190 w 989546"/>
              <a:gd name="connsiteY3" fmla="*/ 291919 h 1004213"/>
              <a:gd name="connsiteX4" fmla="*/ 908602 w 989546"/>
              <a:gd name="connsiteY4" fmla="*/ 265380 h 1004213"/>
              <a:gd name="connsiteX5" fmla="*/ 973965 w 989546"/>
              <a:gd name="connsiteY5" fmla="*/ 25881 h 1004213"/>
              <a:gd name="connsiteX6" fmla="*/ 973965 w 989546"/>
              <a:gd name="connsiteY6" fmla="*/ 6831 h 1004213"/>
              <a:gd name="connsiteX0" fmla="*/ 118334 w 972209"/>
              <a:gd name="connsiteY0" fmla="*/ 1004213 h 1004213"/>
              <a:gd name="connsiteX1" fmla="*/ 0 w 972209"/>
              <a:gd name="connsiteY1" fmla="*/ 529206 h 1004213"/>
              <a:gd name="connsiteX2" fmla="*/ 423410 w 972209"/>
              <a:gd name="connsiteY2" fmla="*/ 511445 h 1004213"/>
              <a:gd name="connsiteX3" fmla="*/ 509853 w 972209"/>
              <a:gd name="connsiteY3" fmla="*/ 291919 h 1004213"/>
              <a:gd name="connsiteX4" fmla="*/ 891265 w 972209"/>
              <a:gd name="connsiteY4" fmla="*/ 265380 h 1004213"/>
              <a:gd name="connsiteX5" fmla="*/ 956628 w 972209"/>
              <a:gd name="connsiteY5" fmla="*/ 25881 h 1004213"/>
              <a:gd name="connsiteX6" fmla="*/ 956628 w 972209"/>
              <a:gd name="connsiteY6" fmla="*/ 6831 h 100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209" h="1004213">
                <a:moveTo>
                  <a:pt x="118334" y="1004213"/>
                </a:moveTo>
                <a:cubicBezTo>
                  <a:pt x="124635" y="650840"/>
                  <a:pt x="88971" y="650317"/>
                  <a:pt x="0" y="529206"/>
                </a:cubicBezTo>
                <a:cubicBezTo>
                  <a:pt x="80962" y="486344"/>
                  <a:pt x="338435" y="550993"/>
                  <a:pt x="423410" y="511445"/>
                </a:cubicBezTo>
                <a:cubicBezTo>
                  <a:pt x="508385" y="471897"/>
                  <a:pt x="431877" y="332930"/>
                  <a:pt x="509853" y="291919"/>
                </a:cubicBezTo>
                <a:cubicBezTo>
                  <a:pt x="587829" y="250908"/>
                  <a:pt x="816803" y="309720"/>
                  <a:pt x="891265" y="265380"/>
                </a:cubicBezTo>
                <a:cubicBezTo>
                  <a:pt x="965728" y="221040"/>
                  <a:pt x="929641" y="60806"/>
                  <a:pt x="956628" y="25881"/>
                </a:cubicBezTo>
                <a:cubicBezTo>
                  <a:pt x="983616" y="-9044"/>
                  <a:pt x="970122" y="-1107"/>
                  <a:pt x="956628" y="683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dirty="0">
              <a:solidFill>
                <a:srgbClr val="FFFFFF"/>
              </a:solidFill>
              <a:latin typeface="Trebuchet MS" pitchFamily="34" charset="0"/>
            </a:endParaRPr>
          </a:p>
        </p:txBody>
      </p:sp>
      <p:cxnSp>
        <p:nvCxnSpPr>
          <p:cNvPr id="11" name="Straight Arrow Connector 10"/>
          <p:cNvCxnSpPr/>
          <p:nvPr/>
        </p:nvCxnSpPr>
        <p:spPr>
          <a:xfrm flipV="1">
            <a:off x="5243444" y="5869259"/>
            <a:ext cx="3437035" cy="10744"/>
          </a:xfrm>
          <a:prstGeom prst="straightConnector1">
            <a:avLst/>
          </a:prstGeom>
          <a:ln w="28575">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4078447" y="5950257"/>
            <a:ext cx="5102065" cy="400110"/>
          </a:xfrm>
          <a:prstGeom prst="rect">
            <a:avLst/>
          </a:prstGeom>
          <a:noFill/>
          <a:ln w="9525">
            <a:noFill/>
            <a:miter lim="800000"/>
            <a:headEnd/>
            <a:tailEnd/>
          </a:ln>
        </p:spPr>
        <p:txBody>
          <a:bodyPr rot="0" vert="horz" wrap="square" lIns="91440" tIns="45720" rIns="91440" bIns="45720" anchor="t" anchorCtr="0">
            <a:spAutoFit/>
          </a:bodyPr>
          <a:lstStyle/>
          <a:p>
            <a:r>
              <a:rPr lang="en-GB" sz="2000" dirty="0">
                <a:solidFill>
                  <a:srgbClr val="000000"/>
                </a:solidFill>
                <a:latin typeface="Times New Roman"/>
                <a:ea typeface="Calibri"/>
              </a:rPr>
              <a:t>Mitigation </a:t>
            </a:r>
            <a:r>
              <a:rPr lang="en-GB" sz="2000" dirty="0" smtClean="0">
                <a:solidFill>
                  <a:srgbClr val="000000"/>
                </a:solidFill>
                <a:latin typeface="Times New Roman"/>
                <a:ea typeface="Calibri"/>
              </a:rPr>
              <a:t>measures insufficient or delayed</a:t>
            </a:r>
            <a:endParaRPr lang="en-GB" sz="2000" dirty="0">
              <a:solidFill>
                <a:srgbClr val="000000"/>
              </a:solidFill>
              <a:latin typeface="Times New Roman"/>
              <a:ea typeface="Calibri"/>
            </a:endParaRPr>
          </a:p>
        </p:txBody>
      </p:sp>
      <p:sp>
        <p:nvSpPr>
          <p:cNvPr id="3" name="TextBox 2"/>
          <p:cNvSpPr txBox="1"/>
          <p:nvPr/>
        </p:nvSpPr>
        <p:spPr>
          <a:xfrm rot="16200000">
            <a:off x="-1333527" y="3683511"/>
            <a:ext cx="3672408" cy="584775"/>
          </a:xfrm>
          <a:prstGeom prst="rect">
            <a:avLst/>
          </a:prstGeom>
          <a:noFill/>
        </p:spPr>
        <p:txBody>
          <a:bodyPr wrap="square" rtlCol="0">
            <a:spAutoFit/>
          </a:bodyPr>
          <a:lstStyle/>
          <a:p>
            <a:pPr algn="ctr"/>
            <a:r>
              <a:rPr lang="en-GB" sz="1600" dirty="0" smtClean="0">
                <a:solidFill>
                  <a:srgbClr val="000000"/>
                </a:solidFill>
              </a:rPr>
              <a:t>ENVIRONMENTAL IMPACT (NOTIONAL ARITHMETIC SCALE)</a:t>
            </a:r>
            <a:endParaRPr lang="en-GB" sz="1600" dirty="0">
              <a:solidFill>
                <a:srgbClr val="000000"/>
              </a:solidFill>
            </a:endParaRPr>
          </a:p>
        </p:txBody>
      </p:sp>
      <p:cxnSp>
        <p:nvCxnSpPr>
          <p:cNvPr id="8" name="Straight Connector 7"/>
          <p:cNvCxnSpPr/>
          <p:nvPr/>
        </p:nvCxnSpPr>
        <p:spPr bwMode="auto">
          <a:xfrm>
            <a:off x="1059574" y="2970102"/>
            <a:ext cx="7056784" cy="0"/>
          </a:xfrm>
          <a:prstGeom prst="line">
            <a:avLst/>
          </a:prstGeom>
          <a:solidFill>
            <a:schemeClr val="accent1"/>
          </a:solidFill>
          <a:ln w="12700"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2"/>
          <p:cNvSpPr txBox="1">
            <a:spLocks noChangeArrowheads="1"/>
          </p:cNvSpPr>
          <p:nvPr/>
        </p:nvSpPr>
        <p:spPr bwMode="auto">
          <a:xfrm>
            <a:off x="989217" y="2506241"/>
            <a:ext cx="1907728" cy="400109"/>
          </a:xfrm>
          <a:prstGeom prst="rect">
            <a:avLst/>
          </a:prstGeom>
          <a:noFill/>
          <a:ln w="9525">
            <a:noFill/>
            <a:miter lim="800000"/>
            <a:headEnd/>
            <a:tailEnd/>
          </a:ln>
        </p:spPr>
        <p:txBody>
          <a:bodyPr rot="0" vert="horz" wrap="square" lIns="91440" tIns="45720" rIns="91440" bIns="45720" anchor="t" anchorCtr="0">
            <a:spAutoFit/>
          </a:bodyPr>
          <a:lstStyle/>
          <a:p>
            <a:pPr algn="ctr"/>
            <a:r>
              <a:rPr lang="en-GB" sz="2000" dirty="0" smtClean="0">
                <a:solidFill>
                  <a:srgbClr val="000000"/>
                </a:solidFill>
                <a:latin typeface="Times New Roman"/>
                <a:ea typeface="Calibri"/>
              </a:rPr>
              <a:t>Threshold</a:t>
            </a:r>
            <a:endParaRPr lang="en-GB" sz="2000" dirty="0">
              <a:solidFill>
                <a:srgbClr val="000000"/>
              </a:solidFill>
              <a:latin typeface="Times New Roman"/>
              <a:ea typeface="Calibri"/>
            </a:endParaRPr>
          </a:p>
        </p:txBody>
      </p:sp>
      <p:sp>
        <p:nvSpPr>
          <p:cNvPr id="13" name="Explosion 1 12"/>
          <p:cNvSpPr/>
          <p:nvPr/>
        </p:nvSpPr>
        <p:spPr bwMode="auto">
          <a:xfrm>
            <a:off x="5048693" y="1555491"/>
            <a:ext cx="1368152" cy="1317490"/>
          </a:xfrm>
          <a:prstGeom prst="irregularSeal1">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2" name="Explosion 1 21"/>
          <p:cNvSpPr/>
          <p:nvPr/>
        </p:nvSpPr>
        <p:spPr bwMode="auto">
          <a:xfrm>
            <a:off x="6619438" y="2125395"/>
            <a:ext cx="685049" cy="580900"/>
          </a:xfrm>
          <a:prstGeom prst="irregularSeal1">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3" name="Explosion 1 22"/>
          <p:cNvSpPr/>
          <p:nvPr/>
        </p:nvSpPr>
        <p:spPr bwMode="auto">
          <a:xfrm>
            <a:off x="7505134" y="2125395"/>
            <a:ext cx="685049" cy="811145"/>
          </a:xfrm>
          <a:prstGeom prst="irregularSeal1">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Tree>
    <p:extLst>
      <p:ext uri="{BB962C8B-B14F-4D97-AF65-F5344CB8AC3E}">
        <p14:creationId xmlns:p14="http://schemas.microsoft.com/office/powerpoint/2010/main" val="166537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9" grpId="0"/>
      <p:bldP spid="20" grpId="0"/>
      <p:bldP spid="13"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52928" cy="1143000"/>
          </a:xfrm>
        </p:spPr>
        <p:txBody>
          <a:bodyPr>
            <a:noAutofit/>
          </a:bodyPr>
          <a:lstStyle/>
          <a:p>
            <a:r>
              <a:rPr lang="en-GB" sz="4000" dirty="0" smtClean="0"/>
              <a:t>CRITICS</a:t>
            </a:r>
            <a:r>
              <a:rPr lang="en-GB" sz="2400" dirty="0" smtClean="0"/>
              <a:t> </a:t>
            </a:r>
            <a:r>
              <a:rPr lang="en-GB" sz="4000" dirty="0" smtClean="0"/>
              <a:t>ASK</a:t>
            </a:r>
            <a:endParaRPr lang="en-GB" sz="4000" dirty="0"/>
          </a:p>
        </p:txBody>
      </p:sp>
      <p:sp>
        <p:nvSpPr>
          <p:cNvPr id="4" name="Rectangle 3"/>
          <p:cNvSpPr/>
          <p:nvPr/>
        </p:nvSpPr>
        <p:spPr>
          <a:xfrm>
            <a:off x="800339" y="1682949"/>
            <a:ext cx="7848872" cy="48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solidFill>
                <a:srgbClr val="FFFFFF"/>
              </a:solidFill>
              <a:latin typeface="Trebuchet MS" pitchFamily="34" charset="0"/>
            </a:endParaRPr>
          </a:p>
        </p:txBody>
      </p:sp>
      <p:sp>
        <p:nvSpPr>
          <p:cNvPr id="6" name="Text Box 2"/>
          <p:cNvSpPr txBox="1">
            <a:spLocks noChangeArrowheads="1"/>
          </p:cNvSpPr>
          <p:nvPr/>
        </p:nvSpPr>
        <p:spPr bwMode="auto">
          <a:xfrm>
            <a:off x="4932040" y="3975898"/>
            <a:ext cx="3528392" cy="7078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2000" dirty="0" smtClean="0">
                <a:solidFill>
                  <a:srgbClr val="000000"/>
                </a:solidFill>
                <a:latin typeface="Times New Roman"/>
                <a:ea typeface="Calibri"/>
              </a:rPr>
              <a:t>Even if they occur, would such outcomes really be so serious?</a:t>
            </a:r>
            <a:endParaRPr lang="en-GB" sz="2000" dirty="0">
              <a:solidFill>
                <a:srgbClr val="000000"/>
              </a:solidFill>
              <a:latin typeface="Times New Roman"/>
              <a:ea typeface="Calibri"/>
            </a:endParaRPr>
          </a:p>
        </p:txBody>
      </p:sp>
      <p:sp>
        <p:nvSpPr>
          <p:cNvPr id="16" name="Freeform 15"/>
          <p:cNvSpPr/>
          <p:nvPr/>
        </p:nvSpPr>
        <p:spPr>
          <a:xfrm>
            <a:off x="1059574" y="4131221"/>
            <a:ext cx="2928141" cy="1680881"/>
          </a:xfrm>
          <a:custGeom>
            <a:avLst/>
            <a:gdLst>
              <a:gd name="connsiteX0" fmla="*/ 0 w 1885950"/>
              <a:gd name="connsiteY0" fmla="*/ 904875 h 904875"/>
              <a:gd name="connsiteX1" fmla="*/ 266700 w 1885950"/>
              <a:gd name="connsiteY1" fmla="*/ 857250 h 904875"/>
              <a:gd name="connsiteX2" fmla="*/ 428625 w 1885950"/>
              <a:gd name="connsiteY2" fmla="*/ 781050 h 904875"/>
              <a:gd name="connsiteX3" fmla="*/ 990600 w 1885950"/>
              <a:gd name="connsiteY3" fmla="*/ 504825 h 904875"/>
              <a:gd name="connsiteX4" fmla="*/ 1304925 w 1885950"/>
              <a:gd name="connsiteY4" fmla="*/ 295275 h 904875"/>
              <a:gd name="connsiteX5" fmla="*/ 1762125 w 1885950"/>
              <a:gd name="connsiteY5" fmla="*/ 66675 h 904875"/>
              <a:gd name="connsiteX6" fmla="*/ 1885950 w 1885950"/>
              <a:gd name="connsiteY6" fmla="*/ 0 h 904875"/>
              <a:gd name="connsiteX0" fmla="*/ 0 w 1885950"/>
              <a:gd name="connsiteY0" fmla="*/ 904875 h 904875"/>
              <a:gd name="connsiteX1" fmla="*/ 266700 w 1885950"/>
              <a:gd name="connsiteY1" fmla="*/ 857250 h 904875"/>
              <a:gd name="connsiteX2" fmla="*/ 428625 w 1885950"/>
              <a:gd name="connsiteY2" fmla="*/ 781050 h 904875"/>
              <a:gd name="connsiteX3" fmla="*/ 990600 w 1885950"/>
              <a:gd name="connsiteY3" fmla="*/ 504825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04875"/>
              <a:gd name="connsiteX1" fmla="*/ 266700 w 1885950"/>
              <a:gd name="connsiteY1" fmla="*/ 857250 h 904875"/>
              <a:gd name="connsiteX2" fmla="*/ 428625 w 1885950"/>
              <a:gd name="connsiteY2" fmla="*/ 781050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04875"/>
              <a:gd name="connsiteX1" fmla="*/ 238125 w 1885950"/>
              <a:gd name="connsiteY1" fmla="*/ 820063 h 904875"/>
              <a:gd name="connsiteX2" fmla="*/ 428625 w 1885950"/>
              <a:gd name="connsiteY2" fmla="*/ 781050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11686"/>
              <a:gd name="connsiteX1" fmla="*/ 247650 w 1885950"/>
              <a:gd name="connsiteY1" fmla="*/ 904875 h 911686"/>
              <a:gd name="connsiteX2" fmla="*/ 428625 w 1885950"/>
              <a:gd name="connsiteY2" fmla="*/ 781050 h 911686"/>
              <a:gd name="connsiteX3" fmla="*/ 876300 w 1885950"/>
              <a:gd name="connsiteY3" fmla="*/ 591594 h 911686"/>
              <a:gd name="connsiteX4" fmla="*/ 1371600 w 1885950"/>
              <a:gd name="connsiteY4" fmla="*/ 320067 h 911686"/>
              <a:gd name="connsiteX5" fmla="*/ 1762125 w 1885950"/>
              <a:gd name="connsiteY5" fmla="*/ 66675 h 911686"/>
              <a:gd name="connsiteX6" fmla="*/ 1885950 w 1885950"/>
              <a:gd name="connsiteY6" fmla="*/ 0 h 911686"/>
              <a:gd name="connsiteX0" fmla="*/ 0 w 1885950"/>
              <a:gd name="connsiteY0" fmla="*/ 904875 h 904875"/>
              <a:gd name="connsiteX1" fmla="*/ 238125 w 1885950"/>
              <a:gd name="connsiteY1" fmla="*/ 842883 h 904875"/>
              <a:gd name="connsiteX2" fmla="*/ 428625 w 1885950"/>
              <a:gd name="connsiteY2" fmla="*/ 781050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 name="connsiteX0" fmla="*/ 0 w 1885950"/>
              <a:gd name="connsiteY0" fmla="*/ 904875 h 904875"/>
              <a:gd name="connsiteX1" fmla="*/ 238125 w 1885950"/>
              <a:gd name="connsiteY1" fmla="*/ 842883 h 904875"/>
              <a:gd name="connsiteX2" fmla="*/ 542925 w 1885950"/>
              <a:gd name="connsiteY2" fmla="*/ 743863 h 904875"/>
              <a:gd name="connsiteX3" fmla="*/ 876300 w 1885950"/>
              <a:gd name="connsiteY3" fmla="*/ 591594 h 904875"/>
              <a:gd name="connsiteX4" fmla="*/ 1371600 w 1885950"/>
              <a:gd name="connsiteY4" fmla="*/ 320067 h 904875"/>
              <a:gd name="connsiteX5" fmla="*/ 1762125 w 1885950"/>
              <a:gd name="connsiteY5" fmla="*/ 66675 h 904875"/>
              <a:gd name="connsiteX6" fmla="*/ 1885950 w 1885950"/>
              <a:gd name="connsiteY6"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950" h="904875">
                <a:moveTo>
                  <a:pt x="0" y="904875"/>
                </a:moveTo>
                <a:cubicBezTo>
                  <a:pt x="97631" y="891381"/>
                  <a:pt x="147638" y="869718"/>
                  <a:pt x="238125" y="842883"/>
                </a:cubicBezTo>
                <a:cubicBezTo>
                  <a:pt x="328612" y="816048"/>
                  <a:pt x="436563" y="785744"/>
                  <a:pt x="542925" y="743863"/>
                </a:cubicBezTo>
                <a:cubicBezTo>
                  <a:pt x="649287" y="701982"/>
                  <a:pt x="738188" y="662227"/>
                  <a:pt x="876300" y="591594"/>
                </a:cubicBezTo>
                <a:cubicBezTo>
                  <a:pt x="1014412" y="520961"/>
                  <a:pt x="1223963" y="407553"/>
                  <a:pt x="1371600" y="320067"/>
                </a:cubicBezTo>
                <a:cubicBezTo>
                  <a:pt x="1519237" y="232581"/>
                  <a:pt x="1676400" y="120019"/>
                  <a:pt x="1762125" y="66675"/>
                </a:cubicBezTo>
                <a:cubicBezTo>
                  <a:pt x="1847850" y="13331"/>
                  <a:pt x="1872456" y="8731"/>
                  <a:pt x="1885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dirty="0">
              <a:solidFill>
                <a:srgbClr val="FFFFFF"/>
              </a:solidFill>
              <a:latin typeface="Trebuchet MS" pitchFamily="34" charset="0"/>
            </a:endParaRPr>
          </a:p>
        </p:txBody>
      </p:sp>
      <p:sp>
        <p:nvSpPr>
          <p:cNvPr id="17" name="Freeform 16"/>
          <p:cNvSpPr/>
          <p:nvPr/>
        </p:nvSpPr>
        <p:spPr>
          <a:xfrm>
            <a:off x="3995936" y="1920747"/>
            <a:ext cx="1843188" cy="2157910"/>
          </a:xfrm>
          <a:custGeom>
            <a:avLst/>
            <a:gdLst>
              <a:gd name="connsiteX0" fmla="*/ 0 w 1187156"/>
              <a:gd name="connsiteY0" fmla="*/ 892656 h 892656"/>
              <a:gd name="connsiteX1" fmla="*/ 314325 w 1187156"/>
              <a:gd name="connsiteY1" fmla="*/ 730731 h 892656"/>
              <a:gd name="connsiteX2" fmla="*/ 485775 w 1187156"/>
              <a:gd name="connsiteY2" fmla="*/ 635481 h 892656"/>
              <a:gd name="connsiteX3" fmla="*/ 819150 w 1187156"/>
              <a:gd name="connsiteY3" fmla="*/ 397356 h 892656"/>
              <a:gd name="connsiteX4" fmla="*/ 1009650 w 1187156"/>
              <a:gd name="connsiteY4" fmla="*/ 216381 h 892656"/>
              <a:gd name="connsiteX5" fmla="*/ 1171575 w 1187156"/>
              <a:gd name="connsiteY5" fmla="*/ 25881 h 892656"/>
              <a:gd name="connsiteX6" fmla="*/ 1171575 w 1187156"/>
              <a:gd name="connsiteY6" fmla="*/ 6831 h 89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7156" h="892656">
                <a:moveTo>
                  <a:pt x="0" y="892656"/>
                </a:moveTo>
                <a:lnTo>
                  <a:pt x="314325" y="730731"/>
                </a:lnTo>
                <a:cubicBezTo>
                  <a:pt x="395287" y="687869"/>
                  <a:pt x="401638" y="691043"/>
                  <a:pt x="485775" y="635481"/>
                </a:cubicBezTo>
                <a:cubicBezTo>
                  <a:pt x="569912" y="579919"/>
                  <a:pt x="731838" y="467206"/>
                  <a:pt x="819150" y="397356"/>
                </a:cubicBezTo>
                <a:cubicBezTo>
                  <a:pt x="906463" y="327506"/>
                  <a:pt x="950913" y="278293"/>
                  <a:pt x="1009650" y="216381"/>
                </a:cubicBezTo>
                <a:cubicBezTo>
                  <a:pt x="1068387" y="154469"/>
                  <a:pt x="1144588" y="60806"/>
                  <a:pt x="1171575" y="25881"/>
                </a:cubicBezTo>
                <a:cubicBezTo>
                  <a:pt x="1198563" y="-9044"/>
                  <a:pt x="1185069" y="-1107"/>
                  <a:pt x="1171575" y="683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dirty="0">
              <a:solidFill>
                <a:srgbClr val="FFFFFF"/>
              </a:solidFill>
              <a:latin typeface="Trebuchet MS" pitchFamily="34" charset="0"/>
            </a:endParaRPr>
          </a:p>
        </p:txBody>
      </p:sp>
      <p:sp>
        <p:nvSpPr>
          <p:cNvPr id="15" name="Text Box 2"/>
          <p:cNvSpPr txBox="1">
            <a:spLocks noChangeArrowheads="1"/>
          </p:cNvSpPr>
          <p:nvPr/>
        </p:nvSpPr>
        <p:spPr bwMode="auto">
          <a:xfrm>
            <a:off x="2896945" y="3401548"/>
            <a:ext cx="2151748" cy="646331"/>
          </a:xfrm>
          <a:prstGeom prst="rect">
            <a:avLst/>
          </a:prstGeom>
          <a:noFill/>
          <a:ln w="9525">
            <a:noFill/>
            <a:miter lim="800000"/>
            <a:headEnd/>
            <a:tailEnd/>
          </a:ln>
        </p:spPr>
        <p:txBody>
          <a:bodyPr rot="0" vert="horz" wrap="square" lIns="91440" tIns="45720" rIns="91440" bIns="45720" anchor="t" anchorCtr="0">
            <a:spAutoFit/>
          </a:bodyPr>
          <a:lstStyle/>
          <a:p>
            <a:pPr algn="ctr"/>
            <a:r>
              <a:rPr lang="en-GB" dirty="0" smtClean="0">
                <a:solidFill>
                  <a:srgbClr val="000000"/>
                </a:solidFill>
                <a:latin typeface="Times New Roman"/>
                <a:ea typeface="Calibri"/>
              </a:rPr>
              <a:t>Is this extrapolation plausible?</a:t>
            </a:r>
            <a:endParaRPr lang="en-GB" dirty="0">
              <a:solidFill>
                <a:srgbClr val="000000"/>
              </a:solidFill>
              <a:latin typeface="Times New Roman"/>
              <a:ea typeface="Calibri"/>
            </a:endParaRPr>
          </a:p>
        </p:txBody>
      </p:sp>
      <p:sp>
        <p:nvSpPr>
          <p:cNvPr id="21" name="Freeform 20"/>
          <p:cNvSpPr/>
          <p:nvPr/>
        </p:nvSpPr>
        <p:spPr>
          <a:xfrm rot="13901311">
            <a:off x="6484035" y="781298"/>
            <a:ext cx="1509460" cy="2427589"/>
          </a:xfrm>
          <a:custGeom>
            <a:avLst/>
            <a:gdLst>
              <a:gd name="connsiteX0" fmla="*/ 0 w 1187156"/>
              <a:gd name="connsiteY0" fmla="*/ 892656 h 892656"/>
              <a:gd name="connsiteX1" fmla="*/ 314325 w 1187156"/>
              <a:gd name="connsiteY1" fmla="*/ 730731 h 892656"/>
              <a:gd name="connsiteX2" fmla="*/ 485775 w 1187156"/>
              <a:gd name="connsiteY2" fmla="*/ 635481 h 892656"/>
              <a:gd name="connsiteX3" fmla="*/ 819150 w 1187156"/>
              <a:gd name="connsiteY3" fmla="*/ 397356 h 892656"/>
              <a:gd name="connsiteX4" fmla="*/ 1009650 w 1187156"/>
              <a:gd name="connsiteY4" fmla="*/ 216381 h 892656"/>
              <a:gd name="connsiteX5" fmla="*/ 1171575 w 1187156"/>
              <a:gd name="connsiteY5" fmla="*/ 25881 h 892656"/>
              <a:gd name="connsiteX6" fmla="*/ 1171575 w 1187156"/>
              <a:gd name="connsiteY6" fmla="*/ 6831 h 892656"/>
              <a:gd name="connsiteX0" fmla="*/ 0 w 1187156"/>
              <a:gd name="connsiteY0" fmla="*/ 892656 h 892656"/>
              <a:gd name="connsiteX1" fmla="*/ 314325 w 1187156"/>
              <a:gd name="connsiteY1" fmla="*/ 730731 h 892656"/>
              <a:gd name="connsiteX2" fmla="*/ 485775 w 1187156"/>
              <a:gd name="connsiteY2" fmla="*/ 635481 h 892656"/>
              <a:gd name="connsiteX3" fmla="*/ 819150 w 1187156"/>
              <a:gd name="connsiteY3" fmla="*/ 397356 h 892656"/>
              <a:gd name="connsiteX4" fmla="*/ 1106212 w 1187156"/>
              <a:gd name="connsiteY4" fmla="*/ 265380 h 892656"/>
              <a:gd name="connsiteX5" fmla="*/ 1171575 w 1187156"/>
              <a:gd name="connsiteY5" fmla="*/ 25881 h 892656"/>
              <a:gd name="connsiteX6" fmla="*/ 1171575 w 1187156"/>
              <a:gd name="connsiteY6" fmla="*/ 6831 h 892656"/>
              <a:gd name="connsiteX0" fmla="*/ 0 w 1187156"/>
              <a:gd name="connsiteY0" fmla="*/ 892656 h 892656"/>
              <a:gd name="connsiteX1" fmla="*/ 314325 w 1187156"/>
              <a:gd name="connsiteY1" fmla="*/ 730731 h 892656"/>
              <a:gd name="connsiteX2" fmla="*/ 485775 w 1187156"/>
              <a:gd name="connsiteY2" fmla="*/ 635481 h 892656"/>
              <a:gd name="connsiteX3" fmla="*/ 724800 w 1187156"/>
              <a:gd name="connsiteY3" fmla="*/ 291919 h 892656"/>
              <a:gd name="connsiteX4" fmla="*/ 1106212 w 1187156"/>
              <a:gd name="connsiteY4" fmla="*/ 265380 h 892656"/>
              <a:gd name="connsiteX5" fmla="*/ 1171575 w 1187156"/>
              <a:gd name="connsiteY5" fmla="*/ 25881 h 892656"/>
              <a:gd name="connsiteX6" fmla="*/ 1171575 w 1187156"/>
              <a:gd name="connsiteY6" fmla="*/ 6831 h 892656"/>
              <a:gd name="connsiteX0" fmla="*/ 0 w 1187156"/>
              <a:gd name="connsiteY0" fmla="*/ 892656 h 892656"/>
              <a:gd name="connsiteX1" fmla="*/ 314325 w 1187156"/>
              <a:gd name="connsiteY1" fmla="*/ 730731 h 892656"/>
              <a:gd name="connsiteX2" fmla="*/ 638357 w 1187156"/>
              <a:gd name="connsiteY2" fmla="*/ 511445 h 892656"/>
              <a:gd name="connsiteX3" fmla="*/ 724800 w 1187156"/>
              <a:gd name="connsiteY3" fmla="*/ 291919 h 892656"/>
              <a:gd name="connsiteX4" fmla="*/ 1106212 w 1187156"/>
              <a:gd name="connsiteY4" fmla="*/ 265380 h 892656"/>
              <a:gd name="connsiteX5" fmla="*/ 1171575 w 1187156"/>
              <a:gd name="connsiteY5" fmla="*/ 25881 h 892656"/>
              <a:gd name="connsiteX6" fmla="*/ 1171575 w 1187156"/>
              <a:gd name="connsiteY6" fmla="*/ 6831 h 892656"/>
              <a:gd name="connsiteX0" fmla="*/ 0 w 1187156"/>
              <a:gd name="connsiteY0" fmla="*/ 892656 h 892656"/>
              <a:gd name="connsiteX1" fmla="*/ 214947 w 1187156"/>
              <a:gd name="connsiteY1" fmla="*/ 529206 h 892656"/>
              <a:gd name="connsiteX2" fmla="*/ 638357 w 1187156"/>
              <a:gd name="connsiteY2" fmla="*/ 511445 h 892656"/>
              <a:gd name="connsiteX3" fmla="*/ 724800 w 1187156"/>
              <a:gd name="connsiteY3" fmla="*/ 291919 h 892656"/>
              <a:gd name="connsiteX4" fmla="*/ 1106212 w 1187156"/>
              <a:gd name="connsiteY4" fmla="*/ 265380 h 892656"/>
              <a:gd name="connsiteX5" fmla="*/ 1171575 w 1187156"/>
              <a:gd name="connsiteY5" fmla="*/ 25881 h 892656"/>
              <a:gd name="connsiteX6" fmla="*/ 1171575 w 1187156"/>
              <a:gd name="connsiteY6" fmla="*/ 6831 h 892656"/>
              <a:gd name="connsiteX0" fmla="*/ 266914 w 972209"/>
              <a:gd name="connsiteY0" fmla="*/ 892538 h 892538"/>
              <a:gd name="connsiteX1" fmla="*/ 0 w 972209"/>
              <a:gd name="connsiteY1" fmla="*/ 529206 h 892538"/>
              <a:gd name="connsiteX2" fmla="*/ 423410 w 972209"/>
              <a:gd name="connsiteY2" fmla="*/ 511445 h 892538"/>
              <a:gd name="connsiteX3" fmla="*/ 509853 w 972209"/>
              <a:gd name="connsiteY3" fmla="*/ 291919 h 892538"/>
              <a:gd name="connsiteX4" fmla="*/ 891265 w 972209"/>
              <a:gd name="connsiteY4" fmla="*/ 265380 h 892538"/>
              <a:gd name="connsiteX5" fmla="*/ 956628 w 972209"/>
              <a:gd name="connsiteY5" fmla="*/ 25881 h 892538"/>
              <a:gd name="connsiteX6" fmla="*/ 956628 w 972209"/>
              <a:gd name="connsiteY6" fmla="*/ 6831 h 892538"/>
              <a:gd name="connsiteX0" fmla="*/ 266914 w 972209"/>
              <a:gd name="connsiteY0" fmla="*/ 892538 h 892538"/>
              <a:gd name="connsiteX1" fmla="*/ 0 w 972209"/>
              <a:gd name="connsiteY1" fmla="*/ 529206 h 892538"/>
              <a:gd name="connsiteX2" fmla="*/ 423410 w 972209"/>
              <a:gd name="connsiteY2" fmla="*/ 511445 h 892538"/>
              <a:gd name="connsiteX3" fmla="*/ 509853 w 972209"/>
              <a:gd name="connsiteY3" fmla="*/ 291919 h 892538"/>
              <a:gd name="connsiteX4" fmla="*/ 891265 w 972209"/>
              <a:gd name="connsiteY4" fmla="*/ 265380 h 892538"/>
              <a:gd name="connsiteX5" fmla="*/ 956628 w 972209"/>
              <a:gd name="connsiteY5" fmla="*/ 25881 h 892538"/>
              <a:gd name="connsiteX6" fmla="*/ 956628 w 972209"/>
              <a:gd name="connsiteY6" fmla="*/ 6831 h 892538"/>
              <a:gd name="connsiteX0" fmla="*/ 135671 w 989546"/>
              <a:gd name="connsiteY0" fmla="*/ 1004213 h 1004213"/>
              <a:gd name="connsiteX1" fmla="*/ 17337 w 989546"/>
              <a:gd name="connsiteY1" fmla="*/ 529206 h 1004213"/>
              <a:gd name="connsiteX2" fmla="*/ 440747 w 989546"/>
              <a:gd name="connsiteY2" fmla="*/ 511445 h 1004213"/>
              <a:gd name="connsiteX3" fmla="*/ 527190 w 989546"/>
              <a:gd name="connsiteY3" fmla="*/ 291919 h 1004213"/>
              <a:gd name="connsiteX4" fmla="*/ 908602 w 989546"/>
              <a:gd name="connsiteY4" fmla="*/ 265380 h 1004213"/>
              <a:gd name="connsiteX5" fmla="*/ 973965 w 989546"/>
              <a:gd name="connsiteY5" fmla="*/ 25881 h 1004213"/>
              <a:gd name="connsiteX6" fmla="*/ 973965 w 989546"/>
              <a:gd name="connsiteY6" fmla="*/ 6831 h 1004213"/>
              <a:gd name="connsiteX0" fmla="*/ 118334 w 972209"/>
              <a:gd name="connsiteY0" fmla="*/ 1004213 h 1004213"/>
              <a:gd name="connsiteX1" fmla="*/ 0 w 972209"/>
              <a:gd name="connsiteY1" fmla="*/ 529206 h 1004213"/>
              <a:gd name="connsiteX2" fmla="*/ 423410 w 972209"/>
              <a:gd name="connsiteY2" fmla="*/ 511445 h 1004213"/>
              <a:gd name="connsiteX3" fmla="*/ 509853 w 972209"/>
              <a:gd name="connsiteY3" fmla="*/ 291919 h 1004213"/>
              <a:gd name="connsiteX4" fmla="*/ 891265 w 972209"/>
              <a:gd name="connsiteY4" fmla="*/ 265380 h 1004213"/>
              <a:gd name="connsiteX5" fmla="*/ 956628 w 972209"/>
              <a:gd name="connsiteY5" fmla="*/ 25881 h 1004213"/>
              <a:gd name="connsiteX6" fmla="*/ 956628 w 972209"/>
              <a:gd name="connsiteY6" fmla="*/ 6831 h 100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209" h="1004213">
                <a:moveTo>
                  <a:pt x="118334" y="1004213"/>
                </a:moveTo>
                <a:cubicBezTo>
                  <a:pt x="124635" y="650840"/>
                  <a:pt x="88971" y="650317"/>
                  <a:pt x="0" y="529206"/>
                </a:cubicBezTo>
                <a:cubicBezTo>
                  <a:pt x="80962" y="486344"/>
                  <a:pt x="338435" y="550993"/>
                  <a:pt x="423410" y="511445"/>
                </a:cubicBezTo>
                <a:cubicBezTo>
                  <a:pt x="508385" y="471897"/>
                  <a:pt x="431877" y="332930"/>
                  <a:pt x="509853" y="291919"/>
                </a:cubicBezTo>
                <a:cubicBezTo>
                  <a:pt x="587829" y="250908"/>
                  <a:pt x="816803" y="309720"/>
                  <a:pt x="891265" y="265380"/>
                </a:cubicBezTo>
                <a:cubicBezTo>
                  <a:pt x="965728" y="221040"/>
                  <a:pt x="929641" y="60806"/>
                  <a:pt x="956628" y="25881"/>
                </a:cubicBezTo>
                <a:cubicBezTo>
                  <a:pt x="983616" y="-9044"/>
                  <a:pt x="970122" y="-1107"/>
                  <a:pt x="956628" y="683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dirty="0">
              <a:solidFill>
                <a:srgbClr val="FFFFFF"/>
              </a:solidFill>
              <a:latin typeface="Trebuchet MS" pitchFamily="34" charset="0"/>
            </a:endParaRPr>
          </a:p>
        </p:txBody>
      </p:sp>
      <p:sp>
        <p:nvSpPr>
          <p:cNvPr id="3" name="TextBox 2"/>
          <p:cNvSpPr txBox="1"/>
          <p:nvPr/>
        </p:nvSpPr>
        <p:spPr>
          <a:xfrm rot="16200000">
            <a:off x="-1333527" y="3683511"/>
            <a:ext cx="3672408" cy="584775"/>
          </a:xfrm>
          <a:prstGeom prst="rect">
            <a:avLst/>
          </a:prstGeom>
          <a:noFill/>
        </p:spPr>
        <p:txBody>
          <a:bodyPr wrap="square" rtlCol="0">
            <a:spAutoFit/>
          </a:bodyPr>
          <a:lstStyle/>
          <a:p>
            <a:pPr algn="ctr"/>
            <a:r>
              <a:rPr lang="en-GB" sz="1600" dirty="0" smtClean="0">
                <a:solidFill>
                  <a:srgbClr val="000000"/>
                </a:solidFill>
              </a:rPr>
              <a:t>ENVIRONMENTAL IMPACT (NOTIONAL ARITHMETIC SCALE)</a:t>
            </a:r>
            <a:endParaRPr lang="en-GB" sz="1600" dirty="0">
              <a:solidFill>
                <a:srgbClr val="000000"/>
              </a:solidFill>
            </a:endParaRPr>
          </a:p>
        </p:txBody>
      </p:sp>
      <p:cxnSp>
        <p:nvCxnSpPr>
          <p:cNvPr id="8" name="Straight Connector 7"/>
          <p:cNvCxnSpPr/>
          <p:nvPr/>
        </p:nvCxnSpPr>
        <p:spPr bwMode="auto">
          <a:xfrm>
            <a:off x="1059574" y="2970102"/>
            <a:ext cx="7056784" cy="0"/>
          </a:xfrm>
          <a:prstGeom prst="line">
            <a:avLst/>
          </a:prstGeom>
          <a:solidFill>
            <a:schemeClr val="accent1"/>
          </a:solidFill>
          <a:ln w="12700"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2"/>
          <p:cNvSpPr txBox="1">
            <a:spLocks noChangeArrowheads="1"/>
          </p:cNvSpPr>
          <p:nvPr/>
        </p:nvSpPr>
        <p:spPr bwMode="auto">
          <a:xfrm>
            <a:off x="833102" y="2563449"/>
            <a:ext cx="1881737" cy="1015663"/>
          </a:xfrm>
          <a:prstGeom prst="rect">
            <a:avLst/>
          </a:prstGeom>
          <a:noFill/>
          <a:ln w="9525">
            <a:noFill/>
            <a:miter lim="800000"/>
            <a:headEnd/>
            <a:tailEnd/>
          </a:ln>
        </p:spPr>
        <p:txBody>
          <a:bodyPr rot="0" vert="horz" wrap="square" lIns="91440" tIns="45720" rIns="91440" bIns="45720" anchor="t" anchorCtr="0">
            <a:spAutoFit/>
          </a:bodyPr>
          <a:lstStyle/>
          <a:p>
            <a:pPr algn="ctr"/>
            <a:r>
              <a:rPr lang="en-GB" sz="2000" dirty="0" smtClean="0">
                <a:solidFill>
                  <a:srgbClr val="000000"/>
                </a:solidFill>
                <a:latin typeface="Times New Roman"/>
                <a:ea typeface="Calibri"/>
              </a:rPr>
              <a:t>Does this threshold really exist?</a:t>
            </a:r>
            <a:endParaRPr lang="en-GB" sz="2000" dirty="0">
              <a:solidFill>
                <a:srgbClr val="000000"/>
              </a:solidFill>
              <a:latin typeface="Times New Roman"/>
              <a:ea typeface="Calibri"/>
            </a:endParaRPr>
          </a:p>
        </p:txBody>
      </p:sp>
      <p:sp>
        <p:nvSpPr>
          <p:cNvPr id="13" name="Explosion 1 12"/>
          <p:cNvSpPr/>
          <p:nvPr/>
        </p:nvSpPr>
        <p:spPr bwMode="auto">
          <a:xfrm>
            <a:off x="5048693" y="1555491"/>
            <a:ext cx="1368152" cy="1317490"/>
          </a:xfrm>
          <a:prstGeom prst="irregularSeal1">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2" name="Explosion 1 21"/>
          <p:cNvSpPr/>
          <p:nvPr/>
        </p:nvSpPr>
        <p:spPr bwMode="auto">
          <a:xfrm>
            <a:off x="6619438" y="2125395"/>
            <a:ext cx="685049" cy="580900"/>
          </a:xfrm>
          <a:prstGeom prst="irregularSeal1">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3" name="Explosion 1 22"/>
          <p:cNvSpPr/>
          <p:nvPr/>
        </p:nvSpPr>
        <p:spPr bwMode="auto">
          <a:xfrm>
            <a:off x="7505134" y="2125395"/>
            <a:ext cx="685049" cy="811145"/>
          </a:xfrm>
          <a:prstGeom prst="irregularSeal1">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8" name="Text Box 2"/>
          <p:cNvSpPr txBox="1">
            <a:spLocks noChangeArrowheads="1"/>
          </p:cNvSpPr>
          <p:nvPr/>
        </p:nvSpPr>
        <p:spPr bwMode="auto">
          <a:xfrm>
            <a:off x="2339752" y="5229087"/>
            <a:ext cx="2127264" cy="400110"/>
          </a:xfrm>
          <a:prstGeom prst="rect">
            <a:avLst/>
          </a:prstGeom>
          <a:noFill/>
          <a:ln w="9525">
            <a:noFill/>
            <a:miter lim="800000"/>
            <a:headEnd/>
            <a:tailEnd/>
          </a:ln>
        </p:spPr>
        <p:txBody>
          <a:bodyPr rot="0" vert="horz" wrap="square" lIns="91440" tIns="45720" rIns="91440" bIns="45720" anchor="t" anchorCtr="0">
            <a:spAutoFit/>
          </a:bodyPr>
          <a:lstStyle/>
          <a:p>
            <a:r>
              <a:rPr lang="en-GB" sz="2000" dirty="0" smtClean="0">
                <a:solidFill>
                  <a:srgbClr val="000000"/>
                </a:solidFill>
                <a:latin typeface="Times New Roman"/>
                <a:ea typeface="Calibri"/>
              </a:rPr>
              <a:t>Is this trend real?</a:t>
            </a:r>
            <a:endParaRPr lang="en-GB" sz="2000" dirty="0">
              <a:solidFill>
                <a:srgbClr val="000000"/>
              </a:solidFill>
              <a:latin typeface="Times New Roman"/>
              <a:ea typeface="Calibri"/>
            </a:endParaRPr>
          </a:p>
        </p:txBody>
      </p:sp>
      <p:sp>
        <p:nvSpPr>
          <p:cNvPr id="29" name="Text Box 2"/>
          <p:cNvSpPr txBox="1">
            <a:spLocks noChangeArrowheads="1"/>
          </p:cNvSpPr>
          <p:nvPr/>
        </p:nvSpPr>
        <p:spPr bwMode="auto">
          <a:xfrm>
            <a:off x="4917530" y="4767422"/>
            <a:ext cx="3325844" cy="7078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2000" dirty="0" smtClean="0">
                <a:solidFill>
                  <a:srgbClr val="000000"/>
                </a:solidFill>
                <a:latin typeface="Times New Roman"/>
                <a:ea typeface="Calibri"/>
              </a:rPr>
              <a:t>In any case,  would it not be cheaper to pay for adaptation?</a:t>
            </a:r>
            <a:endParaRPr lang="en-GB" sz="2000" dirty="0">
              <a:solidFill>
                <a:srgbClr val="000000"/>
              </a:solidFill>
              <a:latin typeface="Times New Roman"/>
              <a:ea typeface="Calibri"/>
            </a:endParaRPr>
          </a:p>
        </p:txBody>
      </p:sp>
      <p:sp>
        <p:nvSpPr>
          <p:cNvPr id="30" name="Text Box 2"/>
          <p:cNvSpPr txBox="1">
            <a:spLocks noChangeArrowheads="1"/>
          </p:cNvSpPr>
          <p:nvPr/>
        </p:nvSpPr>
        <p:spPr bwMode="auto">
          <a:xfrm>
            <a:off x="1979712" y="1775696"/>
            <a:ext cx="2256824" cy="1015663"/>
          </a:xfrm>
          <a:prstGeom prst="rect">
            <a:avLst/>
          </a:prstGeom>
          <a:noFill/>
          <a:ln w="9525">
            <a:noFill/>
            <a:miter lim="800000"/>
            <a:headEnd/>
            <a:tailEnd/>
          </a:ln>
        </p:spPr>
        <p:txBody>
          <a:bodyPr rot="0" vert="horz" wrap="square" lIns="91440" tIns="45720" rIns="91440" bIns="45720" anchor="t" anchorCtr="0">
            <a:spAutoFit/>
          </a:bodyPr>
          <a:lstStyle/>
          <a:p>
            <a:pPr algn="ctr"/>
            <a:r>
              <a:rPr lang="en-GB" sz="2000" dirty="0" smtClean="0">
                <a:solidFill>
                  <a:srgbClr val="000000"/>
                </a:solidFill>
                <a:latin typeface="Times New Roman"/>
                <a:ea typeface="Calibri"/>
              </a:rPr>
              <a:t>Can we really give it a reliable value or probability?</a:t>
            </a:r>
            <a:endParaRPr lang="en-GB" sz="2000" dirty="0">
              <a:solidFill>
                <a:srgbClr val="000000"/>
              </a:solidFill>
              <a:latin typeface="Times New Roman"/>
              <a:ea typeface="Calibri"/>
            </a:endParaRPr>
          </a:p>
        </p:txBody>
      </p:sp>
      <p:sp>
        <p:nvSpPr>
          <p:cNvPr id="31" name="Text Box 2"/>
          <p:cNvSpPr txBox="1">
            <a:spLocks noChangeArrowheads="1"/>
          </p:cNvSpPr>
          <p:nvPr/>
        </p:nvSpPr>
        <p:spPr bwMode="auto">
          <a:xfrm>
            <a:off x="5691459" y="3071281"/>
            <a:ext cx="2768973" cy="7078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2000" dirty="0" smtClean="0">
                <a:solidFill>
                  <a:srgbClr val="000000"/>
                </a:solidFill>
                <a:latin typeface="Times New Roman"/>
                <a:ea typeface="Calibri"/>
              </a:rPr>
              <a:t>These are not certainties, merely possibilities</a:t>
            </a:r>
            <a:endParaRPr lang="en-GB" sz="2000" dirty="0">
              <a:solidFill>
                <a:srgbClr val="000000"/>
              </a:solidFill>
              <a:latin typeface="Times New Roman"/>
              <a:ea typeface="Calibri"/>
            </a:endParaRPr>
          </a:p>
        </p:txBody>
      </p:sp>
      <p:sp>
        <p:nvSpPr>
          <p:cNvPr id="19" name="Text Box 2"/>
          <p:cNvSpPr txBox="1">
            <a:spLocks noChangeArrowheads="1"/>
          </p:cNvSpPr>
          <p:nvPr/>
        </p:nvSpPr>
        <p:spPr bwMode="auto">
          <a:xfrm>
            <a:off x="3403384" y="5812102"/>
            <a:ext cx="5166313" cy="707886"/>
          </a:xfrm>
          <a:prstGeom prst="rect">
            <a:avLst/>
          </a:prstGeom>
          <a:noFill/>
          <a:ln w="9525">
            <a:noFill/>
            <a:miter lim="800000"/>
            <a:headEnd/>
            <a:tailEnd/>
          </a:ln>
        </p:spPr>
        <p:txBody>
          <a:bodyPr rot="0" vert="horz" wrap="square" lIns="91440" tIns="45720" rIns="91440" bIns="45720" anchor="t" anchorCtr="0">
            <a:spAutoFit/>
          </a:bodyPr>
          <a:lstStyle/>
          <a:p>
            <a:pPr algn="ctr"/>
            <a:r>
              <a:rPr lang="en-GB" sz="2000" dirty="0" smtClean="0">
                <a:solidFill>
                  <a:srgbClr val="000000"/>
                </a:solidFill>
                <a:latin typeface="Times New Roman"/>
                <a:ea typeface="Calibri"/>
              </a:rPr>
              <a:t>People in the future will be richer than us, and better able afford the extra costs and risks</a:t>
            </a:r>
            <a:endParaRPr lang="en-GB" sz="2000" dirty="0">
              <a:solidFill>
                <a:srgbClr val="000000"/>
              </a:solidFill>
              <a:latin typeface="Times New Roman"/>
              <a:ea typeface="Calibri"/>
            </a:endParaRPr>
          </a:p>
        </p:txBody>
      </p:sp>
    </p:spTree>
    <p:extLst>
      <p:ext uri="{BB962C8B-B14F-4D97-AF65-F5344CB8AC3E}">
        <p14:creationId xmlns:p14="http://schemas.microsoft.com/office/powerpoint/2010/main" val="320313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0" grpId="0"/>
      <p:bldP spid="28" grpId="0"/>
      <p:bldP spid="29" grpId="0"/>
      <p:bldP spid="30" grpId="0"/>
      <p:bldP spid="31"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GB" sz="2800" dirty="0" smtClean="0"/>
              <a:t/>
            </a:r>
            <a:br>
              <a:rPr lang="en-GB" sz="2800" dirty="0" smtClean="0"/>
            </a:br>
            <a:endParaRPr lang="en-GB" sz="2800" dirty="0"/>
          </a:p>
        </p:txBody>
      </p:sp>
      <p:sp>
        <p:nvSpPr>
          <p:cNvPr id="3" name="Content Placeholder 2"/>
          <p:cNvSpPr>
            <a:spLocks noGrp="1"/>
          </p:cNvSpPr>
          <p:nvPr>
            <p:ph idx="1"/>
          </p:nvPr>
        </p:nvSpPr>
        <p:spPr/>
        <p:txBody>
          <a:bodyPr/>
          <a:lstStyle/>
          <a:p>
            <a:endParaRPr lang="en-GB"/>
          </a:p>
        </p:txBody>
      </p:sp>
      <p:pic>
        <p:nvPicPr>
          <p:cNvPr id="4" name="Content Placeholder 7" descr="http://www.stockholmresilience.org/images/18.7cf9c5aa121e17bab42800043477/PB-quantitative-evolution.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03648"/>
            <a:ext cx="8136904" cy="512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10893" y="5902512"/>
            <a:ext cx="1584176" cy="646331"/>
          </a:xfrm>
          <a:prstGeom prst="rect">
            <a:avLst/>
          </a:prstGeom>
          <a:noFill/>
        </p:spPr>
        <p:txBody>
          <a:bodyPr wrap="square" rtlCol="0">
            <a:spAutoFit/>
          </a:bodyPr>
          <a:lstStyle/>
          <a:p>
            <a:r>
              <a:rPr lang="en-GB" dirty="0" smtClean="0"/>
              <a:t>Rockström </a:t>
            </a:r>
            <a:r>
              <a:rPr lang="en-GB" i="1" dirty="0" smtClean="0"/>
              <a:t>et al</a:t>
            </a:r>
            <a:r>
              <a:rPr lang="en-GB" dirty="0" smtClean="0"/>
              <a:t>., 2009</a:t>
            </a:r>
            <a:endParaRPr lang="en-GB" dirty="0"/>
          </a:p>
        </p:txBody>
      </p:sp>
      <p:sp>
        <p:nvSpPr>
          <p:cNvPr id="6" name="Title 1"/>
          <p:cNvSpPr txBox="1">
            <a:spLocks/>
          </p:cNvSpPr>
          <p:nvPr/>
        </p:nvSpPr>
        <p:spPr bwMode="auto">
          <a:xfrm>
            <a:off x="359532" y="260648"/>
            <a:ext cx="849694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GB" sz="2800" dirty="0"/>
              <a:t>‘PLANETARY BOUNDARIES</a:t>
            </a:r>
            <a:r>
              <a:rPr lang="en-GB" sz="2800" dirty="0" smtClean="0"/>
              <a:t>’ </a:t>
            </a:r>
            <a:r>
              <a:rPr lang="en-GB" sz="1600" dirty="0" smtClean="0"/>
              <a:t>(ROCKSTRÖM </a:t>
            </a:r>
            <a:r>
              <a:rPr lang="en-GB" sz="1600" i="1" dirty="0" smtClean="0"/>
              <a:t>et al</a:t>
            </a:r>
            <a:r>
              <a:rPr lang="en-GB" sz="1600" dirty="0" smtClean="0"/>
              <a:t>.,2009)</a:t>
            </a:r>
            <a:br>
              <a:rPr lang="en-GB" sz="1600" dirty="0" smtClean="0"/>
            </a:br>
            <a:r>
              <a:rPr lang="en-GB" sz="1600" dirty="0" smtClean="0"/>
              <a:t>A combination of boundary and trend gives an approximate ranking for urgency</a:t>
            </a:r>
            <a:r>
              <a:rPr lang="en-GB" sz="2400" dirty="0" smtClean="0"/>
              <a:t/>
            </a:r>
            <a:br>
              <a:rPr lang="en-GB" sz="2400" dirty="0" smtClean="0"/>
            </a:br>
            <a:endParaRPr lang="en-GB" sz="2400" dirty="0"/>
          </a:p>
        </p:txBody>
      </p:sp>
      <p:sp>
        <p:nvSpPr>
          <p:cNvPr id="7" name="TextBox 6"/>
          <p:cNvSpPr txBox="1"/>
          <p:nvPr/>
        </p:nvSpPr>
        <p:spPr>
          <a:xfrm rot="751980">
            <a:off x="7001233" y="1487499"/>
            <a:ext cx="1440160" cy="923330"/>
          </a:xfrm>
          <a:prstGeom prst="rect">
            <a:avLst/>
          </a:prstGeom>
          <a:noFill/>
        </p:spPr>
        <p:txBody>
          <a:bodyPr wrap="square" rtlCol="0">
            <a:spAutoFit/>
          </a:bodyPr>
          <a:lstStyle/>
          <a:p>
            <a:pPr algn="ctr"/>
            <a:r>
              <a:rPr lang="en-GB" dirty="0" smtClean="0">
                <a:latin typeface="Trebuchet MS" pitchFamily="34" charset="0"/>
              </a:rPr>
              <a:t>Proposed principal thresholds</a:t>
            </a:r>
            <a:endParaRPr lang="en-GB" dirty="0">
              <a:latin typeface="Trebuchet MS" pitchFamily="34" charset="0"/>
            </a:endParaRPr>
          </a:p>
        </p:txBody>
      </p:sp>
      <p:sp>
        <p:nvSpPr>
          <p:cNvPr id="8" name="Freeform 7"/>
          <p:cNvSpPr/>
          <p:nvPr/>
        </p:nvSpPr>
        <p:spPr bwMode="auto">
          <a:xfrm>
            <a:off x="4608004" y="2348880"/>
            <a:ext cx="2967697" cy="936104"/>
          </a:xfrm>
          <a:custGeom>
            <a:avLst/>
            <a:gdLst>
              <a:gd name="connsiteX0" fmla="*/ 3075709 w 3075709"/>
              <a:gd name="connsiteY0" fmla="*/ 0 h 1092530"/>
              <a:gd name="connsiteX1" fmla="*/ 2873829 w 3075709"/>
              <a:gd name="connsiteY1" fmla="*/ 118753 h 1092530"/>
              <a:gd name="connsiteX2" fmla="*/ 2185060 w 3075709"/>
              <a:gd name="connsiteY2" fmla="*/ 178130 h 1092530"/>
              <a:gd name="connsiteX3" fmla="*/ 771897 w 3075709"/>
              <a:gd name="connsiteY3" fmla="*/ 427511 h 1092530"/>
              <a:gd name="connsiteX4" fmla="*/ 0 w 3075709"/>
              <a:gd name="connsiteY4" fmla="*/ 1092530 h 109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709" h="1092530">
                <a:moveTo>
                  <a:pt x="3075709" y="0"/>
                </a:moveTo>
                <a:cubicBezTo>
                  <a:pt x="3048989" y="44532"/>
                  <a:pt x="3022270" y="89065"/>
                  <a:pt x="2873829" y="118753"/>
                </a:cubicBezTo>
                <a:cubicBezTo>
                  <a:pt x="2725387" y="148441"/>
                  <a:pt x="2535382" y="126670"/>
                  <a:pt x="2185060" y="178130"/>
                </a:cubicBezTo>
                <a:cubicBezTo>
                  <a:pt x="1834738" y="229590"/>
                  <a:pt x="1136074" y="275111"/>
                  <a:pt x="771897" y="427511"/>
                </a:cubicBezTo>
                <a:cubicBezTo>
                  <a:pt x="407720" y="579911"/>
                  <a:pt x="203860" y="836220"/>
                  <a:pt x="0" y="1092530"/>
                </a:cubicBezTo>
              </a:path>
            </a:pathLst>
          </a:custGeom>
          <a:no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rebuchet MS" pitchFamily="34" charset="0"/>
            </a:endParaRPr>
          </a:p>
        </p:txBody>
      </p:sp>
    </p:spTree>
    <p:extLst>
      <p:ext uri="{BB962C8B-B14F-4D97-AF65-F5344CB8AC3E}">
        <p14:creationId xmlns:p14="http://schemas.microsoft.com/office/powerpoint/2010/main" val="8281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51" y="260648"/>
            <a:ext cx="7772400" cy="1143000"/>
          </a:xfrm>
        </p:spPr>
        <p:txBody>
          <a:bodyPr/>
          <a:lstStyle/>
          <a:p>
            <a:r>
              <a:rPr lang="en-GB" dirty="0" smtClean="0"/>
              <a:t>THE ECOLOGICAL FOOTPRINT</a:t>
            </a:r>
            <a:br>
              <a:rPr lang="en-GB" dirty="0" smtClean="0"/>
            </a:br>
            <a:r>
              <a:rPr lang="en-GB" sz="1400" dirty="0" smtClean="0"/>
              <a:t>Source: www.wwf.panda.org</a:t>
            </a:r>
            <a:endParaRPr lang="en-GB" dirty="0"/>
          </a:p>
        </p:txBody>
      </p:sp>
      <p:sp>
        <p:nvSpPr>
          <p:cNvPr id="3" name="Content Placeholder 2"/>
          <p:cNvSpPr>
            <a:spLocks noGrp="1"/>
          </p:cNvSpPr>
          <p:nvPr>
            <p:ph idx="1"/>
          </p:nvPr>
        </p:nvSpPr>
        <p:spPr/>
        <p:txBody>
          <a:bodyPr/>
          <a:lstStyle/>
          <a:p>
            <a:endParaRPr lang="en-GB"/>
          </a:p>
        </p:txBody>
      </p:sp>
      <p:pic>
        <p:nvPicPr>
          <p:cNvPr id="1028" name="Picture 4" descr="http://awsassets.panda.org/img/global_ecofootprint_2012_4222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844824"/>
            <a:ext cx="9083326" cy="45609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1628800"/>
            <a:ext cx="2016224" cy="830997"/>
          </a:xfrm>
          <a:prstGeom prst="rect">
            <a:avLst/>
          </a:prstGeom>
          <a:noFill/>
        </p:spPr>
        <p:txBody>
          <a:bodyPr wrap="square" rtlCol="0">
            <a:spAutoFit/>
          </a:bodyPr>
          <a:lstStyle/>
          <a:p>
            <a:pPr algn="ctr"/>
            <a:r>
              <a:rPr lang="en-GB" sz="2400" dirty="0" smtClean="0"/>
              <a:t>Threshold (One Earth)</a:t>
            </a:r>
            <a:endParaRPr lang="en-GB" sz="2400" dirty="0"/>
          </a:p>
        </p:txBody>
      </p:sp>
      <p:cxnSp>
        <p:nvCxnSpPr>
          <p:cNvPr id="6" name="Straight Arrow Connector 5"/>
          <p:cNvCxnSpPr/>
          <p:nvPr/>
        </p:nvCxnSpPr>
        <p:spPr bwMode="auto">
          <a:xfrm flipH="1">
            <a:off x="1475656" y="2459797"/>
            <a:ext cx="180020" cy="166548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4228590" y="1429325"/>
            <a:ext cx="4680520" cy="830997"/>
          </a:xfrm>
          <a:prstGeom prst="rect">
            <a:avLst/>
          </a:prstGeom>
          <a:noFill/>
        </p:spPr>
        <p:txBody>
          <a:bodyPr wrap="square" rtlCol="0">
            <a:spAutoFit/>
          </a:bodyPr>
          <a:lstStyle/>
          <a:p>
            <a:pPr algn="ctr"/>
            <a:r>
              <a:rPr lang="en-GB" sz="2400" dirty="0" smtClean="0"/>
              <a:t>This is also an example of a highly aggregated indicator</a:t>
            </a:r>
            <a:endParaRPr lang="en-GB" sz="2400" dirty="0"/>
          </a:p>
        </p:txBody>
      </p:sp>
      <p:sp>
        <p:nvSpPr>
          <p:cNvPr id="10" name="Left Brace 9"/>
          <p:cNvSpPr/>
          <p:nvPr/>
        </p:nvSpPr>
        <p:spPr bwMode="auto">
          <a:xfrm>
            <a:off x="5956782" y="3312456"/>
            <a:ext cx="612068" cy="2426956"/>
          </a:xfrm>
          <a:prstGeom prst="leftBrace">
            <a:avLst>
              <a:gd name="adj1" fmla="val 8333"/>
              <a:gd name="adj2" fmla="val 5115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3" name="TextBox 12"/>
          <p:cNvSpPr txBox="1"/>
          <p:nvPr/>
        </p:nvSpPr>
        <p:spPr>
          <a:xfrm>
            <a:off x="1893404" y="2644963"/>
            <a:ext cx="4680520" cy="830997"/>
          </a:xfrm>
          <a:prstGeom prst="rect">
            <a:avLst/>
          </a:prstGeom>
          <a:noFill/>
        </p:spPr>
        <p:txBody>
          <a:bodyPr wrap="square" rtlCol="0">
            <a:spAutoFit/>
          </a:bodyPr>
          <a:lstStyle/>
          <a:p>
            <a:pPr algn="ctr"/>
            <a:r>
              <a:rPr lang="en-GB" sz="2400" dirty="0" smtClean="0"/>
              <a:t>Categories and proportions correlate well with GHGE</a:t>
            </a:r>
            <a:endParaRPr lang="en-GB" sz="2400" dirty="0"/>
          </a:p>
        </p:txBody>
      </p:sp>
      <p:cxnSp>
        <p:nvCxnSpPr>
          <p:cNvPr id="14" name="Straight Arrow Connector 13"/>
          <p:cNvCxnSpPr/>
          <p:nvPr/>
        </p:nvCxnSpPr>
        <p:spPr bwMode="auto">
          <a:xfrm>
            <a:off x="4505151" y="3475960"/>
            <a:ext cx="1290985" cy="10499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7345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15555</TotalTime>
  <Words>1642</Words>
  <Application>Microsoft Office PowerPoint</Application>
  <PresentationFormat>On-screen Show (4:3)</PresentationFormat>
  <Paragraphs>277</Paragraphs>
  <Slides>36</Slides>
  <Notes>2</Notes>
  <HiddenSlides>0</HiddenSlides>
  <MMClips>0</MMClips>
  <ScaleCrop>false</ScaleCrop>
  <HeadingPairs>
    <vt:vector size="4" baseType="variant">
      <vt:variant>
        <vt:lpstr>Theme</vt:lpstr>
      </vt:variant>
      <vt:variant>
        <vt:i4>8</vt:i4>
      </vt:variant>
      <vt:variant>
        <vt:lpstr>Slide Titles</vt:lpstr>
      </vt:variant>
      <vt:variant>
        <vt:i4>36</vt:i4>
      </vt:variant>
    </vt:vector>
  </HeadingPairs>
  <TitlesOfParts>
    <vt:vector size="44" baseType="lpstr">
      <vt:lpstr>Office Theme</vt:lpstr>
      <vt:lpstr>2_Default Design</vt:lpstr>
      <vt:lpstr>7_Default Design</vt:lpstr>
      <vt:lpstr>8_Default Design</vt:lpstr>
      <vt:lpstr>10_Default Design</vt:lpstr>
      <vt:lpstr>3_Default Design</vt:lpstr>
      <vt:lpstr>4_Default Design</vt:lpstr>
      <vt:lpstr>4_Office Theme</vt:lpstr>
      <vt:lpstr>DEFINING AND MEASURING SUSTAINABILITY</vt:lpstr>
      <vt:lpstr>AN IMPORTANT DISTINCTION</vt:lpstr>
      <vt:lpstr>SUSTAINABILITY ENTAILS AN ELEMENT OF TIME OR ‘FUTURITY’  Often across generations</vt:lpstr>
      <vt:lpstr>A CARTOON VIEW OF INTERGENERATIONAL EQUITY On most estimates of the relative costs, successful prevention of climate change looks like a bargain from the perspective of people in the future. But from the present perspective, mitigation costs look dauntingly large and adaptation costs virtually invisible. </vt:lpstr>
      <vt:lpstr>STANDARD ‘B.A.U.’ MODEL OF MITIGATION PROCESSES With principal actors for each component</vt:lpstr>
      <vt:lpstr>THRESHOLD ADDED TO STANDARD MODEL OF MITIGATION PROCESSES</vt:lpstr>
      <vt:lpstr>CRITICS ASK</vt:lpstr>
      <vt:lpstr> </vt:lpstr>
      <vt:lpstr>THE ECOLOGICAL FOOTPRINT Source: www.wwf.panda.org</vt:lpstr>
      <vt:lpstr> FORTUNATELY DIFFERENT IMPACTS CORRELATE QUITE WELL, MAKING THE PROCESS OF ‘AGGREGATION’ EASIER AND MORE MEANINGFUL Note that ‘global warming’ (GHG emissions) also correlates well with other impacts, suggesting its use as an easily-measured ‘proxy’ in certain circumstances </vt:lpstr>
      <vt:lpstr>THE CASE OF CLIMATE CHANGE HOW SHOULD WE SET THRESHOLDS? AN UNCOMFORTABLE MIXTURE OF SCIENCE, ETHICS AND POLITICS </vt:lpstr>
      <vt:lpstr>EMISSION OF GHGs (GHGE) IS A GOOD ‘PROXY’ FOR AN AGGREGATED MEASURES OF ENVIRONMENTAL IMPACTS</vt:lpstr>
      <vt:lpstr>MAIN MEASURES FOR CLIMATE CHANGE</vt:lpstr>
      <vt:lpstr>GHG EMISSIONS (GHGE)</vt:lpstr>
      <vt:lpstr>RELATIVE WORLD EMISSIONS OF CO2 AND NON-CO2 GHGS</vt:lpstr>
      <vt:lpstr>CONCENTRATION OF GHGs IN ATMOSPHERE</vt:lpstr>
      <vt:lpstr>ACTUAL ‘FORCINGS’: NOT ALL DUE TO GHG</vt:lpstr>
      <vt:lpstr>ATMOSPHERIC TEMPERATURE</vt:lpstr>
      <vt:lpstr>PROBABILITIES</vt:lpstr>
      <vt:lpstr>THE PRINCIPLE OF CUMULATIVE EMISSIONS</vt:lpstr>
      <vt:lpstr>The principle of calculating default cumulative emissions tCO2e/y*y = tCO2e 637*20/2 = 6370MtCO2e </vt:lpstr>
      <vt:lpstr>BUT THE TRAJECTORY IS NOT NECESSARILY LINEAR. ITS SHAPE CAN MAKE A LARGE DIFFERENCE TO THE ACCUMULATED EMISSIONS</vt:lpstr>
      <vt:lpstr>‘CARBON BUDGETS’ OR ALLOWABLE EMISSIONS QUOTAS CAN BE ALLOCATED TO COUNTRIES ON THE BASIS OF EQUAL PER CAPITA ENTITLEMENT </vt:lpstr>
      <vt:lpstr>CALCULATING THE UK’S SUSTAINABLE EMISSIONS ENTITLEMENT  FROM GLOBAL ESTIMATES OF A ‘BUDGET’ THAT WOULD GIVE 20% CHANCE OF EXCEEDING 2ºC Is this probability unreasonable? Too high? Too low?</vt:lpstr>
      <vt:lpstr>THERE REMAINS A PROBLEM OF WHICH UK EMISSIONS TO COUNT</vt:lpstr>
      <vt:lpstr>UK official policy, target, results</vt:lpstr>
      <vt:lpstr>Which emissions should we count?</vt:lpstr>
      <vt:lpstr>PowerPoint Presentation</vt:lpstr>
      <vt:lpstr>PowerPoint Presentation</vt:lpstr>
      <vt:lpstr>‘COMPREHENSIVE’ EMISSIONS FRAME FOR THE UK?</vt:lpstr>
      <vt:lpstr>UK EMISSIONS ABOVE QUOTA FOR VARIOUS FRAMES Either ‘physics’ or ‘fairness’ must give way, possibly both, making international agreement difficult</vt:lpstr>
      <vt:lpstr>THIS IS JUST THE CLIMATE CHANGE ASPECT</vt:lpstr>
      <vt:lpstr>PowerPoint Presentation</vt:lpstr>
      <vt:lpstr>PowerPoint Presentation</vt:lpstr>
      <vt:lpstr>CONSIDERATION OF THE WIDE GAP BETWEEN PHYSICAL REQUIREMENTS AND THE LIKELY POLITICAL RESPONSE SUGGESTS A BIFURCATION OF THE HISTORICAL TRAJECTORY</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Harper</dc:creator>
  <cp:lastModifiedBy>Peter Harper</cp:lastModifiedBy>
  <cp:revision>165</cp:revision>
  <dcterms:created xsi:type="dcterms:W3CDTF">2012-01-23T16:45:44Z</dcterms:created>
  <dcterms:modified xsi:type="dcterms:W3CDTF">2014-10-23T16:36:14Z</dcterms:modified>
</cp:coreProperties>
</file>