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6" r:id="rId3"/>
    <p:sldId id="268" r:id="rId4"/>
    <p:sldId id="265" r:id="rId5"/>
    <p:sldId id="257" r:id="rId6"/>
    <p:sldId id="284" r:id="rId7"/>
    <p:sldId id="269" r:id="rId8"/>
    <p:sldId id="271" r:id="rId9"/>
    <p:sldId id="272" r:id="rId10"/>
    <p:sldId id="273" r:id="rId11"/>
    <p:sldId id="276" r:id="rId12"/>
    <p:sldId id="309" r:id="rId13"/>
    <p:sldId id="310" r:id="rId14"/>
    <p:sldId id="277" r:id="rId15"/>
    <p:sldId id="278" r:id="rId16"/>
    <p:sldId id="279" r:id="rId17"/>
    <p:sldId id="280" r:id="rId18"/>
    <p:sldId id="281" r:id="rId19"/>
    <p:sldId id="306" r:id="rId20"/>
    <p:sldId id="282" r:id="rId21"/>
    <p:sldId id="295" r:id="rId22"/>
    <p:sldId id="283" r:id="rId23"/>
    <p:sldId id="294" r:id="rId24"/>
    <p:sldId id="296" r:id="rId25"/>
    <p:sldId id="285" r:id="rId26"/>
    <p:sldId id="286" r:id="rId27"/>
    <p:sldId id="267" r:id="rId28"/>
    <p:sldId id="288" r:id="rId29"/>
    <p:sldId id="290" r:id="rId30"/>
    <p:sldId id="259" r:id="rId31"/>
    <p:sldId id="291" r:id="rId32"/>
    <p:sldId id="289" r:id="rId33"/>
    <p:sldId id="297" r:id="rId34"/>
    <p:sldId id="260" r:id="rId35"/>
    <p:sldId id="262" r:id="rId36"/>
    <p:sldId id="263" r:id="rId37"/>
    <p:sldId id="292" r:id="rId38"/>
    <p:sldId id="299" r:id="rId39"/>
    <p:sldId id="300" r:id="rId40"/>
    <p:sldId id="307" r:id="rId41"/>
    <p:sldId id="303" r:id="rId42"/>
    <p:sldId id="311"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A5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50" autoAdjust="0"/>
    <p:restoredTop sz="94660"/>
  </p:normalViewPr>
  <p:slideViewPr>
    <p:cSldViewPr>
      <p:cViewPr>
        <p:scale>
          <a:sx n="70" d="100"/>
          <a:sy n="70" d="100"/>
        </p:scale>
        <p:origin x="-125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ter%20Harper\Documents\MATERIAL%20FOR%20CONFERENCES\Degrowth%20Leipzig\Modelling%20carbon%20sources%20sinks%20and%20drivers%20Degrowth%20V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ter%20Harper\Documents\MATERIAL%20FOR%20CONFERENCES\Degrowth%20Leipzig\Modelling%20carbon%20sources%20sinks%20and%20drivers%20Degrowth%20V2.xls"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eter%20Harper\Documents\ZCB3\USEFUL%20OLDER%20MATERIAL\Budget%20calculations%20for%20RS%20pape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tx1"/>
            </a:solidFill>
          </c:spPr>
          <c:invertIfNegative val="0"/>
          <c:dPt>
            <c:idx val="2"/>
            <c:invertIfNegative val="0"/>
            <c:bubble3D val="0"/>
            <c:spPr>
              <a:solidFill>
                <a:srgbClr val="92D050"/>
              </a:solidFill>
            </c:spPr>
          </c:dPt>
          <c:dPt>
            <c:idx val="7"/>
            <c:invertIfNegative val="0"/>
            <c:bubble3D val="0"/>
            <c:spPr>
              <a:solidFill>
                <a:srgbClr val="92D050"/>
              </a:solidFill>
            </c:spPr>
          </c:dPt>
          <c:dPt>
            <c:idx val="8"/>
            <c:invertIfNegative val="0"/>
            <c:bubble3D val="0"/>
            <c:spPr>
              <a:solidFill>
                <a:srgbClr val="92D050"/>
              </a:solidFill>
            </c:spPr>
          </c:dPt>
          <c:dPt>
            <c:idx val="9"/>
            <c:invertIfNegative val="0"/>
            <c:bubble3D val="0"/>
            <c:spPr>
              <a:solidFill>
                <a:srgbClr val="FF0000"/>
              </a:solidFill>
            </c:spPr>
          </c:dPt>
          <c:dPt>
            <c:idx val="10"/>
            <c:invertIfNegative val="0"/>
            <c:bubble3D val="0"/>
            <c:spPr>
              <a:solidFill>
                <a:srgbClr val="92D050"/>
              </a:solidFill>
            </c:spPr>
          </c:dPt>
          <c:dPt>
            <c:idx val="11"/>
            <c:invertIfNegative val="0"/>
            <c:bubble3D val="0"/>
            <c:spPr>
              <a:solidFill>
                <a:srgbClr val="92D050"/>
              </a:solidFill>
            </c:spPr>
          </c:dPt>
          <c:dPt>
            <c:idx val="12"/>
            <c:invertIfNegative val="0"/>
            <c:bubble3D val="0"/>
            <c:spPr>
              <a:solidFill>
                <a:srgbClr val="92D050"/>
              </a:solidFill>
            </c:spPr>
          </c:dPt>
          <c:dPt>
            <c:idx val="14"/>
            <c:invertIfNegative val="0"/>
            <c:bubble3D val="0"/>
            <c:spPr>
              <a:solidFill>
                <a:srgbClr val="92D050"/>
              </a:solidFill>
            </c:spPr>
          </c:dPt>
          <c:dPt>
            <c:idx val="17"/>
            <c:invertIfNegative val="0"/>
            <c:bubble3D val="0"/>
            <c:spPr>
              <a:solidFill>
                <a:srgbClr val="92D050"/>
              </a:solidFill>
            </c:spPr>
          </c:dPt>
          <c:dPt>
            <c:idx val="18"/>
            <c:invertIfNegative val="0"/>
            <c:bubble3D val="0"/>
            <c:spPr>
              <a:solidFill>
                <a:srgbClr val="92D050"/>
              </a:solidFill>
            </c:spPr>
          </c:dPt>
          <c:dPt>
            <c:idx val="21"/>
            <c:invertIfNegative val="0"/>
            <c:bubble3D val="0"/>
            <c:spPr>
              <a:solidFill>
                <a:srgbClr val="92D050"/>
              </a:solidFill>
            </c:spPr>
          </c:dPt>
          <c:cat>
            <c:strRef>
              <c:f>Sheet2!$X$21:$X$42</c:f>
              <c:strCache>
                <c:ptCount val="22"/>
                <c:pt idx="0">
                  <c:v>Coal to electricity</c:v>
                </c:pt>
                <c:pt idx="1">
                  <c:v>Gas to electricity</c:v>
                </c:pt>
                <c:pt idx="2">
                  <c:v>Biomass electricity</c:v>
                </c:pt>
                <c:pt idx="3">
                  <c:v>Coal with CCS</c:v>
                </c:pt>
                <c:pt idx="4">
                  <c:v>Gas with CCS</c:v>
                </c:pt>
                <c:pt idx="5">
                  <c:v>Coal CCS wih biomass</c:v>
                </c:pt>
                <c:pt idx="7">
                  <c:v>Geothermal</c:v>
                </c:pt>
                <c:pt idx="8">
                  <c:v>PV</c:v>
                </c:pt>
                <c:pt idx="9">
                  <c:v>Nuclear</c:v>
                </c:pt>
                <c:pt idx="10">
                  <c:v>Concentrating solar</c:v>
                </c:pt>
                <c:pt idx="11">
                  <c:v>Offshore wind</c:v>
                </c:pt>
                <c:pt idx="12">
                  <c:v>Onshore wind</c:v>
                </c:pt>
                <c:pt idx="13">
                  <c:v>Hydro</c:v>
                </c:pt>
                <c:pt idx="14">
                  <c:v>Wave and tidal</c:v>
                </c:pt>
                <c:pt idx="16">
                  <c:v>Gas for heating</c:v>
                </c:pt>
                <c:pt idx="17">
                  <c:v>Biomass for heating</c:v>
                </c:pt>
                <c:pt idx="18">
                  <c:v>Solar thermal</c:v>
                </c:pt>
                <c:pt idx="20">
                  <c:v>Oil (transport)</c:v>
                </c:pt>
                <c:pt idx="21">
                  <c:v>Biofuels for transport</c:v>
                </c:pt>
              </c:strCache>
            </c:strRef>
          </c:cat>
          <c:val>
            <c:numRef>
              <c:f>Sheet2!$Y$21:$Y$42</c:f>
              <c:numCache>
                <c:formatCode>0.000</c:formatCode>
                <c:ptCount val="22"/>
                <c:pt idx="0">
                  <c:v>1</c:v>
                </c:pt>
                <c:pt idx="1">
                  <c:v>0.46</c:v>
                </c:pt>
                <c:pt idx="2">
                  <c:v>0.2</c:v>
                </c:pt>
                <c:pt idx="3">
                  <c:v>0.2</c:v>
                </c:pt>
                <c:pt idx="4">
                  <c:v>0.17</c:v>
                </c:pt>
                <c:pt idx="5">
                  <c:v>0</c:v>
                </c:pt>
                <c:pt idx="7">
                  <c:v>4.4999999999999998E-2</c:v>
                </c:pt>
                <c:pt idx="8">
                  <c:v>4.4999999999999998E-2</c:v>
                </c:pt>
                <c:pt idx="9">
                  <c:v>1.6E-2</c:v>
                </c:pt>
                <c:pt idx="10">
                  <c:v>2.1999999999999999E-2</c:v>
                </c:pt>
                <c:pt idx="11">
                  <c:v>0.02</c:v>
                </c:pt>
                <c:pt idx="12">
                  <c:v>1.4999999999999999E-2</c:v>
                </c:pt>
                <c:pt idx="13">
                  <c:v>4.0000000000000001E-3</c:v>
                </c:pt>
                <c:pt idx="14">
                  <c:v>0.02</c:v>
                </c:pt>
                <c:pt idx="16">
                  <c:v>0.2</c:v>
                </c:pt>
                <c:pt idx="17">
                  <c:v>0.02</c:v>
                </c:pt>
                <c:pt idx="18">
                  <c:v>2.1999999999999999E-2</c:v>
                </c:pt>
                <c:pt idx="20">
                  <c:v>0.3</c:v>
                </c:pt>
                <c:pt idx="21">
                  <c:v>0.15</c:v>
                </c:pt>
              </c:numCache>
            </c:numRef>
          </c:val>
        </c:ser>
        <c:dLbls>
          <c:showLegendKey val="0"/>
          <c:showVal val="0"/>
          <c:showCatName val="0"/>
          <c:showSerName val="0"/>
          <c:showPercent val="0"/>
          <c:showBubbleSize val="0"/>
        </c:dLbls>
        <c:gapWidth val="150"/>
        <c:axId val="106531072"/>
        <c:axId val="106545152"/>
      </c:barChart>
      <c:catAx>
        <c:axId val="106531072"/>
        <c:scaling>
          <c:orientation val="maxMin"/>
        </c:scaling>
        <c:delete val="0"/>
        <c:axPos val="l"/>
        <c:majorTickMark val="out"/>
        <c:minorTickMark val="none"/>
        <c:tickLblPos val="nextTo"/>
        <c:txPr>
          <a:bodyPr/>
          <a:lstStyle/>
          <a:p>
            <a:pPr>
              <a:defRPr sz="1100"/>
            </a:pPr>
            <a:endParaRPr lang="en-US"/>
          </a:p>
        </c:txPr>
        <c:crossAx val="106545152"/>
        <c:crosses val="autoZero"/>
        <c:auto val="1"/>
        <c:lblAlgn val="ctr"/>
        <c:lblOffset val="100"/>
        <c:noMultiLvlLbl val="0"/>
      </c:catAx>
      <c:valAx>
        <c:axId val="106545152"/>
        <c:scaling>
          <c:orientation val="minMax"/>
        </c:scaling>
        <c:delete val="0"/>
        <c:axPos val="t"/>
        <c:majorGridlines/>
        <c:title>
          <c:tx>
            <c:rich>
              <a:bodyPr/>
              <a:lstStyle/>
              <a:p>
                <a:pPr>
                  <a:defRPr/>
                </a:pPr>
                <a:r>
                  <a:rPr lang="en-US"/>
                  <a:t>CARBON INTENSITY OF ENERGY SUPPLY SYSTEMS, kgCO2e/kWh</a:t>
                </a:r>
              </a:p>
            </c:rich>
          </c:tx>
          <c:layout/>
          <c:overlay val="0"/>
        </c:title>
        <c:numFmt formatCode="0.000" sourceLinked="1"/>
        <c:majorTickMark val="out"/>
        <c:minorTickMark val="none"/>
        <c:tickLblPos val="nextTo"/>
        <c:crossAx val="1065310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tx1"/>
            </a:solidFill>
          </c:spPr>
          <c:invertIfNegative val="0"/>
          <c:dPt>
            <c:idx val="2"/>
            <c:invertIfNegative val="0"/>
            <c:bubble3D val="0"/>
            <c:spPr>
              <a:solidFill>
                <a:srgbClr val="92D050"/>
              </a:solidFill>
            </c:spPr>
          </c:dPt>
          <c:dPt>
            <c:idx val="7"/>
            <c:invertIfNegative val="0"/>
            <c:bubble3D val="0"/>
            <c:spPr>
              <a:solidFill>
                <a:srgbClr val="92D050"/>
              </a:solidFill>
            </c:spPr>
          </c:dPt>
          <c:dPt>
            <c:idx val="8"/>
            <c:invertIfNegative val="0"/>
            <c:bubble3D val="0"/>
            <c:spPr>
              <a:solidFill>
                <a:srgbClr val="92D050"/>
              </a:solidFill>
            </c:spPr>
          </c:dPt>
          <c:dPt>
            <c:idx val="9"/>
            <c:invertIfNegative val="0"/>
            <c:bubble3D val="0"/>
            <c:spPr>
              <a:solidFill>
                <a:srgbClr val="FF0000"/>
              </a:solidFill>
            </c:spPr>
          </c:dPt>
          <c:dPt>
            <c:idx val="10"/>
            <c:invertIfNegative val="0"/>
            <c:bubble3D val="0"/>
            <c:spPr>
              <a:solidFill>
                <a:srgbClr val="92D050"/>
              </a:solidFill>
            </c:spPr>
          </c:dPt>
          <c:dPt>
            <c:idx val="11"/>
            <c:invertIfNegative val="0"/>
            <c:bubble3D val="0"/>
            <c:spPr>
              <a:solidFill>
                <a:srgbClr val="92D050"/>
              </a:solidFill>
            </c:spPr>
          </c:dPt>
          <c:dPt>
            <c:idx val="12"/>
            <c:invertIfNegative val="0"/>
            <c:bubble3D val="0"/>
            <c:spPr>
              <a:solidFill>
                <a:srgbClr val="92D050"/>
              </a:solidFill>
            </c:spPr>
          </c:dPt>
          <c:dPt>
            <c:idx val="14"/>
            <c:invertIfNegative val="0"/>
            <c:bubble3D val="0"/>
            <c:spPr>
              <a:solidFill>
                <a:srgbClr val="92D050"/>
              </a:solidFill>
            </c:spPr>
          </c:dPt>
          <c:dPt>
            <c:idx val="17"/>
            <c:invertIfNegative val="0"/>
            <c:bubble3D val="0"/>
            <c:spPr>
              <a:solidFill>
                <a:srgbClr val="92D050"/>
              </a:solidFill>
            </c:spPr>
          </c:dPt>
          <c:dPt>
            <c:idx val="18"/>
            <c:invertIfNegative val="0"/>
            <c:bubble3D val="0"/>
            <c:spPr>
              <a:solidFill>
                <a:srgbClr val="92D050"/>
              </a:solidFill>
            </c:spPr>
          </c:dPt>
          <c:dPt>
            <c:idx val="21"/>
            <c:invertIfNegative val="0"/>
            <c:bubble3D val="0"/>
            <c:spPr>
              <a:solidFill>
                <a:srgbClr val="92D050"/>
              </a:solidFill>
            </c:spPr>
          </c:dPt>
          <c:cat>
            <c:strRef>
              <c:f>Sheet2!$X$21:$X$42</c:f>
              <c:strCache>
                <c:ptCount val="22"/>
                <c:pt idx="0">
                  <c:v>Coal to electricity</c:v>
                </c:pt>
                <c:pt idx="1">
                  <c:v>Gas to electricity</c:v>
                </c:pt>
                <c:pt idx="2">
                  <c:v>Biomass electricity</c:v>
                </c:pt>
                <c:pt idx="3">
                  <c:v>Coal with CCS</c:v>
                </c:pt>
                <c:pt idx="4">
                  <c:v>Gas with CCS</c:v>
                </c:pt>
                <c:pt idx="5">
                  <c:v>Coal CCS wih biomass</c:v>
                </c:pt>
                <c:pt idx="7">
                  <c:v>Geothermal</c:v>
                </c:pt>
                <c:pt idx="8">
                  <c:v>PV</c:v>
                </c:pt>
                <c:pt idx="9">
                  <c:v>Nuclear</c:v>
                </c:pt>
                <c:pt idx="10">
                  <c:v>Concentrating solar</c:v>
                </c:pt>
                <c:pt idx="11">
                  <c:v>Offshore wind</c:v>
                </c:pt>
                <c:pt idx="12">
                  <c:v>Onshore wind</c:v>
                </c:pt>
                <c:pt idx="13">
                  <c:v>Hydro</c:v>
                </c:pt>
                <c:pt idx="14">
                  <c:v>Wave and tidal</c:v>
                </c:pt>
                <c:pt idx="16">
                  <c:v>Gas for heating</c:v>
                </c:pt>
                <c:pt idx="17">
                  <c:v>Biomass for heating</c:v>
                </c:pt>
                <c:pt idx="18">
                  <c:v>Solar thermal</c:v>
                </c:pt>
                <c:pt idx="20">
                  <c:v>Oil (transport)</c:v>
                </c:pt>
                <c:pt idx="21">
                  <c:v>Biofuels for transport</c:v>
                </c:pt>
              </c:strCache>
            </c:strRef>
          </c:cat>
          <c:val>
            <c:numRef>
              <c:f>Sheet2!$Y$21:$Y$42</c:f>
              <c:numCache>
                <c:formatCode>0.000</c:formatCode>
                <c:ptCount val="22"/>
                <c:pt idx="0">
                  <c:v>1</c:v>
                </c:pt>
                <c:pt idx="1">
                  <c:v>0.46</c:v>
                </c:pt>
                <c:pt idx="2">
                  <c:v>0.2</c:v>
                </c:pt>
                <c:pt idx="3">
                  <c:v>0.2</c:v>
                </c:pt>
                <c:pt idx="4">
                  <c:v>0.17</c:v>
                </c:pt>
                <c:pt idx="5">
                  <c:v>0</c:v>
                </c:pt>
                <c:pt idx="7">
                  <c:v>4.4999999999999998E-2</c:v>
                </c:pt>
                <c:pt idx="8">
                  <c:v>4.4999999999999998E-2</c:v>
                </c:pt>
                <c:pt idx="9">
                  <c:v>1.6E-2</c:v>
                </c:pt>
                <c:pt idx="10">
                  <c:v>2.1999999999999999E-2</c:v>
                </c:pt>
                <c:pt idx="11">
                  <c:v>0.02</c:v>
                </c:pt>
                <c:pt idx="12">
                  <c:v>1.4999999999999999E-2</c:v>
                </c:pt>
                <c:pt idx="13">
                  <c:v>4.0000000000000001E-3</c:v>
                </c:pt>
                <c:pt idx="14">
                  <c:v>0.02</c:v>
                </c:pt>
                <c:pt idx="16">
                  <c:v>0.2</c:v>
                </c:pt>
                <c:pt idx="17">
                  <c:v>0.02</c:v>
                </c:pt>
                <c:pt idx="18">
                  <c:v>2.1999999999999999E-2</c:v>
                </c:pt>
                <c:pt idx="20">
                  <c:v>0.3</c:v>
                </c:pt>
                <c:pt idx="21">
                  <c:v>0.15</c:v>
                </c:pt>
              </c:numCache>
            </c:numRef>
          </c:val>
        </c:ser>
        <c:dLbls>
          <c:showLegendKey val="0"/>
          <c:showVal val="0"/>
          <c:showCatName val="0"/>
          <c:showSerName val="0"/>
          <c:showPercent val="0"/>
          <c:showBubbleSize val="0"/>
        </c:dLbls>
        <c:gapWidth val="150"/>
        <c:axId val="106449920"/>
        <c:axId val="106451712"/>
      </c:barChart>
      <c:catAx>
        <c:axId val="106449920"/>
        <c:scaling>
          <c:orientation val="maxMin"/>
        </c:scaling>
        <c:delete val="0"/>
        <c:axPos val="l"/>
        <c:majorTickMark val="out"/>
        <c:minorTickMark val="none"/>
        <c:tickLblPos val="nextTo"/>
        <c:txPr>
          <a:bodyPr/>
          <a:lstStyle/>
          <a:p>
            <a:pPr>
              <a:defRPr sz="1100"/>
            </a:pPr>
            <a:endParaRPr lang="en-US"/>
          </a:p>
        </c:txPr>
        <c:crossAx val="106451712"/>
        <c:crosses val="autoZero"/>
        <c:auto val="1"/>
        <c:lblAlgn val="ctr"/>
        <c:lblOffset val="100"/>
        <c:noMultiLvlLbl val="0"/>
      </c:catAx>
      <c:valAx>
        <c:axId val="106451712"/>
        <c:scaling>
          <c:orientation val="minMax"/>
        </c:scaling>
        <c:delete val="0"/>
        <c:axPos val="t"/>
        <c:majorGridlines/>
        <c:title>
          <c:tx>
            <c:rich>
              <a:bodyPr/>
              <a:lstStyle/>
              <a:p>
                <a:pPr>
                  <a:defRPr/>
                </a:pPr>
                <a:r>
                  <a:rPr lang="en-US"/>
                  <a:t>CARBON INTENSITY OF ENERGY SUPPLY SYSTEMS, kgCO2e/kWh</a:t>
                </a:r>
              </a:p>
            </c:rich>
          </c:tx>
          <c:layout/>
          <c:overlay val="0"/>
        </c:title>
        <c:numFmt formatCode="0.000" sourceLinked="1"/>
        <c:majorTickMark val="out"/>
        <c:minorTickMark val="none"/>
        <c:tickLblPos val="nextTo"/>
        <c:crossAx val="1064499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32555011307451E-2"/>
          <c:y val="2.5765207966059498E-2"/>
          <c:w val="0.7993234224562108"/>
          <c:h val="0.92302290160799949"/>
        </c:manualLayout>
      </c:layout>
      <c:areaChart>
        <c:grouping val="stacked"/>
        <c:varyColors val="0"/>
        <c:ser>
          <c:idx val="0"/>
          <c:order val="0"/>
          <c:tx>
            <c:strRef>
              <c:f>Sheet1!$A$4</c:f>
              <c:strCache>
                <c:ptCount val="1"/>
                <c:pt idx="0">
                  <c:v>CO2</c:v>
                </c:pt>
              </c:strCache>
            </c:strRef>
          </c:tx>
          <c:spPr>
            <a:solidFill>
              <a:schemeClr val="bg1">
                <a:lumMod val="50000"/>
              </a:schemeClr>
            </a:solidFill>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Sheet1!$B$4:$N$4</c:f>
              <c:numCache>
                <c:formatCode>General</c:formatCode>
                <c:ptCount val="13"/>
                <c:pt idx="0">
                  <c:v>578</c:v>
                </c:pt>
                <c:pt idx="1">
                  <c:v>554</c:v>
                </c:pt>
                <c:pt idx="2">
                  <c:v>554</c:v>
                </c:pt>
                <c:pt idx="3">
                  <c:v>534</c:v>
                </c:pt>
                <c:pt idx="4">
                  <c:v>490</c:v>
                </c:pt>
                <c:pt idx="5">
                  <c:v>460</c:v>
                </c:pt>
                <c:pt idx="6">
                  <c:v>400</c:v>
                </c:pt>
                <c:pt idx="7">
                  <c:v>350</c:v>
                </c:pt>
                <c:pt idx="8">
                  <c:v>260</c:v>
                </c:pt>
                <c:pt idx="9">
                  <c:v>190</c:v>
                </c:pt>
                <c:pt idx="10">
                  <c:v>140</c:v>
                </c:pt>
                <c:pt idx="11">
                  <c:v>120</c:v>
                </c:pt>
                <c:pt idx="12">
                  <c:v>92</c:v>
                </c:pt>
              </c:numCache>
            </c:numRef>
          </c:val>
        </c:ser>
        <c:ser>
          <c:idx val="1"/>
          <c:order val="1"/>
          <c:tx>
            <c:strRef>
              <c:f>Sheet1!$A$5</c:f>
              <c:strCache>
                <c:ptCount val="1"/>
                <c:pt idx="0">
                  <c:v>OTHER GHG</c:v>
                </c:pt>
              </c:strCache>
            </c:strRef>
          </c:tx>
          <c:spPr>
            <a:solidFill>
              <a:srgbClr val="D52B09"/>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Sheet1!$B$5:$N$5</c:f>
              <c:numCache>
                <c:formatCode>General</c:formatCode>
                <c:ptCount val="13"/>
                <c:pt idx="0">
                  <c:v>164.79999999999995</c:v>
                </c:pt>
                <c:pt idx="1">
                  <c:v>139.60000000000002</c:v>
                </c:pt>
                <c:pt idx="2">
                  <c:v>111.20000000000005</c:v>
                </c:pt>
                <c:pt idx="3">
                  <c:v>94.600000000000023</c:v>
                </c:pt>
                <c:pt idx="4">
                  <c:v>100</c:v>
                </c:pt>
                <c:pt idx="5">
                  <c:v>90</c:v>
                </c:pt>
                <c:pt idx="6" formatCode="0.0">
                  <c:v>79.714285714285708</c:v>
                </c:pt>
                <c:pt idx="7" formatCode="0.0">
                  <c:v>69.428571428571416</c:v>
                </c:pt>
                <c:pt idx="8" formatCode="0.0">
                  <c:v>45</c:v>
                </c:pt>
                <c:pt idx="9" formatCode="0.0">
                  <c:v>34.714285714285715</c:v>
                </c:pt>
                <c:pt idx="10" formatCode="0.0">
                  <c:v>35</c:v>
                </c:pt>
                <c:pt idx="11" formatCode="0.0">
                  <c:v>25</c:v>
                </c:pt>
                <c:pt idx="12">
                  <c:v>18</c:v>
                </c:pt>
              </c:numCache>
            </c:numRef>
          </c:val>
        </c:ser>
        <c:ser>
          <c:idx val="2"/>
          <c:order val="2"/>
          <c:tx>
            <c:strRef>
              <c:f>Sheet1!$A$6</c:f>
              <c:strCache>
                <c:ptCount val="1"/>
                <c:pt idx="0">
                  <c:v>ENV ACC</c:v>
                </c:pt>
              </c:strCache>
            </c:strRef>
          </c:tx>
          <c:spPr>
            <a:solidFill>
              <a:schemeClr val="tx2"/>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Sheet1!$B$6:$N$6</c:f>
              <c:numCache>
                <c:formatCode>0</c:formatCode>
                <c:ptCount val="13"/>
                <c:pt idx="0">
                  <c:v>42.75685230511408</c:v>
                </c:pt>
                <c:pt idx="1">
                  <c:v>58.794002303288153</c:v>
                </c:pt>
                <c:pt idx="2">
                  <c:v>63.42265086288819</c:v>
                </c:pt>
                <c:pt idx="3">
                  <c:v>74.91166298531607</c:v>
                </c:pt>
                <c:pt idx="4">
                  <c:v>56.691361336987256</c:v>
                </c:pt>
                <c:pt idx="5" formatCode="General">
                  <c:v>45</c:v>
                </c:pt>
                <c:pt idx="6" formatCode="0.0">
                  <c:v>39.857142857142854</c:v>
                </c:pt>
                <c:pt idx="7" formatCode="0.0">
                  <c:v>34.714285714285708</c:v>
                </c:pt>
                <c:pt idx="8" formatCode="0.0">
                  <c:v>29.571428571428566</c:v>
                </c:pt>
                <c:pt idx="9" formatCode="0.0">
                  <c:v>24.428571428571423</c:v>
                </c:pt>
                <c:pt idx="10" formatCode="0.0">
                  <c:v>19.285714285714281</c:v>
                </c:pt>
                <c:pt idx="11" formatCode="0.0">
                  <c:v>14.142857142857139</c:v>
                </c:pt>
                <c:pt idx="12" formatCode="General">
                  <c:v>9</c:v>
                </c:pt>
              </c:numCache>
            </c:numRef>
          </c:val>
        </c:ser>
        <c:ser>
          <c:idx val="3"/>
          <c:order val="3"/>
          <c:tx>
            <c:strRef>
              <c:f>Sheet1!$A$7</c:f>
              <c:strCache>
                <c:ptCount val="1"/>
                <c:pt idx="0">
                  <c:v>CONS</c:v>
                </c:pt>
              </c:strCache>
            </c:strRef>
          </c:tx>
          <c:spPr>
            <a:solidFill>
              <a:srgbClr val="FFC000"/>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Sheet1!$B$7:$N$7</c:f>
              <c:numCache>
                <c:formatCode>0</c:formatCode>
                <c:ptCount val="13"/>
                <c:pt idx="0">
                  <c:v>72.443147694885965</c:v>
                </c:pt>
                <c:pt idx="1">
                  <c:v>134.0059976967118</c:v>
                </c:pt>
                <c:pt idx="2">
                  <c:v>240</c:v>
                </c:pt>
                <c:pt idx="3">
                  <c:v>300</c:v>
                </c:pt>
                <c:pt idx="4">
                  <c:v>320</c:v>
                </c:pt>
                <c:pt idx="5" formatCode="General">
                  <c:v>270</c:v>
                </c:pt>
                <c:pt idx="6" formatCode="0.0">
                  <c:v>239.14285714285714</c:v>
                </c:pt>
                <c:pt idx="7" formatCode="0.0">
                  <c:v>208.28571428571428</c:v>
                </c:pt>
                <c:pt idx="8" formatCode="0.0">
                  <c:v>177.42857142857142</c:v>
                </c:pt>
                <c:pt idx="9" formatCode="0.0">
                  <c:v>146.57142857142856</c:v>
                </c:pt>
                <c:pt idx="10" formatCode="0.0">
                  <c:v>115.71428571428569</c:v>
                </c:pt>
                <c:pt idx="11" formatCode="0.0">
                  <c:v>84.857142857142833</c:v>
                </c:pt>
                <c:pt idx="12" formatCode="General">
                  <c:v>54</c:v>
                </c:pt>
              </c:numCache>
            </c:numRef>
          </c:val>
        </c:ser>
        <c:ser>
          <c:idx val="4"/>
          <c:order val="4"/>
          <c:tx>
            <c:strRef>
              <c:f>Sheet1!$A$8</c:f>
              <c:strCache>
                <c:ptCount val="1"/>
                <c:pt idx="0">
                  <c:v>ILUC</c:v>
                </c:pt>
              </c:strCache>
            </c:strRef>
          </c:tx>
          <c:spPr>
            <a:solidFill>
              <a:schemeClr val="accent3">
                <a:lumMod val="75000"/>
              </a:schemeClr>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Sheet1!$B$8:$N$8</c:f>
              <c:numCache>
                <c:formatCode>General</c:formatCode>
                <c:ptCount val="13"/>
                <c:pt idx="0">
                  <c:v>101</c:v>
                </c:pt>
                <c:pt idx="1">
                  <c:v>101</c:v>
                </c:pt>
                <c:pt idx="2">
                  <c:v>101</c:v>
                </c:pt>
                <c:pt idx="3">
                  <c:v>101</c:v>
                </c:pt>
                <c:pt idx="4">
                  <c:v>101</c:v>
                </c:pt>
                <c:pt idx="5">
                  <c:v>101</c:v>
                </c:pt>
                <c:pt idx="6" formatCode="0.0">
                  <c:v>89.457142857142856</c:v>
                </c:pt>
                <c:pt idx="7" formatCode="0.0">
                  <c:v>77.914285714285711</c:v>
                </c:pt>
                <c:pt idx="8" formatCode="0.0">
                  <c:v>66.371428571428567</c:v>
                </c:pt>
                <c:pt idx="9" formatCode="0.0">
                  <c:v>54.828571428571422</c:v>
                </c:pt>
                <c:pt idx="10" formatCode="0.0">
                  <c:v>43.285714285714278</c:v>
                </c:pt>
                <c:pt idx="11" formatCode="0.0">
                  <c:v>31.742857142857133</c:v>
                </c:pt>
                <c:pt idx="12">
                  <c:v>20.200000000000003</c:v>
                </c:pt>
              </c:numCache>
            </c:numRef>
          </c:val>
        </c:ser>
        <c:dLbls>
          <c:showLegendKey val="0"/>
          <c:showVal val="0"/>
          <c:showCatName val="0"/>
          <c:showSerName val="0"/>
          <c:showPercent val="0"/>
          <c:showBubbleSize val="0"/>
        </c:dLbls>
        <c:axId val="2836352"/>
        <c:axId val="2837888"/>
      </c:areaChart>
      <c:catAx>
        <c:axId val="2836352"/>
        <c:scaling>
          <c:orientation val="minMax"/>
        </c:scaling>
        <c:delete val="0"/>
        <c:axPos val="b"/>
        <c:numFmt formatCode="General" sourceLinked="1"/>
        <c:majorTickMark val="out"/>
        <c:minorTickMark val="none"/>
        <c:tickLblPos val="nextTo"/>
        <c:crossAx val="2837888"/>
        <c:crosses val="autoZero"/>
        <c:auto val="1"/>
        <c:lblAlgn val="ctr"/>
        <c:lblOffset val="100"/>
        <c:noMultiLvlLbl val="0"/>
      </c:catAx>
      <c:valAx>
        <c:axId val="2837888"/>
        <c:scaling>
          <c:orientation val="minMax"/>
        </c:scaling>
        <c:delete val="0"/>
        <c:axPos val="l"/>
        <c:majorGridlines/>
        <c:title>
          <c:tx>
            <c:rich>
              <a:bodyPr rot="-5400000" vert="horz"/>
              <a:lstStyle/>
              <a:p>
                <a:pPr>
                  <a:defRPr/>
                </a:pPr>
                <a:r>
                  <a:rPr lang="en-US"/>
                  <a:t>UK GHGE MtCO2e/y</a:t>
                </a:r>
              </a:p>
            </c:rich>
          </c:tx>
          <c:layout/>
          <c:overlay val="0"/>
        </c:title>
        <c:numFmt formatCode="General" sourceLinked="1"/>
        <c:majorTickMark val="out"/>
        <c:minorTickMark val="none"/>
        <c:tickLblPos val="nextTo"/>
        <c:crossAx val="2836352"/>
        <c:crosses val="autoZero"/>
        <c:crossBetween val="midCat"/>
      </c:valAx>
    </c:plotArea>
    <c:legend>
      <c:legendPos val="r"/>
      <c:layout>
        <c:manualLayout>
          <c:xMode val="edge"/>
          <c:yMode val="edge"/>
          <c:x val="0.73318948549642204"/>
          <c:y val="0.17378412974647731"/>
          <c:w val="0.18815433532746814"/>
          <c:h val="0.42247326078810571"/>
        </c:manualLayout>
      </c:layout>
      <c:overlay val="0"/>
      <c:txPr>
        <a:bodyPr/>
        <a:lstStyle/>
        <a:p>
          <a:pPr>
            <a:defRPr sz="1800"/>
          </a:pPr>
          <a:endParaRPr lang="en-US"/>
        </a:p>
      </c:txPr>
    </c:legend>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0.21419</cdr:x>
      <cdr:y>0.75781</cdr:y>
    </cdr:from>
    <cdr:to>
      <cdr:x>0.3426</cdr:x>
      <cdr:y>0.94668</cdr:y>
    </cdr:to>
    <cdr:sp macro="" textlink="">
      <cdr:nvSpPr>
        <cdr:cNvPr id="10" name="Rectangle 9"/>
        <cdr:cNvSpPr/>
      </cdr:nvSpPr>
      <cdr:spPr>
        <a:xfrm xmlns:a="http://schemas.openxmlformats.org/drawingml/2006/main">
          <a:off x="2040500" y="4520209"/>
          <a:ext cx="1223362" cy="1126638"/>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0.07809</cdr:x>
      <cdr:y>0.73537</cdr:y>
    </cdr:from>
    <cdr:to>
      <cdr:x>0.21565</cdr:x>
      <cdr:y>0.94342</cdr:y>
    </cdr:to>
    <cdr:sp macro="" textlink="">
      <cdr:nvSpPr>
        <cdr:cNvPr id="11" name="Rectangle 10"/>
        <cdr:cNvSpPr/>
      </cdr:nvSpPr>
      <cdr:spPr>
        <a:xfrm xmlns:a="http://schemas.openxmlformats.org/drawingml/2006/main">
          <a:off x="743983" y="4386405"/>
          <a:ext cx="1310447" cy="1240973"/>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0.41259</cdr:x>
      <cdr:y>0.82889</cdr:y>
    </cdr:from>
    <cdr:to>
      <cdr:x>0.87528</cdr:x>
      <cdr:y>0.94668</cdr:y>
    </cdr:to>
    <cdr:sp macro="" textlink="">
      <cdr:nvSpPr>
        <cdr:cNvPr id="8" name="Rectangle 7"/>
        <cdr:cNvSpPr/>
      </cdr:nvSpPr>
      <cdr:spPr>
        <a:xfrm xmlns:a="http://schemas.openxmlformats.org/drawingml/2006/main">
          <a:off x="3930690" y="4944213"/>
          <a:ext cx="4407863" cy="702634"/>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4" name="Rectangle 13"/>
        <cdr:cNvSpPr/>
      </cdr:nvSpPr>
      <cdr:spPr>
        <a:xfrm xmlns:a="http://schemas.openxmlformats.org/drawingml/2006/main">
          <a:off x="-510363" y="-1212112"/>
          <a:ext cx="0" cy="0"/>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0.34126</cdr:x>
      <cdr:y>0.81115</cdr:y>
    </cdr:from>
    <cdr:to>
      <cdr:x>0.41325</cdr:x>
      <cdr:y>0.94841</cdr:y>
    </cdr:to>
    <cdr:sp macro="" textlink="">
      <cdr:nvSpPr>
        <cdr:cNvPr id="9" name="Rectangle 8"/>
        <cdr:cNvSpPr/>
      </cdr:nvSpPr>
      <cdr:spPr>
        <a:xfrm xmlns:a="http://schemas.openxmlformats.org/drawingml/2006/main">
          <a:off x="3250967" y="4838170"/>
          <a:ext cx="685722" cy="818695"/>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00E68-A89D-4C9F-AA82-E224B1ED7B6D}" type="datetimeFigureOut">
              <a:rPr lang="en-GB" smtClean="0"/>
              <a:t>19/10/2015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51DEF-9061-411C-B45F-B3198F48807E}" type="slidenum">
              <a:rPr lang="en-GB" smtClean="0"/>
              <a:t>‹#›</a:t>
            </a:fld>
            <a:endParaRPr lang="en-GB"/>
          </a:p>
        </p:txBody>
      </p:sp>
    </p:spTree>
    <p:extLst>
      <p:ext uri="{BB962C8B-B14F-4D97-AF65-F5344CB8AC3E}">
        <p14:creationId xmlns:p14="http://schemas.microsoft.com/office/powerpoint/2010/main" val="26091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E69AF4-3354-44BF-94B2-1E7B3E081F93}" type="slidenum">
              <a:rPr lang="en-GB">
                <a:solidFill>
                  <a:prstClr val="black"/>
                </a:solidFill>
              </a:rPr>
              <a:pPr/>
              <a:t>33</a:t>
            </a:fld>
            <a:endParaRPr lang="en-GB">
              <a:solidFill>
                <a:prstClr val="black"/>
              </a:solidFill>
            </a:endParaRPr>
          </a:p>
        </p:txBody>
      </p:sp>
      <p:sp>
        <p:nvSpPr>
          <p:cNvPr id="12083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0" y="0"/>
            <a:ext cx="0" cy="0"/>
          </a:xfrm>
        </p:spPr>
        <p:txBody>
          <a:bodyPr>
            <a:normAutofit/>
          </a:bodyPr>
          <a:lstStyle/>
          <a:p>
            <a:pPr>
              <a:spcBef>
                <a:spcPct val="0"/>
              </a:spcBef>
            </a:pPr>
            <a:r>
              <a:rPr lang="en-GB"/>
              <a:t>What we see here is the energy flow diagram for our scenario. </a:t>
            </a:r>
          </a:p>
          <a:p>
            <a:pPr>
              <a:spcBef>
                <a:spcPct val="0"/>
              </a:spcBef>
            </a:pPr>
            <a:r>
              <a:rPr lang="en-GB"/>
              <a:t>On the right hand side we see all the ways how we use energy – heating, appliances, industry, transport, what we’ve just discussed.</a:t>
            </a:r>
          </a:p>
          <a:p>
            <a:pPr>
              <a:spcBef>
                <a:spcPct val="0"/>
              </a:spcBef>
            </a:pPr>
            <a:r>
              <a:rPr lang="en-GB"/>
              <a:t>And on the left hand side we see the renewable energy sources that we use.</a:t>
            </a:r>
          </a:p>
          <a:p>
            <a:pPr>
              <a:spcBef>
                <a:spcPct val="0"/>
              </a:spcBef>
            </a:pPr>
            <a:r>
              <a:rPr lang="en-GB"/>
              <a:t>This is based on a thorough literature review and analysis of how much renewable energy we can produce in the UK from different sources.</a:t>
            </a:r>
          </a:p>
          <a:p>
            <a:pPr>
              <a:spcBef>
                <a:spcPct val="0"/>
              </a:spcBef>
            </a:pPr>
            <a:r>
              <a:rPr lang="en-GB"/>
              <a:t>So we’ve looked at how many offshore wind farms we can build, what percentage of all UK roofs we can cover in solar panels, how much wave and tidal power we can realistically harvest, to make sure that we meet the demand.</a:t>
            </a:r>
          </a:p>
          <a:p>
            <a:pPr>
              <a:spcBef>
                <a:spcPct val="0"/>
              </a:spcBef>
            </a:pPr>
            <a:r>
              <a:rPr lang="en-GB"/>
              <a:t>I don’t want to go into the details but just three observations:</a:t>
            </a:r>
          </a:p>
          <a:p>
            <a:pPr>
              <a:spcBef>
                <a:spcPct val="0"/>
              </a:spcBef>
              <a:buFontTx/>
              <a:buAutoNum type="arabicParenR"/>
            </a:pPr>
            <a:r>
              <a:rPr lang="en-GB"/>
              <a:t>We produce enough energy</a:t>
            </a:r>
          </a:p>
          <a:p>
            <a:pPr>
              <a:spcBef>
                <a:spcPct val="0"/>
              </a:spcBef>
              <a:buFontTx/>
              <a:buAutoNum type="arabicParenR"/>
            </a:pPr>
            <a:r>
              <a:rPr lang="en-GB"/>
              <a:t>Wind power is by far the biggest contributor – the UK has a fantastic wind resource, especially offshore</a:t>
            </a:r>
          </a:p>
          <a:p>
            <a:pPr>
              <a:spcBef>
                <a:spcPct val="0"/>
              </a:spcBef>
              <a:buFontTx/>
              <a:buAutoNum type="arabicParenR"/>
            </a:pPr>
            <a:r>
              <a:rPr lang="en-GB"/>
              <a:t>Most energy is produced and delivered as electricity</a:t>
            </a:r>
          </a:p>
        </p:txBody>
      </p:sp>
      <p:sp>
        <p:nvSpPr>
          <p:cNvPr id="1208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E0394062-0E08-44F6-88A0-40D969D7DBAC}" type="slidenum">
              <a:rPr lang="en-GB" sz="1200">
                <a:solidFill>
                  <a:prstClr val="black"/>
                </a:solidFill>
              </a:rPr>
              <a:pPr algn="r"/>
              <a:t>33</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5629B-2BD5-4DB6-8C4B-F405558E4273}" type="slidenum">
              <a:rPr lang="en-GB">
                <a:solidFill>
                  <a:prstClr val="black"/>
                </a:solidFill>
              </a:rPr>
              <a:pPr/>
              <a:t>34</a:t>
            </a:fld>
            <a:endParaRPr lang="en-GB">
              <a:solidFill>
                <a:prstClr val="black"/>
              </a:solidFill>
            </a:endParaRPr>
          </a:p>
        </p:txBody>
      </p:sp>
      <p:sp>
        <p:nvSpPr>
          <p:cNvPr id="451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1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05000"/>
              </a:lnSpc>
            </a:pPr>
            <a:r>
              <a:rPr lang="en-GB" sz="900">
                <a:solidFill>
                  <a:srgbClr val="141413"/>
                </a:solidFill>
              </a:rPr>
              <a:t> We chose 2030 as a date by which we belive this is technically feasible</a:t>
            </a:r>
            <a:endParaRPr lang="en-US" sz="900">
              <a:solidFill>
                <a:srgbClr val="141413"/>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32E87F-E605-4393-B548-92A1B889594D}"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130013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32E87F-E605-4393-B548-92A1B889594D}"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161119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32E87F-E605-4393-B548-92A1B889594D}"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292356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32E87F-E605-4393-B548-92A1B889594D}"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226724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2E87F-E605-4393-B548-92A1B889594D}"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41059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32E87F-E605-4393-B548-92A1B889594D}"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81072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32E87F-E605-4393-B548-92A1B889594D}" type="datetimeFigureOut">
              <a:rPr lang="en-GB" smtClean="0"/>
              <a:t>19/10/2015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257624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32E87F-E605-4393-B548-92A1B889594D}" type="datetimeFigureOut">
              <a:rPr lang="en-GB" smtClean="0"/>
              <a:t>19/10/2015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286754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2E87F-E605-4393-B548-92A1B889594D}" type="datetimeFigureOut">
              <a:rPr lang="en-GB" smtClean="0"/>
              <a:t>19/10/2015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398107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2E87F-E605-4393-B548-92A1B889594D}"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15018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2E87F-E605-4393-B548-92A1B889594D}"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478CC-0097-4439-BF98-46228C8ED974}" type="slidenum">
              <a:rPr lang="en-GB" smtClean="0"/>
              <a:t>‹#›</a:t>
            </a:fld>
            <a:endParaRPr lang="en-GB"/>
          </a:p>
        </p:txBody>
      </p:sp>
    </p:spTree>
    <p:extLst>
      <p:ext uri="{BB962C8B-B14F-4D97-AF65-F5344CB8AC3E}">
        <p14:creationId xmlns:p14="http://schemas.microsoft.com/office/powerpoint/2010/main" val="15526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2E87F-E605-4393-B548-92A1B889594D}" type="datetimeFigureOut">
              <a:rPr lang="en-GB" smtClean="0"/>
              <a:t>19/10/2015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478CC-0097-4439-BF98-46228C8ED974}" type="slidenum">
              <a:rPr lang="en-GB" smtClean="0"/>
              <a:t>‹#›</a:t>
            </a:fld>
            <a:endParaRPr lang="en-GB"/>
          </a:p>
        </p:txBody>
      </p:sp>
    </p:spTree>
    <p:extLst>
      <p:ext uri="{BB962C8B-B14F-4D97-AF65-F5344CB8AC3E}">
        <p14:creationId xmlns:p14="http://schemas.microsoft.com/office/powerpoint/2010/main" val="22737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Users\Peter Harper\AppData\Local\Microsoft\Wallpaper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2723"/>
            <a:ext cx="7344816" cy="7047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GB" dirty="0" smtClean="0">
                <a:solidFill>
                  <a:schemeClr val="bg1"/>
                </a:solidFill>
                <a:latin typeface="Lucida Sans Unicode" pitchFamily="34" charset="0"/>
                <a:cs typeface="Lucida Sans Unicode" pitchFamily="34" charset="0"/>
              </a:rPr>
              <a:t>ENERGY:</a:t>
            </a:r>
            <a:r>
              <a:rPr lang="en-GB" dirty="0" smtClean="0">
                <a:solidFill>
                  <a:schemeClr val="bg1"/>
                </a:solidFill>
              </a:rPr>
              <a:t/>
            </a:r>
            <a:br>
              <a:rPr lang="en-GB" dirty="0" smtClean="0">
                <a:solidFill>
                  <a:schemeClr val="bg1"/>
                </a:solidFill>
              </a:rPr>
            </a:br>
            <a:r>
              <a:rPr lang="en-GB" dirty="0" smtClean="0">
                <a:solidFill>
                  <a:schemeClr val="bg1"/>
                </a:solidFill>
                <a:latin typeface="Lucida Sans Unicode" pitchFamily="34" charset="0"/>
                <a:cs typeface="Lucida Sans Unicode" pitchFamily="34" charset="0"/>
              </a:rPr>
              <a:t>FAIRNESS,PHYSICS AND SUSTAINABILITY</a:t>
            </a:r>
            <a:endParaRPr lang="en-GB" dirty="0">
              <a:solidFill>
                <a:schemeClr val="bg1"/>
              </a:solidFill>
              <a:latin typeface="Lucida Sans Unicode" pitchFamily="34" charset="0"/>
              <a:cs typeface="Lucida Sans Unicode" pitchFamily="34" charset="0"/>
            </a:endParaRPr>
          </a:p>
        </p:txBody>
      </p:sp>
      <p:sp>
        <p:nvSpPr>
          <p:cNvPr id="3" name="Subtitle 2"/>
          <p:cNvSpPr>
            <a:spLocks noGrp="1"/>
          </p:cNvSpPr>
          <p:nvPr>
            <p:ph type="subTitle" idx="1"/>
          </p:nvPr>
        </p:nvSpPr>
        <p:spPr>
          <a:xfrm>
            <a:off x="1403648" y="4149080"/>
            <a:ext cx="6400800" cy="1752600"/>
          </a:xfrm>
        </p:spPr>
        <p:txBody>
          <a:bodyPr>
            <a:normAutofit fontScale="92500" lnSpcReduction="20000"/>
          </a:bodyPr>
          <a:lstStyle/>
          <a:p>
            <a:r>
              <a:rPr lang="en-GB" dirty="0" smtClean="0">
                <a:solidFill>
                  <a:schemeClr val="bg1"/>
                </a:solidFill>
                <a:latin typeface="Lucida Sans Unicode" pitchFamily="34" charset="0"/>
                <a:cs typeface="Lucida Sans Unicode" pitchFamily="34" charset="0"/>
              </a:rPr>
              <a:t>Peter Harper</a:t>
            </a:r>
          </a:p>
          <a:p>
            <a:endParaRPr lang="en-GB" dirty="0" smtClean="0">
              <a:solidFill>
                <a:schemeClr val="bg1"/>
              </a:solidFill>
              <a:latin typeface="Lucida Sans Unicode" pitchFamily="34" charset="0"/>
              <a:cs typeface="Lucida Sans Unicode" pitchFamily="34" charset="0"/>
            </a:endParaRPr>
          </a:p>
          <a:p>
            <a:r>
              <a:rPr lang="en-GB" sz="2600" dirty="0" smtClean="0">
                <a:solidFill>
                  <a:schemeClr val="bg1"/>
                </a:solidFill>
                <a:latin typeface="Lucida Sans Unicode" pitchFamily="34" charset="0"/>
                <a:cs typeface="Lucida Sans Unicode" pitchFamily="34" charset="0"/>
              </a:rPr>
              <a:t>University of Bath</a:t>
            </a:r>
          </a:p>
          <a:p>
            <a:r>
              <a:rPr lang="en-GB" sz="2600" dirty="0" smtClean="0">
                <a:solidFill>
                  <a:schemeClr val="bg1"/>
                </a:solidFill>
                <a:latin typeface="Lucida Sans Unicode" pitchFamily="34" charset="0"/>
                <a:cs typeface="Lucida Sans Unicode" pitchFamily="34" charset="0"/>
              </a:rPr>
              <a:t>Centre for Alternative Technology</a:t>
            </a:r>
            <a:endParaRPr lang="en-GB" sz="2600" dirty="0">
              <a:solidFill>
                <a:schemeClr val="bg1"/>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331412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Emissions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8172"/>
            <a:ext cx="8622357" cy="52952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475656" y="5373216"/>
            <a:ext cx="2664296" cy="28803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139952" y="5589240"/>
            <a:ext cx="4608512" cy="7200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55976" y="4368006"/>
            <a:ext cx="1582997" cy="1077218"/>
          </a:xfrm>
          <a:prstGeom prst="rect">
            <a:avLst/>
          </a:prstGeom>
          <a:solidFill>
            <a:schemeClr val="bg1"/>
          </a:solidFill>
        </p:spPr>
        <p:txBody>
          <a:bodyPr wrap="square" rtlCol="0">
            <a:spAutoFit/>
          </a:bodyPr>
          <a:lstStyle/>
          <a:p>
            <a:pPr algn="ctr"/>
            <a:r>
              <a:rPr lang="en-GB" sz="1600" dirty="0" smtClean="0"/>
              <a:t>YOU WOULD HAVE TO GET YOUR ENERGY OUT OF THIS BIT</a:t>
            </a:r>
            <a:endParaRPr lang="en-GB" sz="1600" dirty="0"/>
          </a:p>
        </p:txBody>
      </p:sp>
      <p:cxnSp>
        <p:nvCxnSpPr>
          <p:cNvPr id="18" name="Curved Connector 17"/>
          <p:cNvCxnSpPr/>
          <p:nvPr/>
        </p:nvCxnSpPr>
        <p:spPr>
          <a:xfrm>
            <a:off x="5938973" y="5013176"/>
            <a:ext cx="2593467" cy="432048"/>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98371" y="5661248"/>
            <a:ext cx="2727330" cy="307777"/>
          </a:xfrm>
          <a:prstGeom prst="rect">
            <a:avLst/>
          </a:prstGeom>
          <a:solidFill>
            <a:schemeClr val="bg1"/>
          </a:solidFill>
        </p:spPr>
        <p:txBody>
          <a:bodyPr wrap="square" rtlCol="0">
            <a:spAutoFit/>
          </a:bodyPr>
          <a:lstStyle/>
          <a:p>
            <a:pPr algn="ctr"/>
            <a:r>
              <a:rPr lang="en-GB" sz="1400" dirty="0" smtClean="0"/>
              <a:t>NON-ENERGY EMISSIONS</a:t>
            </a:r>
            <a:endParaRPr lang="en-GB" sz="1400" dirty="0"/>
          </a:p>
        </p:txBody>
      </p:sp>
    </p:spTree>
    <p:extLst>
      <p:ext uri="{BB962C8B-B14F-4D97-AF65-F5344CB8AC3E}">
        <p14:creationId xmlns:p14="http://schemas.microsoft.com/office/powerpoint/2010/main" val="251427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812291"/>
              </p:ext>
            </p:extLst>
          </p:nvPr>
        </p:nvGraphicFramePr>
        <p:xfrm>
          <a:off x="251520" y="1124744"/>
          <a:ext cx="8733655" cy="561848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p>
                    <a:p>
                      <a:pPr algn="ctr"/>
                      <a:r>
                        <a:rPr lang="en-GB" b="1" i="1" dirty="0" smtClean="0"/>
                        <a:t>p</a:t>
                      </a:r>
                      <a:endParaRPr lang="en-GB" b="1" i="1" dirty="0"/>
                    </a:p>
                  </a:txBody>
                  <a:tcPr anchor="ctr"/>
                </a:tc>
                <a:tc>
                  <a:txBody>
                    <a:bodyPr/>
                    <a:lstStyle/>
                    <a:p>
                      <a:pPr algn="ctr"/>
                      <a:r>
                        <a:rPr lang="en-GB" dirty="0" smtClean="0"/>
                        <a:t>GDP/cap</a:t>
                      </a:r>
                    </a:p>
                    <a:p>
                      <a:pPr algn="ctr"/>
                      <a:r>
                        <a:rPr lang="en-GB" i="1" dirty="0" smtClean="0"/>
                        <a:t>g</a:t>
                      </a:r>
                      <a:endParaRPr lang="en-GB" i="1" dirty="0"/>
                    </a:p>
                  </a:txBody>
                  <a:tcPr anchor="ctr"/>
                </a:tc>
                <a:tc>
                  <a:txBody>
                    <a:bodyPr/>
                    <a:lstStyle/>
                    <a:p>
                      <a:pPr algn="ctr"/>
                      <a:r>
                        <a:rPr lang="en-GB" dirty="0" smtClean="0"/>
                        <a:t>Energy Intensity</a:t>
                      </a:r>
                    </a:p>
                    <a:p>
                      <a:pPr algn="ctr"/>
                      <a:r>
                        <a:rPr lang="en-GB" i="1" dirty="0" smtClean="0"/>
                        <a:t>e</a:t>
                      </a:r>
                      <a:endParaRPr lang="en-GB" i="1" dirty="0"/>
                    </a:p>
                  </a:txBody>
                  <a:tcPr anchor="ctr"/>
                </a:tc>
                <a:tc>
                  <a:txBody>
                    <a:bodyPr/>
                    <a:lstStyle/>
                    <a:p>
                      <a:pPr algn="ctr"/>
                      <a:r>
                        <a:rPr lang="en-GB" dirty="0" smtClean="0"/>
                        <a:t>Carbon Intensity</a:t>
                      </a:r>
                    </a:p>
                    <a:p>
                      <a:pPr algn="ctr"/>
                      <a:r>
                        <a:rPr lang="en-GB" i="1" dirty="0" smtClean="0"/>
                        <a:t>f</a:t>
                      </a:r>
                      <a:endParaRPr lang="en-GB" i="1" dirty="0"/>
                    </a:p>
                  </a:txBody>
                  <a:tcPr anchor="ctr"/>
                </a:tc>
                <a:tc>
                  <a:txBody>
                    <a:bodyPr/>
                    <a:lstStyle/>
                    <a:p>
                      <a:pPr algn="ctr"/>
                      <a:r>
                        <a:rPr lang="en-GB" dirty="0" smtClean="0"/>
                        <a:t>Total</a:t>
                      </a:r>
                    </a:p>
                    <a:p>
                      <a:pPr algn="ctr"/>
                      <a:r>
                        <a:rPr lang="en-GB" i="1" dirty="0" smtClean="0"/>
                        <a:t>p*g*e*f</a:t>
                      </a:r>
                    </a:p>
                    <a:p>
                      <a:pPr algn="ctr"/>
                      <a:r>
                        <a:rPr lang="en-GB" dirty="0" smtClean="0"/>
                        <a:t>(Target &lt;50)</a:t>
                      </a:r>
                      <a:endParaRPr lang="en-GB" dirty="0"/>
                    </a:p>
                  </a:txBody>
                  <a:tcPr anchor="ctr"/>
                </a:tc>
              </a:tr>
              <a:tr h="370840">
                <a:tc>
                  <a:txBody>
                    <a:bodyPr/>
                    <a:lstStyle/>
                    <a:p>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endParaRPr lang="en-GB" dirty="0"/>
                    </a:p>
                  </a:txBody>
                  <a:tcP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sz="2000" b="1"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3183554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355160" cy="1143000"/>
          </a:xfrm>
        </p:spPr>
        <p:txBody>
          <a:bodyPr>
            <a:noAutofit/>
          </a:bodyPr>
          <a:lstStyle/>
          <a:p>
            <a:r>
              <a:rPr lang="en-GB" sz="3600" dirty="0" smtClean="0"/>
              <a:t>TYPICAL PATTERN OF ENERGY INTENSITY OVER TIME</a:t>
            </a:r>
            <a:br>
              <a:rPr lang="en-GB" sz="3600" dirty="0" smtClean="0"/>
            </a:br>
            <a:r>
              <a:rPr lang="en-GB" sz="2400" dirty="0" smtClean="0"/>
              <a:t>ENERGY/UNIT GDP</a:t>
            </a:r>
            <a:endParaRPr lang="en-GB" sz="2400" dirty="0"/>
          </a:p>
        </p:txBody>
      </p:sp>
      <p:pic>
        <p:nvPicPr>
          <p:cNvPr id="10242" name="Picture 2" descr="http://www.publications.parliament.uk/pa/cm199899/cmselect/cmenvaud/159/159-nr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87533"/>
            <a:ext cx="7560840" cy="520534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316416" y="580526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172400" y="4869160"/>
            <a:ext cx="504056"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18448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7619873"/>
              </p:ext>
            </p:extLst>
          </p:nvPr>
        </p:nvGraphicFramePr>
        <p:xfrm>
          <a:off x="251520" y="1124744"/>
          <a:ext cx="8733655" cy="561848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p>
                    <a:p>
                      <a:pPr algn="ctr"/>
                      <a:r>
                        <a:rPr lang="en-GB" b="1" i="1" dirty="0" smtClean="0"/>
                        <a:t>p</a:t>
                      </a:r>
                      <a:endParaRPr lang="en-GB" b="1" i="1" dirty="0"/>
                    </a:p>
                  </a:txBody>
                  <a:tcPr anchor="ctr"/>
                </a:tc>
                <a:tc>
                  <a:txBody>
                    <a:bodyPr/>
                    <a:lstStyle/>
                    <a:p>
                      <a:pPr algn="ctr"/>
                      <a:r>
                        <a:rPr lang="en-GB" dirty="0" smtClean="0"/>
                        <a:t>GDP/cap</a:t>
                      </a:r>
                    </a:p>
                    <a:p>
                      <a:pPr algn="ctr"/>
                      <a:r>
                        <a:rPr lang="en-GB" i="1" dirty="0" smtClean="0"/>
                        <a:t>g</a:t>
                      </a:r>
                      <a:endParaRPr lang="en-GB" i="1" dirty="0"/>
                    </a:p>
                  </a:txBody>
                  <a:tcPr anchor="ctr"/>
                </a:tc>
                <a:tc>
                  <a:txBody>
                    <a:bodyPr/>
                    <a:lstStyle/>
                    <a:p>
                      <a:pPr algn="ctr"/>
                      <a:r>
                        <a:rPr lang="en-GB" dirty="0" smtClean="0"/>
                        <a:t>Energy Intensity</a:t>
                      </a:r>
                    </a:p>
                    <a:p>
                      <a:pPr algn="ctr"/>
                      <a:r>
                        <a:rPr lang="en-GB" i="1" dirty="0" smtClean="0"/>
                        <a:t>e</a:t>
                      </a:r>
                      <a:endParaRPr lang="en-GB" i="1" dirty="0"/>
                    </a:p>
                  </a:txBody>
                  <a:tcPr anchor="ctr"/>
                </a:tc>
                <a:tc>
                  <a:txBody>
                    <a:bodyPr/>
                    <a:lstStyle/>
                    <a:p>
                      <a:pPr algn="ctr"/>
                      <a:r>
                        <a:rPr lang="en-GB" dirty="0" smtClean="0"/>
                        <a:t>Carbon Intensity</a:t>
                      </a:r>
                    </a:p>
                    <a:p>
                      <a:pPr algn="ctr"/>
                      <a:r>
                        <a:rPr lang="en-GB" i="1" dirty="0" smtClean="0"/>
                        <a:t>f</a:t>
                      </a:r>
                      <a:endParaRPr lang="en-GB" i="1" dirty="0"/>
                    </a:p>
                  </a:txBody>
                  <a:tcPr anchor="ctr"/>
                </a:tc>
                <a:tc>
                  <a:txBody>
                    <a:bodyPr/>
                    <a:lstStyle/>
                    <a:p>
                      <a:pPr algn="ctr"/>
                      <a:r>
                        <a:rPr lang="en-GB" dirty="0" smtClean="0"/>
                        <a:t>Total</a:t>
                      </a:r>
                    </a:p>
                    <a:p>
                      <a:pPr algn="ctr"/>
                      <a:r>
                        <a:rPr lang="en-GB" i="1" dirty="0" smtClean="0"/>
                        <a:t>p*g*e*f</a:t>
                      </a:r>
                    </a:p>
                    <a:p>
                      <a:pPr algn="ctr"/>
                      <a:r>
                        <a:rPr lang="en-GB" dirty="0" smtClean="0"/>
                        <a:t>(Target &lt;50)</a:t>
                      </a:r>
                      <a:endParaRPr lang="en-GB" dirty="0"/>
                    </a:p>
                  </a:txBody>
                  <a:tcPr anchor="ctr"/>
                </a:tc>
              </a:tr>
              <a:tr h="370840">
                <a:tc>
                  <a:txBody>
                    <a:bodyPr/>
                    <a:lstStyle/>
                    <a:p>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endParaRPr lang="en-GB" dirty="0"/>
                    </a:p>
                  </a:txBody>
                  <a:tcP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sz="2000" b="1"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78650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Autofit/>
          </a:bodyPr>
          <a:lstStyle/>
          <a:p>
            <a:r>
              <a:rPr lang="en-GB" sz="3600" dirty="0" smtClean="0"/>
              <a:t>CARBON INTENSITIES OF ENERGY SYSTEMS</a:t>
            </a:r>
            <a:br>
              <a:rPr lang="en-GB" sz="3600" dirty="0" smtClean="0"/>
            </a:br>
            <a:r>
              <a:rPr lang="en-GB" sz="1800" dirty="0" smtClean="0"/>
              <a:t>Data from IPCC, 2013</a:t>
            </a:r>
            <a:endParaRPr lang="en-GB" sz="1800" dirty="0"/>
          </a:p>
        </p:txBody>
      </p:sp>
      <p:graphicFrame>
        <p:nvGraphicFramePr>
          <p:cNvPr id="4" name="Chart 3"/>
          <p:cNvGraphicFramePr>
            <a:graphicFrameLocks/>
          </p:cNvGraphicFramePr>
          <p:nvPr>
            <p:extLst>
              <p:ext uri="{D42A27DB-BD31-4B8C-83A1-F6EECF244321}">
                <p14:modId xmlns:p14="http://schemas.microsoft.com/office/powerpoint/2010/main" val="2879069574"/>
              </p:ext>
            </p:extLst>
          </p:nvPr>
        </p:nvGraphicFramePr>
        <p:xfrm>
          <a:off x="539552" y="1305520"/>
          <a:ext cx="7068542"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1560" y="1916832"/>
            <a:ext cx="6696744" cy="2952328"/>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flipV="1">
            <a:off x="611560" y="4976793"/>
            <a:ext cx="6696744" cy="567680"/>
          </a:xfrm>
          <a:prstGeom prst="rect">
            <a:avLst/>
          </a:prstGeom>
          <a:solidFill>
            <a:schemeClr val="accent6">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flipV="1">
            <a:off x="611560" y="5669632"/>
            <a:ext cx="6696744" cy="495672"/>
          </a:xfrm>
          <a:prstGeom prst="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27984" y="3392996"/>
            <a:ext cx="1800200" cy="369332"/>
          </a:xfrm>
          <a:prstGeom prst="rect">
            <a:avLst/>
          </a:prstGeom>
          <a:noFill/>
        </p:spPr>
        <p:txBody>
          <a:bodyPr wrap="square" rtlCol="0">
            <a:spAutoFit/>
          </a:bodyPr>
          <a:lstStyle/>
          <a:p>
            <a:r>
              <a:rPr lang="en-GB" dirty="0" smtClean="0"/>
              <a:t>ELECTRICITY</a:t>
            </a:r>
            <a:endParaRPr lang="en-GB" dirty="0"/>
          </a:p>
        </p:txBody>
      </p:sp>
      <p:sp>
        <p:nvSpPr>
          <p:cNvPr id="9" name="TextBox 8"/>
          <p:cNvSpPr txBox="1"/>
          <p:nvPr/>
        </p:nvSpPr>
        <p:spPr>
          <a:xfrm>
            <a:off x="4716016" y="5075967"/>
            <a:ext cx="1800200" cy="369332"/>
          </a:xfrm>
          <a:prstGeom prst="rect">
            <a:avLst/>
          </a:prstGeom>
          <a:noFill/>
        </p:spPr>
        <p:txBody>
          <a:bodyPr wrap="square" rtlCol="0">
            <a:spAutoFit/>
          </a:bodyPr>
          <a:lstStyle/>
          <a:p>
            <a:r>
              <a:rPr lang="en-GB" dirty="0" smtClean="0"/>
              <a:t>HEAT</a:t>
            </a:r>
            <a:endParaRPr lang="en-GB" dirty="0"/>
          </a:p>
        </p:txBody>
      </p:sp>
      <p:sp>
        <p:nvSpPr>
          <p:cNvPr id="10" name="TextBox 9"/>
          <p:cNvSpPr txBox="1"/>
          <p:nvPr/>
        </p:nvSpPr>
        <p:spPr>
          <a:xfrm>
            <a:off x="4427984" y="5687274"/>
            <a:ext cx="1800200" cy="369332"/>
          </a:xfrm>
          <a:prstGeom prst="rect">
            <a:avLst/>
          </a:prstGeom>
          <a:noFill/>
        </p:spPr>
        <p:txBody>
          <a:bodyPr wrap="square" rtlCol="0">
            <a:spAutoFit/>
          </a:bodyPr>
          <a:lstStyle/>
          <a:p>
            <a:r>
              <a:rPr lang="en-GB" dirty="0" smtClean="0"/>
              <a:t>TRANSPORT</a:t>
            </a:r>
            <a:endParaRPr lang="en-GB" dirty="0"/>
          </a:p>
        </p:txBody>
      </p:sp>
    </p:spTree>
    <p:extLst>
      <p:ext uri="{BB962C8B-B14F-4D97-AF65-F5344CB8AC3E}">
        <p14:creationId xmlns:p14="http://schemas.microsoft.com/office/powerpoint/2010/main" val="394398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848144"/>
              </p:ext>
            </p:extLst>
          </p:nvPr>
        </p:nvGraphicFramePr>
        <p:xfrm>
          <a:off x="251520" y="1124744"/>
          <a:ext cx="8733655" cy="534416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157962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5170016"/>
              </p:ext>
            </p:extLst>
          </p:nvPr>
        </p:nvGraphicFramePr>
        <p:xfrm>
          <a:off x="251520" y="1124744"/>
          <a:ext cx="8733655" cy="534416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r>
                        <a:rPr lang="en-GB" dirty="0" smtClean="0"/>
                        <a:t>2050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 ‘BAU’ at 2.1%</a:t>
                      </a:r>
                      <a:endParaRPr lang="en-GB" dirty="0"/>
                    </a:p>
                  </a:txBody>
                  <a:tcPr/>
                </a:tc>
                <a:tc>
                  <a:txBody>
                    <a:bodyPr/>
                    <a:lstStyle/>
                    <a:p>
                      <a:pPr algn="ctr"/>
                      <a:r>
                        <a:rPr lang="en-GB" dirty="0" smtClean="0"/>
                        <a:t>77</a:t>
                      </a:r>
                      <a:endParaRPr lang="en-GB" dirty="0"/>
                    </a:p>
                  </a:txBody>
                  <a:tcPr/>
                </a:tc>
                <a:tc>
                  <a:txBody>
                    <a:bodyPr/>
                    <a:lstStyle/>
                    <a:p>
                      <a:pPr algn="ctr"/>
                      <a:r>
                        <a:rPr lang="en-GB" dirty="0" smtClean="0"/>
                        <a:t>44.7</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641</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300804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7154283"/>
              </p:ext>
            </p:extLst>
          </p:nvPr>
        </p:nvGraphicFramePr>
        <p:xfrm>
          <a:off x="251520" y="1124744"/>
          <a:ext cx="8733655" cy="534416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r>
                        <a:rPr lang="en-GB" dirty="0" smtClean="0"/>
                        <a:t>2050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 ‘BAU’</a:t>
                      </a:r>
                      <a:endParaRPr lang="en-GB" dirty="0"/>
                    </a:p>
                  </a:txBody>
                  <a:tcPr/>
                </a:tc>
                <a:tc>
                  <a:txBody>
                    <a:bodyPr/>
                    <a:lstStyle/>
                    <a:p>
                      <a:pPr algn="ctr"/>
                      <a:r>
                        <a:rPr lang="en-GB" dirty="0" smtClean="0"/>
                        <a:t>77</a:t>
                      </a:r>
                      <a:endParaRPr lang="en-GB" dirty="0"/>
                    </a:p>
                  </a:txBody>
                  <a:tcPr/>
                </a:tc>
                <a:tc>
                  <a:txBody>
                    <a:bodyPr/>
                    <a:lstStyle/>
                    <a:p>
                      <a:pPr algn="ctr"/>
                      <a:r>
                        <a:rPr lang="en-GB" dirty="0" smtClean="0"/>
                        <a:t>44.7</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641</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1% growth</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415</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1280048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9825696"/>
              </p:ext>
            </p:extLst>
          </p:nvPr>
        </p:nvGraphicFramePr>
        <p:xfrm>
          <a:off x="251520" y="1124744"/>
          <a:ext cx="8733655" cy="534416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r>
                        <a:rPr lang="en-GB" dirty="0" smtClean="0"/>
                        <a:t>2050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 ‘BAU’</a:t>
                      </a:r>
                      <a:endParaRPr lang="en-GB" dirty="0"/>
                    </a:p>
                  </a:txBody>
                  <a:tcPr/>
                </a:tc>
                <a:tc>
                  <a:txBody>
                    <a:bodyPr/>
                    <a:lstStyle/>
                    <a:p>
                      <a:pPr algn="ctr"/>
                      <a:r>
                        <a:rPr lang="en-GB" dirty="0" smtClean="0"/>
                        <a:t>77</a:t>
                      </a:r>
                      <a:endParaRPr lang="en-GB" dirty="0"/>
                    </a:p>
                  </a:txBody>
                  <a:tcPr/>
                </a:tc>
                <a:tc>
                  <a:txBody>
                    <a:bodyPr/>
                    <a:lstStyle/>
                    <a:p>
                      <a:pPr algn="ctr"/>
                      <a:r>
                        <a:rPr lang="en-GB" dirty="0" smtClean="0"/>
                        <a:t>44.7</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641</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1% growth</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415</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E Intensity only</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solidFill>
                            <a:srgbClr val="FF0000"/>
                          </a:solidFill>
                        </a:rPr>
                        <a:t>0.115</a:t>
                      </a:r>
                      <a:endParaRPr lang="en-GB" dirty="0">
                        <a:solidFill>
                          <a:srgbClr val="FF0000"/>
                        </a:solidFill>
                      </a:endParaRPr>
                    </a:p>
                  </a:txBody>
                  <a:tcPr/>
                </a:tc>
                <a:tc>
                  <a:txBody>
                    <a:bodyPr/>
                    <a:lstStyle/>
                    <a:p>
                      <a:pPr algn="ctr"/>
                      <a:r>
                        <a:rPr lang="en-GB" dirty="0" smtClean="0"/>
                        <a:t>0.20</a:t>
                      </a:r>
                      <a:endParaRPr lang="en-GB" dirty="0"/>
                    </a:p>
                  </a:txBody>
                  <a:tcPr/>
                </a:tc>
                <a:tc>
                  <a:txBody>
                    <a:bodyPr/>
                    <a:lstStyle/>
                    <a:p>
                      <a:pPr algn="ctr"/>
                      <a:r>
                        <a:rPr lang="en-GB" sz="2000" b="1" dirty="0" smtClean="0"/>
                        <a:t>50</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207786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HOW MUCH ENERGY WILL WE USE IN 2050?</a:t>
            </a:r>
            <a:br>
              <a:rPr lang="en-GB" sz="3200" dirty="0" smtClean="0"/>
            </a:br>
            <a:r>
              <a:rPr lang="en-GB" sz="2800" dirty="0" smtClean="0"/>
              <a:t>EXTRAPOLATE THE LAST 40 YEARS INTO THE NEXT 40?</a:t>
            </a:r>
            <a:endParaRPr lang="en-GB" sz="2800"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56" t="11853" r="21118" b="15948"/>
          <a:stretch/>
        </p:blipFill>
        <p:spPr bwMode="auto">
          <a:xfrm>
            <a:off x="683568" y="1597268"/>
            <a:ext cx="7614745" cy="528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15816" y="3501008"/>
            <a:ext cx="4320480" cy="646331"/>
          </a:xfrm>
          <a:prstGeom prst="rect">
            <a:avLst/>
          </a:prstGeom>
          <a:noFill/>
        </p:spPr>
        <p:txBody>
          <a:bodyPr wrap="square" rtlCol="0">
            <a:spAutoFit/>
          </a:bodyPr>
          <a:lstStyle/>
          <a:p>
            <a:r>
              <a:rPr lang="en-GB" dirty="0" smtClean="0"/>
              <a:t>We are running at about 4kW a head.</a:t>
            </a:r>
          </a:p>
          <a:p>
            <a:r>
              <a:rPr lang="en-GB" dirty="0" smtClean="0"/>
              <a:t>Can we imagine running at about 0.5kW?</a:t>
            </a:r>
            <a:endParaRPr lang="en-GB" dirty="0"/>
          </a:p>
        </p:txBody>
      </p:sp>
    </p:spTree>
    <p:extLst>
      <p:ext uri="{BB962C8B-B14F-4D97-AF65-F5344CB8AC3E}">
        <p14:creationId xmlns:p14="http://schemas.microsoft.com/office/powerpoint/2010/main" val="3666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lstStyle/>
          <a:p>
            <a:pPr eaLnBrk="1" hangingPunct="1"/>
            <a:endParaRPr lang="en-US" dirty="0" smtClean="0"/>
          </a:p>
        </p:txBody>
      </p:sp>
      <p:pic>
        <p:nvPicPr>
          <p:cNvPr id="13315" name="Picture 5" descr="1632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476250"/>
            <a:ext cx="5292725" cy="587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6"/>
          <p:cNvSpPr>
            <a:spLocks noChangeArrowheads="1"/>
          </p:cNvSpPr>
          <p:nvPr/>
        </p:nvSpPr>
        <p:spPr bwMode="auto">
          <a:xfrm>
            <a:off x="2592388" y="6424046"/>
            <a:ext cx="57277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fontAlgn="base">
              <a:spcBef>
                <a:spcPct val="0"/>
              </a:spcBef>
              <a:spcAft>
                <a:spcPct val="0"/>
              </a:spcAft>
            </a:pPr>
            <a:r>
              <a:rPr lang="en-GB" sz="1400" dirty="0">
                <a:solidFill>
                  <a:srgbClr val="000000"/>
                </a:solidFill>
                <a:latin typeface="Trebuchet"/>
              </a:rPr>
              <a:t>Credit: </a:t>
            </a:r>
            <a:r>
              <a:rPr lang="en-GB" sz="1400" u="sng" dirty="0">
                <a:solidFill>
                  <a:srgbClr val="000000"/>
                </a:solidFill>
                <a:latin typeface="Trebuchet"/>
              </a:rPr>
              <a:t>© Stapleton Historical Collection / Heritage-Images / </a:t>
            </a:r>
            <a:r>
              <a:rPr lang="en-GB" sz="1400" u="sng" dirty="0" err="1">
                <a:solidFill>
                  <a:srgbClr val="000000"/>
                </a:solidFill>
                <a:latin typeface="Trebuchet"/>
              </a:rPr>
              <a:t>Imagestate</a:t>
            </a:r>
            <a:endParaRPr lang="en-GB" sz="1400" dirty="0">
              <a:solidFill>
                <a:srgbClr val="000000"/>
              </a:solidFill>
              <a:latin typeface="Trebuchet"/>
            </a:endParaRPr>
          </a:p>
        </p:txBody>
      </p:sp>
      <p:sp>
        <p:nvSpPr>
          <p:cNvPr id="2" name="Oval Callout 1"/>
          <p:cNvSpPr/>
          <p:nvPr/>
        </p:nvSpPr>
        <p:spPr>
          <a:xfrm>
            <a:off x="395288" y="569913"/>
            <a:ext cx="3062287" cy="1584325"/>
          </a:xfrm>
          <a:prstGeom prst="wedgeEllipseCallout">
            <a:avLst>
              <a:gd name="adj1" fmla="val 102064"/>
              <a:gd name="adj2" fmla="val 240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000000"/>
                </a:solidFill>
                <a:latin typeface="Comic Sans MS" pitchFamily="66" charset="0"/>
              </a:rPr>
              <a:t>Well guys, it looks as if we have a result</a:t>
            </a:r>
          </a:p>
        </p:txBody>
      </p:sp>
      <p:sp>
        <p:nvSpPr>
          <p:cNvPr id="3" name="TextBox 2"/>
          <p:cNvSpPr txBox="1">
            <a:spLocks noChangeArrowheads="1"/>
          </p:cNvSpPr>
          <p:nvPr/>
        </p:nvSpPr>
        <p:spPr bwMode="auto">
          <a:xfrm>
            <a:off x="215329" y="5273332"/>
            <a:ext cx="8893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sz="6600" b="1" dirty="0">
                <a:solidFill>
                  <a:srgbClr val="000000"/>
                </a:solidFill>
                <a:latin typeface="Papyrus" pitchFamily="66" charset="0"/>
                <a:cs typeface="IrisUPC" pitchFamily="34" charset="-34"/>
              </a:rPr>
              <a:t>Physics Trumps </a:t>
            </a:r>
            <a:r>
              <a:rPr lang="en-GB" sz="6600" b="1" dirty="0" smtClean="0">
                <a:solidFill>
                  <a:srgbClr val="000000"/>
                </a:solidFill>
                <a:latin typeface="Papyrus" pitchFamily="66" charset="0"/>
                <a:cs typeface="IrisUPC" pitchFamily="34" charset="-34"/>
              </a:rPr>
              <a:t>Politics</a:t>
            </a:r>
          </a:p>
        </p:txBody>
      </p:sp>
    </p:spTree>
    <p:extLst>
      <p:ext uri="{BB962C8B-B14F-4D97-AF65-F5344CB8AC3E}">
        <p14:creationId xmlns:p14="http://schemas.microsoft.com/office/powerpoint/2010/main" val="52786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7165447"/>
              </p:ext>
            </p:extLst>
          </p:nvPr>
        </p:nvGraphicFramePr>
        <p:xfrm>
          <a:off x="251520" y="1124744"/>
          <a:ext cx="8733655" cy="534416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r>
                        <a:rPr lang="en-GB" dirty="0" smtClean="0"/>
                        <a:t>2050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 ‘BAU’</a:t>
                      </a:r>
                      <a:endParaRPr lang="en-GB" dirty="0"/>
                    </a:p>
                  </a:txBody>
                  <a:tcPr/>
                </a:tc>
                <a:tc>
                  <a:txBody>
                    <a:bodyPr/>
                    <a:lstStyle/>
                    <a:p>
                      <a:pPr algn="ctr"/>
                      <a:r>
                        <a:rPr lang="en-GB" dirty="0" smtClean="0"/>
                        <a:t>77</a:t>
                      </a:r>
                      <a:endParaRPr lang="en-GB" dirty="0"/>
                    </a:p>
                  </a:txBody>
                  <a:tcPr/>
                </a:tc>
                <a:tc>
                  <a:txBody>
                    <a:bodyPr/>
                    <a:lstStyle/>
                    <a:p>
                      <a:pPr algn="ctr"/>
                      <a:r>
                        <a:rPr lang="en-GB" dirty="0" smtClean="0"/>
                        <a:t>44.7</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641</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1% growth</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415</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E Intensity only</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solidFill>
                            <a:srgbClr val="FF0000"/>
                          </a:solidFill>
                        </a:rPr>
                        <a:t>0.0115</a:t>
                      </a:r>
                      <a:endParaRPr lang="en-GB" dirty="0">
                        <a:solidFill>
                          <a:srgbClr val="FF0000"/>
                        </a:solidFill>
                      </a:endParaRPr>
                    </a:p>
                  </a:txBody>
                  <a:tcPr/>
                </a:tc>
                <a:tc>
                  <a:txBody>
                    <a:bodyPr/>
                    <a:lstStyle/>
                    <a:p>
                      <a:pPr algn="ctr"/>
                      <a:r>
                        <a:rPr lang="en-GB" dirty="0" smtClean="0"/>
                        <a:t>0.20</a:t>
                      </a:r>
                      <a:endParaRPr lang="en-GB" dirty="0"/>
                    </a:p>
                  </a:txBody>
                  <a:tcPr/>
                </a:tc>
                <a:tc>
                  <a:txBody>
                    <a:bodyPr/>
                    <a:lstStyle/>
                    <a:p>
                      <a:pPr algn="ctr"/>
                      <a:r>
                        <a:rPr lang="en-GB" sz="2000" b="1" dirty="0" smtClean="0"/>
                        <a:t>50</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C intensity only</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solidFill>
                            <a:srgbClr val="FF0000"/>
                          </a:solidFill>
                        </a:rPr>
                        <a:t>0.024</a:t>
                      </a:r>
                      <a:endParaRPr lang="en-GB" dirty="0">
                        <a:solidFill>
                          <a:srgbClr val="FF0000"/>
                        </a:solidFill>
                      </a:endParaRPr>
                    </a:p>
                  </a:txBody>
                  <a:tcPr/>
                </a:tc>
                <a:tc>
                  <a:txBody>
                    <a:bodyPr/>
                    <a:lstStyle/>
                    <a:p>
                      <a:pPr algn="ctr"/>
                      <a:r>
                        <a:rPr lang="en-GB" sz="2000" b="1" dirty="0" smtClean="0"/>
                        <a:t>50</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bl>
          </a:graphicData>
        </a:graphic>
      </p:graphicFrame>
    </p:spTree>
    <p:extLst>
      <p:ext uri="{BB962C8B-B14F-4D97-AF65-F5344CB8AC3E}">
        <p14:creationId xmlns:p14="http://schemas.microsoft.com/office/powerpoint/2010/main" val="91205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Autofit/>
          </a:bodyPr>
          <a:lstStyle/>
          <a:p>
            <a:r>
              <a:rPr lang="en-GB" sz="3600" dirty="0" smtClean="0"/>
              <a:t>CARBON INTENSITIES OF ENERGY SYSTEMS</a:t>
            </a:r>
            <a:br>
              <a:rPr lang="en-GB" sz="3600" dirty="0" smtClean="0"/>
            </a:br>
            <a:r>
              <a:rPr lang="en-GB" sz="1800" dirty="0" smtClean="0"/>
              <a:t>Data from IPCC, 2013</a:t>
            </a:r>
            <a:endParaRPr lang="en-GB" sz="1800" dirty="0"/>
          </a:p>
        </p:txBody>
      </p:sp>
      <p:graphicFrame>
        <p:nvGraphicFramePr>
          <p:cNvPr id="4" name="Chart 3"/>
          <p:cNvGraphicFramePr>
            <a:graphicFrameLocks/>
          </p:cNvGraphicFramePr>
          <p:nvPr>
            <p:extLst>
              <p:ext uri="{D42A27DB-BD31-4B8C-83A1-F6EECF244321}">
                <p14:modId xmlns:p14="http://schemas.microsoft.com/office/powerpoint/2010/main" val="188723129"/>
              </p:ext>
            </p:extLst>
          </p:nvPr>
        </p:nvGraphicFramePr>
        <p:xfrm>
          <a:off x="539552" y="1305520"/>
          <a:ext cx="7068542"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1560" y="1916832"/>
            <a:ext cx="6696744" cy="2952328"/>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flipV="1">
            <a:off x="611560" y="4976793"/>
            <a:ext cx="6696744" cy="567680"/>
          </a:xfrm>
          <a:prstGeom prst="rect">
            <a:avLst/>
          </a:prstGeom>
          <a:solidFill>
            <a:schemeClr val="accent6">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flipV="1">
            <a:off x="611560" y="5669632"/>
            <a:ext cx="6696744" cy="495672"/>
          </a:xfrm>
          <a:prstGeom prst="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27984" y="3392996"/>
            <a:ext cx="1800200" cy="369332"/>
          </a:xfrm>
          <a:prstGeom prst="rect">
            <a:avLst/>
          </a:prstGeom>
          <a:noFill/>
        </p:spPr>
        <p:txBody>
          <a:bodyPr wrap="square" rtlCol="0">
            <a:spAutoFit/>
          </a:bodyPr>
          <a:lstStyle/>
          <a:p>
            <a:r>
              <a:rPr lang="en-GB" dirty="0" smtClean="0"/>
              <a:t>ELECTRICITY</a:t>
            </a:r>
            <a:endParaRPr lang="en-GB" dirty="0"/>
          </a:p>
        </p:txBody>
      </p:sp>
      <p:sp>
        <p:nvSpPr>
          <p:cNvPr id="9" name="TextBox 8"/>
          <p:cNvSpPr txBox="1"/>
          <p:nvPr/>
        </p:nvSpPr>
        <p:spPr>
          <a:xfrm>
            <a:off x="4716016" y="5075967"/>
            <a:ext cx="1800200" cy="369332"/>
          </a:xfrm>
          <a:prstGeom prst="rect">
            <a:avLst/>
          </a:prstGeom>
          <a:noFill/>
        </p:spPr>
        <p:txBody>
          <a:bodyPr wrap="square" rtlCol="0">
            <a:spAutoFit/>
          </a:bodyPr>
          <a:lstStyle/>
          <a:p>
            <a:r>
              <a:rPr lang="en-GB" dirty="0" smtClean="0"/>
              <a:t>HEAT</a:t>
            </a:r>
            <a:endParaRPr lang="en-GB" dirty="0"/>
          </a:p>
        </p:txBody>
      </p:sp>
      <p:sp>
        <p:nvSpPr>
          <p:cNvPr id="10" name="TextBox 9"/>
          <p:cNvSpPr txBox="1"/>
          <p:nvPr/>
        </p:nvSpPr>
        <p:spPr>
          <a:xfrm>
            <a:off x="4427984" y="5687274"/>
            <a:ext cx="1800200" cy="369332"/>
          </a:xfrm>
          <a:prstGeom prst="rect">
            <a:avLst/>
          </a:prstGeom>
          <a:noFill/>
        </p:spPr>
        <p:txBody>
          <a:bodyPr wrap="square" rtlCol="0">
            <a:spAutoFit/>
          </a:bodyPr>
          <a:lstStyle/>
          <a:p>
            <a:r>
              <a:rPr lang="en-GB" dirty="0" smtClean="0"/>
              <a:t>TRANSPORT</a:t>
            </a:r>
            <a:endParaRPr lang="en-GB" dirty="0"/>
          </a:p>
        </p:txBody>
      </p:sp>
    </p:spTree>
    <p:extLst>
      <p:ext uri="{BB962C8B-B14F-4D97-AF65-F5344CB8AC3E}">
        <p14:creationId xmlns:p14="http://schemas.microsoft.com/office/powerpoint/2010/main" val="1720953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5"/>
            <a:ext cx="8229600" cy="1143000"/>
          </a:xfrm>
        </p:spPr>
        <p:txBody>
          <a:bodyPr>
            <a:normAutofit/>
          </a:bodyPr>
          <a:lstStyle/>
          <a:p>
            <a:r>
              <a:rPr lang="en-GB" dirty="0" smtClean="0"/>
              <a:t>PROBING 2050 ENERGY EMISSIONS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34104"/>
              </p:ext>
            </p:extLst>
          </p:nvPr>
        </p:nvGraphicFramePr>
        <p:xfrm>
          <a:off x="251520" y="1124744"/>
          <a:ext cx="8733655" cy="5588000"/>
        </p:xfrm>
        <a:graphic>
          <a:graphicData uri="http://schemas.openxmlformats.org/drawingml/2006/table">
            <a:tbl>
              <a:tblPr firstRow="1" bandRow="1">
                <a:tableStyleId>{5C22544A-7EE6-4342-B048-85BDC9FD1C3A}</a:tableStyleId>
              </a:tblPr>
              <a:tblGrid>
                <a:gridCol w="1728192"/>
                <a:gridCol w="1296144"/>
                <a:gridCol w="1296144"/>
                <a:gridCol w="1296144"/>
                <a:gridCol w="1566708"/>
                <a:gridCol w="1550323"/>
              </a:tblGrid>
              <a:tr h="370840">
                <a:tc>
                  <a:txBody>
                    <a:bodyPr/>
                    <a:lstStyle/>
                    <a:p>
                      <a:pPr algn="ctr"/>
                      <a:endParaRPr lang="en-GB" dirty="0"/>
                    </a:p>
                  </a:txBody>
                  <a:tcPr anchor="ctr"/>
                </a:tc>
                <a:tc>
                  <a:txBody>
                    <a:bodyPr/>
                    <a:lstStyle/>
                    <a:p>
                      <a:pPr algn="ctr"/>
                      <a:r>
                        <a:rPr lang="en-GB" dirty="0" smtClean="0"/>
                        <a:t>Population</a:t>
                      </a:r>
                      <a:endParaRPr lang="en-GB" dirty="0"/>
                    </a:p>
                  </a:txBody>
                  <a:tcPr anchor="ctr"/>
                </a:tc>
                <a:tc>
                  <a:txBody>
                    <a:bodyPr/>
                    <a:lstStyle/>
                    <a:p>
                      <a:pPr algn="ctr"/>
                      <a:r>
                        <a:rPr lang="en-GB" dirty="0" smtClean="0"/>
                        <a:t>GDP/cap</a:t>
                      </a:r>
                      <a:endParaRPr lang="en-GB" dirty="0"/>
                    </a:p>
                  </a:txBody>
                  <a:tcPr anchor="ctr"/>
                </a:tc>
                <a:tc>
                  <a:txBody>
                    <a:bodyPr/>
                    <a:lstStyle/>
                    <a:p>
                      <a:pPr algn="ctr"/>
                      <a:r>
                        <a:rPr lang="en-GB" dirty="0" smtClean="0"/>
                        <a:t>Energy Intensity</a:t>
                      </a:r>
                      <a:endParaRPr lang="en-GB" dirty="0"/>
                    </a:p>
                  </a:txBody>
                  <a:tcPr anchor="ctr"/>
                </a:tc>
                <a:tc>
                  <a:txBody>
                    <a:bodyPr/>
                    <a:lstStyle/>
                    <a:p>
                      <a:pPr algn="ctr"/>
                      <a:r>
                        <a:rPr lang="en-GB" dirty="0" smtClean="0"/>
                        <a:t>Carbon Intensity</a:t>
                      </a:r>
                      <a:endParaRPr lang="en-GB" dirty="0"/>
                    </a:p>
                  </a:txBody>
                  <a:tcPr anchor="ctr"/>
                </a:tc>
                <a:tc>
                  <a:txBody>
                    <a:bodyPr/>
                    <a:lstStyle/>
                    <a:p>
                      <a:pPr algn="ctr"/>
                      <a:r>
                        <a:rPr lang="en-GB" dirty="0" smtClean="0"/>
                        <a:t>Total</a:t>
                      </a:r>
                    </a:p>
                    <a:p>
                      <a:pPr algn="ctr"/>
                      <a:r>
                        <a:rPr lang="en-GB" dirty="0" smtClean="0"/>
                        <a:t>(Target &lt;50)</a:t>
                      </a:r>
                      <a:endParaRPr lang="en-GB" dirty="0"/>
                    </a:p>
                  </a:txBody>
                  <a:tcPr anchor="ctr"/>
                </a:tc>
              </a:tr>
              <a:tr h="370840">
                <a:tc>
                  <a:txBody>
                    <a:bodyPr/>
                    <a:lstStyle/>
                    <a:p>
                      <a:r>
                        <a:rPr lang="en-GB" dirty="0" smtClean="0"/>
                        <a:t>2010</a:t>
                      </a:r>
                      <a:endParaRPr lang="en-GB" dirty="0"/>
                    </a:p>
                  </a:txBody>
                  <a:tcPr/>
                </a:tc>
                <a:tc>
                  <a:txBody>
                    <a:bodyPr/>
                    <a:lstStyle/>
                    <a:p>
                      <a:pPr algn="ctr"/>
                      <a:r>
                        <a:rPr lang="en-GB" dirty="0" smtClean="0"/>
                        <a:t>N x 10^6</a:t>
                      </a:r>
                      <a:endParaRPr lang="en-GB" dirty="0"/>
                    </a:p>
                  </a:txBody>
                  <a:tcPr/>
                </a:tc>
                <a:tc>
                  <a:txBody>
                    <a:bodyPr/>
                    <a:lstStyle/>
                    <a:p>
                      <a:pPr algn="ctr"/>
                      <a:r>
                        <a:rPr lang="en-GB" dirty="0" smtClean="0"/>
                        <a:t>£/n X 10^3</a:t>
                      </a:r>
                      <a:endParaRPr lang="en-GB" dirty="0"/>
                    </a:p>
                  </a:txBody>
                  <a:tcPr/>
                </a:tc>
                <a:tc>
                  <a:txBody>
                    <a:bodyPr/>
                    <a:lstStyle/>
                    <a:p>
                      <a:pPr algn="ctr"/>
                      <a:r>
                        <a:rPr lang="en-GB" dirty="0" smtClean="0"/>
                        <a:t>kWh/£</a:t>
                      </a:r>
                      <a:endParaRPr lang="en-GB" dirty="0"/>
                    </a:p>
                  </a:txBody>
                  <a:tcPr/>
                </a:tc>
                <a:tc>
                  <a:txBody>
                    <a:bodyPr/>
                    <a:lstStyle/>
                    <a:p>
                      <a:pPr algn="ctr"/>
                      <a:r>
                        <a:rPr lang="en-GB" dirty="0" smtClean="0"/>
                        <a:t>kgCO2e/kWh</a:t>
                      </a:r>
                      <a:endParaRPr lang="en-GB" dirty="0"/>
                    </a:p>
                  </a:txBody>
                  <a:tcPr/>
                </a:tc>
                <a:tc>
                  <a:txBody>
                    <a:bodyPr/>
                    <a:lstStyle/>
                    <a:p>
                      <a:pPr algn="ctr"/>
                      <a:r>
                        <a:rPr lang="en-GB" dirty="0" smtClean="0"/>
                        <a:t>MtCO2e</a:t>
                      </a:r>
                      <a:endParaRPr lang="en-GB" dirty="0"/>
                    </a:p>
                  </a:txBody>
                  <a:tcPr/>
                </a:tc>
              </a:tr>
              <a:tr h="370840">
                <a:tc>
                  <a:txBody>
                    <a:bodyPr/>
                    <a:lstStyle/>
                    <a:p>
                      <a:r>
                        <a:rPr lang="en-GB" dirty="0" smtClean="0"/>
                        <a:t>Base case</a:t>
                      </a:r>
                      <a:endParaRPr lang="en-GB" dirty="0"/>
                    </a:p>
                  </a:txBody>
                  <a:tcPr/>
                </a:tc>
                <a:tc>
                  <a:txBody>
                    <a:bodyPr/>
                    <a:lstStyle/>
                    <a:p>
                      <a:pPr algn="ctr"/>
                      <a:r>
                        <a:rPr lang="en-GB" dirty="0" smtClean="0"/>
                        <a:t>62</a:t>
                      </a:r>
                      <a:endParaRPr lang="en-GB" dirty="0"/>
                    </a:p>
                  </a:txBody>
                  <a:tcPr anchor="ctr"/>
                </a:tc>
                <a:tc>
                  <a:txBody>
                    <a:bodyPr/>
                    <a:lstStyle/>
                    <a:p>
                      <a:pPr algn="ctr"/>
                      <a:r>
                        <a:rPr lang="en-GB" dirty="0" smtClean="0"/>
                        <a:t>23</a:t>
                      </a:r>
                      <a:endParaRPr lang="en-GB" dirty="0"/>
                    </a:p>
                  </a:txBody>
                  <a:tcPr anchor="ctr"/>
                </a:tc>
                <a:tc>
                  <a:txBody>
                    <a:bodyPr/>
                    <a:lstStyle/>
                    <a:p>
                      <a:pPr algn="ctr"/>
                      <a:r>
                        <a:rPr lang="en-GB" dirty="0" smtClean="0"/>
                        <a:t>1.28</a:t>
                      </a:r>
                      <a:endParaRPr lang="en-GB" dirty="0"/>
                    </a:p>
                  </a:txBody>
                  <a:tcPr anchor="ctr"/>
                </a:tc>
                <a:tc>
                  <a:txBody>
                    <a:bodyPr/>
                    <a:lstStyle/>
                    <a:p>
                      <a:pPr algn="ctr"/>
                      <a:r>
                        <a:rPr lang="en-GB" dirty="0" smtClean="0"/>
                        <a:t>0.27</a:t>
                      </a:r>
                      <a:endParaRPr lang="en-GB" dirty="0"/>
                    </a:p>
                  </a:txBody>
                  <a:tcPr anchor="ctr"/>
                </a:tc>
                <a:tc>
                  <a:txBody>
                    <a:bodyPr/>
                    <a:lstStyle/>
                    <a:p>
                      <a:pPr algn="ctr"/>
                      <a:r>
                        <a:rPr lang="en-GB" sz="2000" b="1" dirty="0" smtClean="0"/>
                        <a:t>493</a:t>
                      </a:r>
                      <a:endParaRPr lang="en-GB" sz="2000" b="1" dirty="0"/>
                    </a:p>
                  </a:txBody>
                  <a:tcPr/>
                </a:tc>
              </a:tr>
              <a:tr h="370840">
                <a:tc>
                  <a:txBody>
                    <a:bodyPr/>
                    <a:lstStyle/>
                    <a:p>
                      <a:r>
                        <a:rPr lang="en-GB" dirty="0" smtClean="0"/>
                        <a:t>2050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 ‘BAU’</a:t>
                      </a:r>
                      <a:endParaRPr lang="en-GB" dirty="0"/>
                    </a:p>
                  </a:txBody>
                  <a:tcPr/>
                </a:tc>
                <a:tc>
                  <a:txBody>
                    <a:bodyPr/>
                    <a:lstStyle/>
                    <a:p>
                      <a:pPr algn="ctr"/>
                      <a:r>
                        <a:rPr lang="en-GB" dirty="0" smtClean="0"/>
                        <a:t>77</a:t>
                      </a:r>
                      <a:endParaRPr lang="en-GB" dirty="0"/>
                    </a:p>
                  </a:txBody>
                  <a:tcPr/>
                </a:tc>
                <a:tc>
                  <a:txBody>
                    <a:bodyPr/>
                    <a:lstStyle/>
                    <a:p>
                      <a:pPr algn="ctr"/>
                      <a:r>
                        <a:rPr lang="en-GB" dirty="0" smtClean="0"/>
                        <a:t>44.7</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641</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1% growth</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t>0.20</a:t>
                      </a:r>
                      <a:endParaRPr lang="en-GB" dirty="0"/>
                    </a:p>
                  </a:txBody>
                  <a:tcPr/>
                </a:tc>
                <a:tc>
                  <a:txBody>
                    <a:bodyPr/>
                    <a:lstStyle/>
                    <a:p>
                      <a:pPr algn="ctr"/>
                      <a:r>
                        <a:rPr lang="en-GB" sz="2000" b="1" dirty="0" smtClean="0"/>
                        <a:t>415</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E Intensity only</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solidFill>
                            <a:srgbClr val="FF0000"/>
                          </a:solidFill>
                        </a:rPr>
                        <a:t>0.0115</a:t>
                      </a:r>
                      <a:endParaRPr lang="en-GB" dirty="0">
                        <a:solidFill>
                          <a:srgbClr val="FF0000"/>
                        </a:solidFill>
                      </a:endParaRPr>
                    </a:p>
                  </a:txBody>
                  <a:tcPr/>
                </a:tc>
                <a:tc>
                  <a:txBody>
                    <a:bodyPr/>
                    <a:lstStyle/>
                    <a:p>
                      <a:pPr algn="ctr"/>
                      <a:r>
                        <a:rPr lang="en-GB" dirty="0" smtClean="0"/>
                        <a:t>0.20</a:t>
                      </a:r>
                      <a:endParaRPr lang="en-GB" dirty="0"/>
                    </a:p>
                  </a:txBody>
                  <a:tcPr/>
                </a:tc>
                <a:tc>
                  <a:txBody>
                    <a:bodyPr/>
                    <a:lstStyle/>
                    <a:p>
                      <a:pPr algn="ctr"/>
                      <a:r>
                        <a:rPr lang="en-GB" sz="2000" b="1" dirty="0" smtClean="0"/>
                        <a:t>50</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sz="2000" b="1" dirty="0"/>
                    </a:p>
                  </a:txBody>
                  <a:tcPr/>
                </a:tc>
              </a:tr>
              <a:tr h="370840">
                <a:tc>
                  <a:txBody>
                    <a:bodyPr/>
                    <a:lstStyle/>
                    <a:p>
                      <a:r>
                        <a:rPr lang="en-GB" dirty="0" smtClean="0"/>
                        <a:t>C intensity only</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t>0.93</a:t>
                      </a:r>
                      <a:endParaRPr lang="en-GB" dirty="0"/>
                    </a:p>
                  </a:txBody>
                  <a:tcPr/>
                </a:tc>
                <a:tc>
                  <a:txBody>
                    <a:bodyPr/>
                    <a:lstStyle/>
                    <a:p>
                      <a:pPr algn="ctr"/>
                      <a:r>
                        <a:rPr lang="en-GB" dirty="0" smtClean="0">
                          <a:solidFill>
                            <a:srgbClr val="FF0000"/>
                          </a:solidFill>
                        </a:rPr>
                        <a:t>0.024</a:t>
                      </a:r>
                      <a:endParaRPr lang="en-GB" dirty="0">
                        <a:solidFill>
                          <a:srgbClr val="FF0000"/>
                        </a:solidFill>
                      </a:endParaRPr>
                    </a:p>
                  </a:txBody>
                  <a:tcPr/>
                </a:tc>
                <a:tc>
                  <a:txBody>
                    <a:bodyPr/>
                    <a:lstStyle/>
                    <a:p>
                      <a:pPr algn="ctr"/>
                      <a:r>
                        <a:rPr lang="en-GB" sz="2000" b="1" dirty="0" smtClean="0"/>
                        <a:t>50</a:t>
                      </a:r>
                      <a:endParaRPr lang="en-GB" sz="2000" b="1" dirty="0"/>
                    </a:p>
                  </a:txBody>
                  <a:tcPr/>
                </a:tc>
              </a:tr>
              <a:tr h="370840">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solidFill>
                          <a:srgbClr val="FF0000"/>
                        </a:solidFill>
                      </a:endParaRPr>
                    </a:p>
                  </a:txBody>
                  <a:tcPr/>
                </a:tc>
                <a:tc>
                  <a:txBody>
                    <a:bodyPr/>
                    <a:lstStyle/>
                    <a:p>
                      <a:pPr algn="ctr"/>
                      <a:endParaRPr lang="en-GB" sz="2000" b="1" dirty="0"/>
                    </a:p>
                  </a:txBody>
                  <a:tcPr/>
                </a:tc>
              </a:tr>
              <a:tr h="370840">
                <a:tc>
                  <a:txBody>
                    <a:bodyPr/>
                    <a:lstStyle/>
                    <a:p>
                      <a:r>
                        <a:rPr lang="en-GB" dirty="0" smtClean="0"/>
                        <a:t>E</a:t>
                      </a:r>
                      <a:r>
                        <a:rPr lang="en-GB" baseline="0" dirty="0" smtClean="0"/>
                        <a:t> at 60% present</a:t>
                      </a:r>
                      <a:endParaRPr lang="en-GB" dirty="0"/>
                    </a:p>
                  </a:txBody>
                  <a:tcPr/>
                </a:tc>
                <a:tc>
                  <a:txBody>
                    <a:bodyPr/>
                    <a:lstStyle/>
                    <a:p>
                      <a:pPr algn="ctr"/>
                      <a:r>
                        <a:rPr lang="en-GB" dirty="0" smtClean="0"/>
                        <a:t>77</a:t>
                      </a:r>
                      <a:endParaRPr lang="en-GB" dirty="0"/>
                    </a:p>
                  </a:txBody>
                  <a:tcPr/>
                </a:tc>
                <a:tc>
                  <a:txBody>
                    <a:bodyPr/>
                    <a:lstStyle/>
                    <a:p>
                      <a:pPr algn="ctr"/>
                      <a:r>
                        <a:rPr lang="en-GB" dirty="0" smtClean="0"/>
                        <a:t>29</a:t>
                      </a:r>
                      <a:endParaRPr lang="en-GB" dirty="0"/>
                    </a:p>
                  </a:txBody>
                  <a:tcPr/>
                </a:tc>
                <a:tc>
                  <a:txBody>
                    <a:bodyPr/>
                    <a:lstStyle/>
                    <a:p>
                      <a:pPr algn="ctr"/>
                      <a:r>
                        <a:rPr lang="en-GB" dirty="0" smtClean="0">
                          <a:solidFill>
                            <a:srgbClr val="FF0000"/>
                          </a:solidFill>
                        </a:rPr>
                        <a:t>0.760</a:t>
                      </a:r>
                      <a:endParaRPr lang="en-GB" dirty="0">
                        <a:solidFill>
                          <a:srgbClr val="FF0000"/>
                        </a:solidFill>
                      </a:endParaRPr>
                    </a:p>
                  </a:txBody>
                  <a:tcPr/>
                </a:tc>
                <a:tc>
                  <a:txBody>
                    <a:bodyPr/>
                    <a:lstStyle/>
                    <a:p>
                      <a:pPr algn="ctr"/>
                      <a:r>
                        <a:rPr lang="en-GB" dirty="0" smtClean="0">
                          <a:solidFill>
                            <a:srgbClr val="FF0000"/>
                          </a:solidFill>
                        </a:rPr>
                        <a:t>0.029</a:t>
                      </a:r>
                      <a:endParaRPr lang="en-GB" dirty="0">
                        <a:solidFill>
                          <a:srgbClr val="FF0000"/>
                        </a:solidFill>
                      </a:endParaRPr>
                    </a:p>
                  </a:txBody>
                  <a:tcPr/>
                </a:tc>
                <a:tc>
                  <a:txBody>
                    <a:bodyPr/>
                    <a:lstStyle/>
                    <a:p>
                      <a:pPr algn="ctr"/>
                      <a:r>
                        <a:rPr lang="en-GB" sz="2000" b="1" dirty="0" smtClean="0"/>
                        <a:t>50</a:t>
                      </a:r>
                      <a:endParaRPr lang="en-GB" sz="2000" b="1" dirty="0"/>
                    </a:p>
                  </a:txBody>
                  <a:tcPr/>
                </a:tc>
              </a:tr>
            </a:tbl>
          </a:graphicData>
        </a:graphic>
      </p:graphicFrame>
    </p:spTree>
    <p:extLst>
      <p:ext uri="{BB962C8B-B14F-4D97-AF65-F5344CB8AC3E}">
        <p14:creationId xmlns:p14="http://schemas.microsoft.com/office/powerpoint/2010/main" val="359619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03371"/>
            <a:ext cx="7488832" cy="544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6368" y="116632"/>
            <a:ext cx="8435280" cy="826699"/>
          </a:xfrm>
        </p:spPr>
        <p:txBody>
          <a:bodyPr>
            <a:noAutofit/>
          </a:bodyPr>
          <a:lstStyle/>
          <a:p>
            <a:r>
              <a:rPr lang="en-GB" sz="3600" dirty="0" smtClean="0"/>
              <a:t/>
            </a:r>
            <a:br>
              <a:rPr lang="en-GB" sz="3600" dirty="0" smtClean="0"/>
            </a:br>
            <a:r>
              <a:rPr lang="en-GB" sz="3600" dirty="0" smtClean="0"/>
              <a:t>DAVID </a:t>
            </a:r>
            <a:r>
              <a:rPr lang="en-GB" sz="3200" dirty="0" smtClean="0"/>
              <a:t>MACKAY’S </a:t>
            </a:r>
            <a:br>
              <a:rPr lang="en-GB" sz="3200" dirty="0" smtClean="0"/>
            </a:br>
            <a:r>
              <a:rPr lang="en-GB" sz="3200" dirty="0" smtClean="0"/>
              <a:t>LOW-CARBON SCENARIOS</a:t>
            </a:r>
            <a:r>
              <a:rPr lang="en-GB" sz="2400" dirty="0" smtClean="0"/>
              <a:t/>
            </a:r>
            <a:br>
              <a:rPr lang="en-GB" sz="2400" dirty="0" smtClean="0"/>
            </a:br>
            <a:r>
              <a:rPr lang="en-GB" sz="1600" dirty="0" smtClean="0"/>
              <a:t>Proposed by David Mackay</a:t>
            </a:r>
            <a:r>
              <a:rPr lang="en-GB" sz="1600" i="1" dirty="0" smtClean="0"/>
              <a:t>, Sustainable Energy Without The Hot Air</a:t>
            </a:r>
            <a:r>
              <a:rPr lang="en-GB" sz="1600" dirty="0" smtClean="0"/>
              <a:t>, 2008</a:t>
            </a:r>
            <a:endParaRPr lang="en-GB" sz="1600" dirty="0"/>
          </a:p>
        </p:txBody>
      </p:sp>
      <p:sp>
        <p:nvSpPr>
          <p:cNvPr id="3" name="Freeform 2"/>
          <p:cNvSpPr/>
          <p:nvPr/>
        </p:nvSpPr>
        <p:spPr>
          <a:xfrm>
            <a:off x="1367172" y="2212006"/>
            <a:ext cx="3630336" cy="3125338"/>
          </a:xfrm>
          <a:custGeom>
            <a:avLst/>
            <a:gdLst>
              <a:gd name="connsiteX0" fmla="*/ 0 w 3630336"/>
              <a:gd name="connsiteY0" fmla="*/ 0 h 3125338"/>
              <a:gd name="connsiteX1" fmla="*/ 150125 w 3630336"/>
              <a:gd name="connsiteY1" fmla="*/ 109183 h 3125338"/>
              <a:gd name="connsiteX2" fmla="*/ 450376 w 3630336"/>
              <a:gd name="connsiteY2" fmla="*/ 313899 h 3125338"/>
              <a:gd name="connsiteX3" fmla="*/ 1310185 w 3630336"/>
              <a:gd name="connsiteY3" fmla="*/ 887105 h 3125338"/>
              <a:gd name="connsiteX4" fmla="*/ 1624083 w 3630336"/>
              <a:gd name="connsiteY4" fmla="*/ 1132765 h 3125338"/>
              <a:gd name="connsiteX5" fmla="*/ 2292824 w 3630336"/>
              <a:gd name="connsiteY5" fmla="*/ 1610436 h 3125338"/>
              <a:gd name="connsiteX6" fmla="*/ 2879677 w 3630336"/>
              <a:gd name="connsiteY6" fmla="*/ 2197290 h 3125338"/>
              <a:gd name="connsiteX7" fmla="*/ 3248167 w 3630336"/>
              <a:gd name="connsiteY7" fmla="*/ 2620371 h 3125338"/>
              <a:gd name="connsiteX8" fmla="*/ 3452883 w 3630336"/>
              <a:gd name="connsiteY8" fmla="*/ 2879678 h 3125338"/>
              <a:gd name="connsiteX9" fmla="*/ 3507474 w 3630336"/>
              <a:gd name="connsiteY9" fmla="*/ 2961565 h 3125338"/>
              <a:gd name="connsiteX10" fmla="*/ 3575713 w 3630336"/>
              <a:gd name="connsiteY10" fmla="*/ 3057099 h 3125338"/>
              <a:gd name="connsiteX11" fmla="*/ 3630304 w 3630336"/>
              <a:gd name="connsiteY11" fmla="*/ 3125338 h 3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336" h="3125338">
                <a:moveTo>
                  <a:pt x="0" y="0"/>
                </a:moveTo>
                <a:cubicBezTo>
                  <a:pt x="202427" y="101216"/>
                  <a:pt x="-36426" y="-29003"/>
                  <a:pt x="150125" y="109183"/>
                </a:cubicBezTo>
                <a:cubicBezTo>
                  <a:pt x="247463" y="181285"/>
                  <a:pt x="350292" y="245660"/>
                  <a:pt x="450376" y="313899"/>
                </a:cubicBezTo>
                <a:cubicBezTo>
                  <a:pt x="941377" y="648672"/>
                  <a:pt x="630106" y="354868"/>
                  <a:pt x="1310185" y="887105"/>
                </a:cubicBezTo>
                <a:cubicBezTo>
                  <a:pt x="1414818" y="968992"/>
                  <a:pt x="1516432" y="1054890"/>
                  <a:pt x="1624083" y="1132765"/>
                </a:cubicBezTo>
                <a:cubicBezTo>
                  <a:pt x="1875105" y="1314356"/>
                  <a:pt x="2059854" y="1398022"/>
                  <a:pt x="2292824" y="1610436"/>
                </a:cubicBezTo>
                <a:cubicBezTo>
                  <a:pt x="2497253" y="1796827"/>
                  <a:pt x="2685710" y="2000035"/>
                  <a:pt x="2879677" y="2197290"/>
                </a:cubicBezTo>
                <a:cubicBezTo>
                  <a:pt x="3548712" y="2877665"/>
                  <a:pt x="2731057" y="2048827"/>
                  <a:pt x="3248167" y="2620371"/>
                </a:cubicBezTo>
                <a:cubicBezTo>
                  <a:pt x="3464176" y="2859118"/>
                  <a:pt x="3255531" y="2541359"/>
                  <a:pt x="3452883" y="2879678"/>
                </a:cubicBezTo>
                <a:cubicBezTo>
                  <a:pt x="3469413" y="2908014"/>
                  <a:pt x="3489277" y="2934269"/>
                  <a:pt x="3507474" y="2961565"/>
                </a:cubicBezTo>
                <a:cubicBezTo>
                  <a:pt x="3527852" y="2992131"/>
                  <a:pt x="3552020" y="3030021"/>
                  <a:pt x="3575713" y="3057099"/>
                </a:cubicBezTo>
                <a:cubicBezTo>
                  <a:pt x="3633521" y="3123165"/>
                  <a:pt x="3630304" y="3084496"/>
                  <a:pt x="3630304" y="312533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6200000">
            <a:off x="1367173" y="2464505"/>
            <a:ext cx="3630336" cy="3125338"/>
          </a:xfrm>
          <a:custGeom>
            <a:avLst/>
            <a:gdLst>
              <a:gd name="connsiteX0" fmla="*/ 0 w 3630336"/>
              <a:gd name="connsiteY0" fmla="*/ 0 h 3125338"/>
              <a:gd name="connsiteX1" fmla="*/ 150125 w 3630336"/>
              <a:gd name="connsiteY1" fmla="*/ 109183 h 3125338"/>
              <a:gd name="connsiteX2" fmla="*/ 450376 w 3630336"/>
              <a:gd name="connsiteY2" fmla="*/ 313899 h 3125338"/>
              <a:gd name="connsiteX3" fmla="*/ 1310185 w 3630336"/>
              <a:gd name="connsiteY3" fmla="*/ 887105 h 3125338"/>
              <a:gd name="connsiteX4" fmla="*/ 1624083 w 3630336"/>
              <a:gd name="connsiteY4" fmla="*/ 1132765 h 3125338"/>
              <a:gd name="connsiteX5" fmla="*/ 2292824 w 3630336"/>
              <a:gd name="connsiteY5" fmla="*/ 1610436 h 3125338"/>
              <a:gd name="connsiteX6" fmla="*/ 2879677 w 3630336"/>
              <a:gd name="connsiteY6" fmla="*/ 2197290 h 3125338"/>
              <a:gd name="connsiteX7" fmla="*/ 3248167 w 3630336"/>
              <a:gd name="connsiteY7" fmla="*/ 2620371 h 3125338"/>
              <a:gd name="connsiteX8" fmla="*/ 3452883 w 3630336"/>
              <a:gd name="connsiteY8" fmla="*/ 2879678 h 3125338"/>
              <a:gd name="connsiteX9" fmla="*/ 3507474 w 3630336"/>
              <a:gd name="connsiteY9" fmla="*/ 2961565 h 3125338"/>
              <a:gd name="connsiteX10" fmla="*/ 3575713 w 3630336"/>
              <a:gd name="connsiteY10" fmla="*/ 3057099 h 3125338"/>
              <a:gd name="connsiteX11" fmla="*/ 3630304 w 3630336"/>
              <a:gd name="connsiteY11" fmla="*/ 3125338 h 31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336" h="3125338">
                <a:moveTo>
                  <a:pt x="0" y="0"/>
                </a:moveTo>
                <a:cubicBezTo>
                  <a:pt x="202427" y="101216"/>
                  <a:pt x="-36426" y="-29003"/>
                  <a:pt x="150125" y="109183"/>
                </a:cubicBezTo>
                <a:cubicBezTo>
                  <a:pt x="247463" y="181285"/>
                  <a:pt x="350292" y="245660"/>
                  <a:pt x="450376" y="313899"/>
                </a:cubicBezTo>
                <a:cubicBezTo>
                  <a:pt x="941377" y="648672"/>
                  <a:pt x="630106" y="354868"/>
                  <a:pt x="1310185" y="887105"/>
                </a:cubicBezTo>
                <a:cubicBezTo>
                  <a:pt x="1414818" y="968992"/>
                  <a:pt x="1516432" y="1054890"/>
                  <a:pt x="1624083" y="1132765"/>
                </a:cubicBezTo>
                <a:cubicBezTo>
                  <a:pt x="1875105" y="1314356"/>
                  <a:pt x="2059854" y="1398022"/>
                  <a:pt x="2292824" y="1610436"/>
                </a:cubicBezTo>
                <a:cubicBezTo>
                  <a:pt x="2497253" y="1796827"/>
                  <a:pt x="2685710" y="2000035"/>
                  <a:pt x="2879677" y="2197290"/>
                </a:cubicBezTo>
                <a:cubicBezTo>
                  <a:pt x="3548712" y="2877665"/>
                  <a:pt x="2731057" y="2048827"/>
                  <a:pt x="3248167" y="2620371"/>
                </a:cubicBezTo>
                <a:cubicBezTo>
                  <a:pt x="3464176" y="2859118"/>
                  <a:pt x="3255531" y="2541359"/>
                  <a:pt x="3452883" y="2879678"/>
                </a:cubicBezTo>
                <a:cubicBezTo>
                  <a:pt x="3469413" y="2908014"/>
                  <a:pt x="3489277" y="2934269"/>
                  <a:pt x="3507474" y="2961565"/>
                </a:cubicBezTo>
                <a:cubicBezTo>
                  <a:pt x="3527852" y="2992131"/>
                  <a:pt x="3552020" y="3030021"/>
                  <a:pt x="3575713" y="3057099"/>
                </a:cubicBezTo>
                <a:cubicBezTo>
                  <a:pt x="3633521" y="3123165"/>
                  <a:pt x="3630304" y="3084496"/>
                  <a:pt x="3630304" y="312533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42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167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GB" sz="3200" dirty="0" smtClean="0"/>
              <a:t>DAVID MACKAY’S SCENARIOS G AND E</a:t>
            </a:r>
            <a:br>
              <a:rPr lang="en-GB" sz="3200" dirty="0" smtClean="0"/>
            </a:br>
            <a:r>
              <a:rPr lang="en-GB" sz="3200" dirty="0" smtClean="0"/>
              <a:t>Can they work in 2050?</a:t>
            </a:r>
            <a:endParaRPr lang="en-GB" sz="32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 y="1124744"/>
            <a:ext cx="715327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375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BRUTAL PHYSICS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Tells us that, with </a:t>
            </a:r>
            <a:r>
              <a:rPr lang="en-GB" dirty="0"/>
              <a:t>the exception of </a:t>
            </a:r>
            <a:r>
              <a:rPr lang="en-GB" dirty="0" smtClean="0"/>
              <a:t>limited biomass </a:t>
            </a:r>
            <a:r>
              <a:rPr lang="en-GB" dirty="0"/>
              <a:t>CCS </a:t>
            </a:r>
            <a:r>
              <a:rPr lang="en-GB" dirty="0" smtClean="0"/>
              <a:t>co-firing, UK commitments cannot be met with more than a very small fraction of fossil fuels, even with widespread CCS</a:t>
            </a:r>
          </a:p>
          <a:p>
            <a:r>
              <a:rPr lang="en-GB" dirty="0"/>
              <a:t>The choices are (mix ‘n match) between </a:t>
            </a:r>
          </a:p>
          <a:p>
            <a:pPr lvl="1"/>
            <a:r>
              <a:rPr lang="en-GB" dirty="0"/>
              <a:t>Energy intensity</a:t>
            </a:r>
          </a:p>
          <a:p>
            <a:pPr lvl="1"/>
            <a:r>
              <a:rPr lang="en-GB" dirty="0"/>
              <a:t>Nuclear</a:t>
            </a:r>
          </a:p>
          <a:p>
            <a:pPr lvl="1"/>
            <a:r>
              <a:rPr lang="en-GB" dirty="0"/>
              <a:t>Renewables</a:t>
            </a:r>
          </a:p>
          <a:p>
            <a:r>
              <a:rPr lang="en-GB" dirty="0" smtClean="0"/>
              <a:t>It’s very electric</a:t>
            </a:r>
          </a:p>
          <a:p>
            <a:pPr lvl="1"/>
            <a:r>
              <a:rPr lang="en-GB" dirty="0" smtClean="0"/>
              <a:t>More grid, more pylons</a:t>
            </a:r>
          </a:p>
          <a:p>
            <a:pPr lvl="1"/>
            <a:endParaRPr lang="en-GB" dirty="0"/>
          </a:p>
        </p:txBody>
      </p:sp>
    </p:spTree>
    <p:extLst>
      <p:ext uri="{BB962C8B-B14F-4D97-AF65-F5344CB8AC3E}">
        <p14:creationId xmlns:p14="http://schemas.microsoft.com/office/powerpoint/2010/main" val="256662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97" t="17622" r="25060" b="13116"/>
          <a:stretch/>
        </p:blipFill>
        <p:spPr bwMode="auto">
          <a:xfrm>
            <a:off x="1907704" y="152610"/>
            <a:ext cx="4824536" cy="665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04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117"/>
            <a:ext cx="8229600" cy="2018957"/>
          </a:xfrm>
        </p:spPr>
        <p:txBody>
          <a:bodyPr>
            <a:noAutofit/>
          </a:bodyPr>
          <a:lstStyle/>
          <a:p>
            <a:r>
              <a:rPr lang="en-GB" sz="2800" dirty="0" smtClean="0"/>
              <a:t>UNFORTUNATELY, UNLIKE MOST OTHER POLLUTANTS</a:t>
            </a:r>
            <a:r>
              <a:rPr lang="en-GB" sz="2800" dirty="0"/>
              <a:t>, </a:t>
            </a:r>
            <a:r>
              <a:rPr lang="en-GB" sz="2800" dirty="0" smtClean="0"/>
              <a:t>GHGs DON’T GO AWAY QUICKLY</a:t>
            </a:r>
            <a:br>
              <a:rPr lang="en-GB" sz="2800" dirty="0" smtClean="0"/>
            </a:br>
            <a:r>
              <a:rPr lang="en-GB" sz="2800" dirty="0" smtClean="0"/>
              <a:t>It’s not targets that count: it’s </a:t>
            </a:r>
            <a:r>
              <a:rPr lang="en-GB" sz="2800" b="1" dirty="0" smtClean="0"/>
              <a:t>cumulative emissions</a:t>
            </a:r>
            <a:endParaRPr lang="en-GB" sz="2800" b="1" dirty="0"/>
          </a:p>
        </p:txBody>
      </p:sp>
      <p:pic>
        <p:nvPicPr>
          <p:cNvPr id="2050" name="Picture 2" descr="Emissions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7" y="1663272"/>
            <a:ext cx="8386084" cy="515010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8388424" y="5366874"/>
            <a:ext cx="0" cy="72008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835021" y="3712191"/>
            <a:ext cx="4462818" cy="2333767"/>
          </a:xfrm>
          <a:custGeom>
            <a:avLst/>
            <a:gdLst>
              <a:gd name="connsiteX0" fmla="*/ 0 w 4462818"/>
              <a:gd name="connsiteY0" fmla="*/ 2320119 h 2333767"/>
              <a:gd name="connsiteX1" fmla="*/ 4449170 w 4462818"/>
              <a:gd name="connsiteY1" fmla="*/ 2333767 h 2333767"/>
              <a:gd name="connsiteX2" fmla="*/ 4462818 w 4462818"/>
              <a:gd name="connsiteY2" fmla="*/ 1692322 h 2333767"/>
              <a:gd name="connsiteX3" fmla="*/ 13648 w 4462818"/>
              <a:gd name="connsiteY3" fmla="*/ 0 h 2333767"/>
              <a:gd name="connsiteX4" fmla="*/ 0 w 4462818"/>
              <a:gd name="connsiteY4" fmla="*/ 2320119 h 2333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818" h="2333767">
                <a:moveTo>
                  <a:pt x="0" y="2320119"/>
                </a:moveTo>
                <a:lnTo>
                  <a:pt x="4449170" y="2333767"/>
                </a:lnTo>
                <a:lnTo>
                  <a:pt x="4462818" y="1692322"/>
                </a:lnTo>
                <a:lnTo>
                  <a:pt x="13648" y="0"/>
                </a:lnTo>
                <a:cubicBezTo>
                  <a:pt x="9099" y="773373"/>
                  <a:pt x="4549" y="1546746"/>
                  <a:pt x="0" y="2320119"/>
                </a:cubicBezTo>
                <a:close/>
              </a:path>
            </a:pathLst>
          </a:custGeom>
          <a:solidFill>
            <a:srgbClr val="948A54">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5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IS THE SUSTAINABLE LEVEL? AND WHAT IS A FAIR QUOTA FOR EACH PERSON OR NATION?</a:t>
            </a:r>
            <a:endParaRPr lang="en-GB" sz="3200" dirty="0"/>
          </a:p>
        </p:txBody>
      </p:sp>
      <p:sp>
        <p:nvSpPr>
          <p:cNvPr id="3" name="Content Placeholder 2"/>
          <p:cNvSpPr>
            <a:spLocks noGrp="1"/>
          </p:cNvSpPr>
          <p:nvPr>
            <p:ph idx="1"/>
          </p:nvPr>
        </p:nvSpPr>
        <p:spPr/>
        <p:txBody>
          <a:bodyPr>
            <a:normAutofit fontScale="92500" lnSpcReduction="10000"/>
          </a:bodyPr>
          <a:lstStyle/>
          <a:p>
            <a:r>
              <a:rPr lang="en-GB" dirty="0" smtClean="0"/>
              <a:t>Less than 20% chance of exceeding 2°C</a:t>
            </a:r>
          </a:p>
          <a:p>
            <a:pPr lvl="1"/>
            <a:r>
              <a:rPr lang="en-GB" dirty="0" smtClean="0"/>
              <a:t>Is this reasonable?</a:t>
            </a:r>
          </a:p>
          <a:p>
            <a:r>
              <a:rPr lang="en-GB" dirty="0" smtClean="0"/>
              <a:t>Allowable emissions 2015-2050 for this level of risk, about 643 GtCO2e</a:t>
            </a:r>
          </a:p>
          <a:p>
            <a:r>
              <a:rPr lang="en-GB" dirty="0" smtClean="0"/>
              <a:t>Allocate on an equal per capita basis?</a:t>
            </a:r>
          </a:p>
          <a:p>
            <a:r>
              <a:rPr lang="en-GB" dirty="0" smtClean="0"/>
              <a:t>Say average of 8.5 billion people in this period, 76 tCO2 each, </a:t>
            </a:r>
            <a:r>
              <a:rPr lang="en-GB" dirty="0" smtClean="0">
                <a:solidFill>
                  <a:srgbClr val="FF0000"/>
                </a:solidFill>
              </a:rPr>
              <a:t>2.2 </a:t>
            </a:r>
            <a:r>
              <a:rPr lang="en-GB" dirty="0" smtClean="0"/>
              <a:t>t per person year </a:t>
            </a:r>
          </a:p>
          <a:p>
            <a:r>
              <a:rPr lang="en-GB" dirty="0" smtClean="0"/>
              <a:t>This allocation falls after </a:t>
            </a:r>
            <a:r>
              <a:rPr lang="en-GB" dirty="0"/>
              <a:t>each </a:t>
            </a:r>
            <a:r>
              <a:rPr lang="en-GB" dirty="0" smtClean="0"/>
              <a:t>year if it is exceeded, but gives us a rough </a:t>
            </a:r>
            <a:r>
              <a:rPr lang="en-GB" b="1" dirty="0" smtClean="0"/>
              <a:t>benchmark</a:t>
            </a:r>
            <a:endParaRPr lang="en-GB" b="1" dirty="0"/>
          </a:p>
          <a:p>
            <a:endParaRPr lang="en-GB" dirty="0"/>
          </a:p>
        </p:txBody>
      </p:sp>
    </p:spTree>
    <p:extLst>
      <p:ext uri="{BB962C8B-B14F-4D97-AF65-F5344CB8AC3E}">
        <p14:creationId xmlns:p14="http://schemas.microsoft.com/office/powerpoint/2010/main" val="33423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CHURCHILL PRINCIPLE</a:t>
            </a:r>
            <a:endParaRPr lang="en-GB" dirty="0"/>
          </a:p>
        </p:txBody>
      </p:sp>
      <p:pic>
        <p:nvPicPr>
          <p:cNvPr id="1026" name="Picture 2" descr="http://quotes.memorymuseum.net/winston-churchill-quotes/winston-churchill-quote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7390"/>
            <a:ext cx="9138153" cy="561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59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1143000"/>
          </a:xfrm>
        </p:spPr>
        <p:txBody>
          <a:bodyPr>
            <a:noAutofit/>
          </a:bodyPr>
          <a:lstStyle/>
          <a:p>
            <a:r>
              <a:rPr lang="en-GB" sz="4000" dirty="0" smtClean="0"/>
              <a:t>WHAT IS BRITAIN’S SHARE OF THE GLOBAL BUDGET?</a:t>
            </a:r>
            <a:endParaRPr lang="en-GB"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7010988"/>
              </p:ext>
            </p:extLst>
          </p:nvPr>
        </p:nvGraphicFramePr>
        <p:xfrm>
          <a:off x="251520" y="2348881"/>
          <a:ext cx="8640960" cy="3878445"/>
        </p:xfrm>
        <a:graphic>
          <a:graphicData uri="http://schemas.openxmlformats.org/drawingml/2006/table">
            <a:tbl>
              <a:tblPr firstRow="1" firstCol="1" bandRow="1">
                <a:tableStyleId>{5C22544A-7EE6-4342-B048-85BDC9FD1C3A}</a:tableStyleId>
              </a:tblPr>
              <a:tblGrid>
                <a:gridCol w="1453553"/>
                <a:gridCol w="1043549"/>
                <a:gridCol w="1155836"/>
                <a:gridCol w="1035307"/>
                <a:gridCol w="784363"/>
                <a:gridCol w="1128640"/>
                <a:gridCol w="927142"/>
                <a:gridCol w="1112570"/>
              </a:tblGrid>
              <a:tr h="952365">
                <a:tc>
                  <a:txBody>
                    <a:bodyPr/>
                    <a:lstStyle/>
                    <a:p>
                      <a:pPr marL="0" marR="0">
                        <a:spcBef>
                          <a:spcPts val="0"/>
                        </a:spcBef>
                        <a:spcAft>
                          <a:spcPts val="0"/>
                        </a:spcAft>
                      </a:pPr>
                      <a:r>
                        <a:rPr lang="en-GB" sz="1600" dirty="0">
                          <a:effectLst/>
                        </a:rPr>
                        <a:t>AEQ PERIOD</a:t>
                      </a:r>
                      <a:endParaRPr lang="en-GB" sz="2400" dirty="0">
                        <a:effectLst/>
                        <a:latin typeface="Times New Roman"/>
                        <a:ea typeface="Calibri"/>
                      </a:endParaRPr>
                    </a:p>
                  </a:txBody>
                  <a:tcPr marL="68580" marR="68580" marT="0" marB="0"/>
                </a:tc>
                <a:tc>
                  <a:txBody>
                    <a:bodyPr/>
                    <a:lstStyle/>
                    <a:p>
                      <a:pPr marL="0" marR="0">
                        <a:spcBef>
                          <a:spcPts val="0"/>
                        </a:spcBef>
                        <a:spcAft>
                          <a:spcPts val="0"/>
                        </a:spcAft>
                      </a:pPr>
                      <a:r>
                        <a:rPr lang="en-GB" sz="1800" b="1" dirty="0">
                          <a:solidFill>
                            <a:srgbClr val="FF0000"/>
                          </a:solidFill>
                          <a:effectLst/>
                        </a:rPr>
                        <a:t>World Quota, GtCO2e</a:t>
                      </a:r>
                      <a:endParaRPr lang="en-GB" sz="2800" b="1" dirty="0">
                        <a:solidFill>
                          <a:srgbClr val="FF0000"/>
                        </a:solidFill>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World</a:t>
                      </a:r>
                      <a:endParaRPr lang="en-GB" sz="2000" dirty="0">
                        <a:effectLst/>
                      </a:endParaRPr>
                    </a:p>
                    <a:p>
                      <a:pPr marL="0" marR="0">
                        <a:spcBef>
                          <a:spcPts val="0"/>
                        </a:spcBef>
                        <a:spcAft>
                          <a:spcPts val="0"/>
                        </a:spcAft>
                      </a:pPr>
                      <a:r>
                        <a:rPr lang="en-GB" sz="1400" dirty="0">
                          <a:effectLst/>
                        </a:rPr>
                        <a:t>average population, millions</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Per cap quota, tCO2e</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Global Per cap per year</a:t>
                      </a:r>
                      <a:endParaRPr lang="en-GB" sz="2000" dirty="0">
                        <a:effectLst/>
                        <a:latin typeface="Times New Roman"/>
                        <a:ea typeface="Calibri"/>
                      </a:endParaRPr>
                    </a:p>
                  </a:txBody>
                  <a:tcPr marL="68580" marR="68580" marT="0" marB="0"/>
                </a:tc>
                <a:tc>
                  <a:txBody>
                    <a:bodyPr/>
                    <a:lstStyle/>
                    <a:p>
                      <a:pPr marL="0" marR="0" algn="ctr">
                        <a:spcBef>
                          <a:spcPts val="0"/>
                        </a:spcBef>
                        <a:spcAft>
                          <a:spcPts val="0"/>
                        </a:spcAft>
                      </a:pPr>
                      <a:r>
                        <a:rPr lang="en-GB" sz="1400" dirty="0">
                          <a:effectLst/>
                        </a:rPr>
                        <a:t>UK average population,</a:t>
                      </a:r>
                      <a:endParaRPr lang="en-GB" sz="2000" dirty="0">
                        <a:effectLst/>
                      </a:endParaRPr>
                    </a:p>
                    <a:p>
                      <a:pPr marL="0" marR="0" algn="ctr">
                        <a:spcBef>
                          <a:spcPts val="0"/>
                        </a:spcBef>
                        <a:spcAft>
                          <a:spcPts val="0"/>
                        </a:spcAft>
                      </a:pPr>
                      <a:r>
                        <a:rPr lang="en-GB" sz="1400" dirty="0">
                          <a:effectLst/>
                        </a:rPr>
                        <a:t>millions</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UK pro rata quota, GtCO2e</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UK </a:t>
                      </a:r>
                      <a:r>
                        <a:rPr lang="en-GB" sz="1400" dirty="0" smtClean="0">
                          <a:effectLst/>
                        </a:rPr>
                        <a:t>national quota </a:t>
                      </a:r>
                      <a:r>
                        <a:rPr lang="en-GB" sz="1400" dirty="0">
                          <a:effectLst/>
                        </a:rPr>
                        <a:t>per year, MtCO2e</a:t>
                      </a:r>
                      <a:endParaRPr lang="en-GB" sz="2000" dirty="0">
                        <a:effectLst/>
                        <a:latin typeface="Times New Roman"/>
                        <a:ea typeface="Calibri"/>
                      </a:endParaRPr>
                    </a:p>
                  </a:txBody>
                  <a:tcPr marL="68580" marR="68580" marT="0" marB="0"/>
                </a:tc>
              </a:tr>
              <a:tr h="517992">
                <a:tc>
                  <a:txBody>
                    <a:bodyPr/>
                    <a:lstStyle/>
                    <a:p>
                      <a:pPr marL="0" marR="0" algn="ctr">
                        <a:spcBef>
                          <a:spcPts val="0"/>
                        </a:spcBef>
                        <a:spcAft>
                          <a:spcPts val="0"/>
                        </a:spcAft>
                      </a:pPr>
                      <a:r>
                        <a:rPr lang="en-GB" sz="2400">
                          <a:effectLst/>
                        </a:rPr>
                        <a:t>1990-2050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1722</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7297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236.0</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3.9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68.08</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16.1</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268</a:t>
                      </a:r>
                      <a:endParaRPr lang="en-GB" sz="2400" b="1" dirty="0">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2000-2050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1356</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7947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170.6</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3.0</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69.15</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11.8</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236</a:t>
                      </a:r>
                      <a:endParaRPr lang="en-GB" sz="2400" b="1" dirty="0">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2010-2050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894</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smtClean="0">
                          <a:effectLst/>
                        </a:rPr>
                        <a:t>8510</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107.1</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2.7</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70.17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800" b="1" dirty="0">
                          <a:solidFill>
                            <a:srgbClr val="FF0000"/>
                          </a:solidFill>
                          <a:effectLst/>
                        </a:rPr>
                        <a:t>7.5</a:t>
                      </a:r>
                      <a:endParaRPr lang="en-GB" sz="48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solidFill>
                            <a:srgbClr val="FF0000"/>
                          </a:solidFill>
                          <a:effectLst/>
                        </a:rPr>
                        <a:t>188</a:t>
                      </a:r>
                      <a:endParaRPr lang="en-GB" sz="2400" b="1" dirty="0">
                        <a:solidFill>
                          <a:srgbClr val="FF0000"/>
                        </a:solidFill>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2015-2050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643</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8729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75.4</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solidFill>
                            <a:srgbClr val="FF0000"/>
                          </a:solidFill>
                          <a:effectLst/>
                        </a:rPr>
                        <a:t>2.2</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71.19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5.4</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153</a:t>
                      </a:r>
                      <a:endParaRPr lang="en-GB" sz="2400" b="1"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1892410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60910" cy="1512168"/>
          </a:xfrm>
        </p:spPr>
        <p:txBody>
          <a:bodyPr>
            <a:noAutofit/>
          </a:bodyPr>
          <a:lstStyle/>
          <a:p>
            <a:r>
              <a:rPr lang="en-GB" sz="3600" dirty="0" smtClean="0"/>
              <a:t>APPLYING THE BENCHMARK TO THE UK</a:t>
            </a:r>
            <a:endParaRPr lang="en-GB" sz="3600" dirty="0"/>
          </a:p>
        </p:txBody>
      </p:sp>
      <p:pic>
        <p:nvPicPr>
          <p:cNvPr id="2050" name="Picture 2" descr="Emissions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7" y="1663272"/>
            <a:ext cx="8386084" cy="515010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8388424" y="5366874"/>
            <a:ext cx="0" cy="72008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7437300" y="4591621"/>
            <a:ext cx="2592288" cy="369332"/>
          </a:xfrm>
          <a:prstGeom prst="rect">
            <a:avLst/>
          </a:prstGeom>
          <a:noFill/>
        </p:spPr>
        <p:txBody>
          <a:bodyPr wrap="square" rtlCol="0">
            <a:spAutoFit/>
          </a:bodyPr>
          <a:lstStyle/>
          <a:p>
            <a:r>
              <a:rPr lang="en-GB" dirty="0" smtClean="0"/>
              <a:t>Less than 2 tCO2e/head</a:t>
            </a:r>
            <a:endParaRPr lang="en-GB" dirty="0"/>
          </a:p>
        </p:txBody>
      </p:sp>
      <p:sp>
        <p:nvSpPr>
          <p:cNvPr id="3" name="Rectangle 2"/>
          <p:cNvSpPr/>
          <p:nvPr/>
        </p:nvSpPr>
        <p:spPr>
          <a:xfrm>
            <a:off x="3851920" y="5438882"/>
            <a:ext cx="4392488" cy="582406"/>
          </a:xfrm>
          <a:prstGeom prst="rect">
            <a:avLst/>
          </a:prstGeom>
          <a:solidFill>
            <a:srgbClr val="948A54">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0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WOULD BOLDER, FASTER TARGETS HELP?</a:t>
            </a:r>
            <a:r>
              <a:rPr lang="en-GB" dirty="0" smtClean="0"/>
              <a:t/>
            </a:r>
            <a:br>
              <a:rPr lang="en-GB" dirty="0" smtClean="0"/>
            </a:br>
            <a:r>
              <a:rPr lang="en-GB" sz="3600" dirty="0" smtClean="0"/>
              <a:t>Yes, a bit.</a:t>
            </a:r>
            <a:endParaRPr lang="en-GB" sz="3600" dirty="0"/>
          </a:p>
        </p:txBody>
      </p:sp>
      <p:pic>
        <p:nvPicPr>
          <p:cNvPr id="3" name="Picture 5" descr="what ZCB3 off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31" y="1412776"/>
            <a:ext cx="8610600" cy="5924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936" y="5199796"/>
            <a:ext cx="4320480" cy="650179"/>
          </a:xfrm>
          <a:prstGeom prst="rect">
            <a:avLst/>
          </a:prstGeom>
          <a:solidFill>
            <a:srgbClr val="948A54">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68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3831" r="5409"/>
          <a:stretch>
            <a:fillRect/>
          </a:stretch>
        </p:blipFill>
        <p:spPr bwMode="auto">
          <a:xfrm>
            <a:off x="0" y="1220788"/>
            <a:ext cx="91440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4082"/>
          </a:xfrm>
        </p:spPr>
        <p:txBody>
          <a:bodyPr>
            <a:normAutofit fontScale="90000"/>
          </a:bodyPr>
          <a:lstStyle/>
          <a:p>
            <a:r>
              <a:rPr lang="en-GB" sz="3200" dirty="0" smtClean="0"/>
              <a:t>A QUICK PLUG FOR ZERO-CARBON BRITAIN</a:t>
            </a:r>
            <a:br>
              <a:rPr lang="en-GB" sz="3200" dirty="0" smtClean="0"/>
            </a:br>
            <a:r>
              <a:rPr lang="en-GB" sz="2700" dirty="0" smtClean="0"/>
              <a:t>A non-fossil, non-nuclear scenario that keeps the lights on</a:t>
            </a:r>
            <a:endParaRPr lang="en-GB" sz="2700" dirty="0"/>
          </a:p>
        </p:txBody>
      </p:sp>
    </p:spTree>
    <p:extLst>
      <p:ext uri="{BB962C8B-B14F-4D97-AF65-F5344CB8AC3E}">
        <p14:creationId xmlns:p14="http://schemas.microsoft.com/office/powerpoint/2010/main" val="2925924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ChangeArrowheads="1"/>
          </p:cNvSpPr>
          <p:nvPr/>
        </p:nvSpPr>
        <p:spPr bwMode="auto">
          <a:xfrm>
            <a:off x="336550" y="73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US" sz="2400" smtClean="0">
              <a:solidFill>
                <a:srgbClr val="000000"/>
              </a:solidFill>
              <a:ea typeface="ＭＳ Ｐゴシック" charset="-128"/>
            </a:endParaRPr>
          </a:p>
        </p:txBody>
      </p:sp>
      <p:pic>
        <p:nvPicPr>
          <p:cNvPr id="450565" name="Picture 5" descr="what ZCB3 of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35088"/>
            <a:ext cx="861060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51920" y="191683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Oval 5"/>
          <p:cNvSpPr/>
          <p:nvPr/>
        </p:nvSpPr>
        <p:spPr>
          <a:xfrm>
            <a:off x="3851920" y="1591072"/>
            <a:ext cx="144016" cy="1440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 name="Straight Arrow Connector 3"/>
          <p:cNvCxnSpPr/>
          <p:nvPr/>
        </p:nvCxnSpPr>
        <p:spPr>
          <a:xfrm>
            <a:off x="3563888" y="414908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19872" y="198884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9040" y="342900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89040" y="3645024"/>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19872" y="166308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52904" y="5589240"/>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41921"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36178"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07904"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91680"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47946"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1564"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0"/>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0564" name="Rectangle 4"/>
          <p:cNvSpPr>
            <a:spLocks noGrp="1" noChangeArrowheads="1"/>
          </p:cNvSpPr>
          <p:nvPr>
            <p:ph type="title"/>
          </p:nvPr>
        </p:nvSpPr>
        <p:spPr>
          <a:xfrm>
            <a:off x="524076" y="260648"/>
            <a:ext cx="8458200" cy="745096"/>
          </a:xfrm>
          <a:noFill/>
          <a:ln>
            <a:noFill/>
          </a:ln>
        </p:spPr>
        <p:txBody>
          <a:bodyPr>
            <a:normAutofit fontScale="90000"/>
          </a:bodyPr>
          <a:lstStyle/>
          <a:p>
            <a:r>
              <a:rPr lang="en-US" sz="4900" dirty="0" smtClean="0">
                <a:solidFill>
                  <a:schemeClr val="tx1"/>
                </a:solidFill>
              </a:rPr>
              <a:t>FAIRNESS</a:t>
            </a:r>
            <a:r>
              <a:rPr lang="en-US" sz="3200" dirty="0" smtClean="0">
                <a:solidFill>
                  <a:schemeClr val="tx1"/>
                </a:solidFill>
              </a:rPr>
              <a:t/>
            </a:r>
            <a:br>
              <a:rPr lang="en-US" sz="3200" dirty="0" smtClean="0">
                <a:solidFill>
                  <a:schemeClr val="tx1"/>
                </a:solidFill>
              </a:rPr>
            </a:br>
            <a:r>
              <a:rPr lang="en-US" sz="3200" dirty="0" smtClean="0">
                <a:solidFill>
                  <a:schemeClr val="tx1"/>
                </a:solidFill>
              </a:rPr>
              <a:t>WHICH EMISSIONS SHOULD WE COUNT?</a:t>
            </a:r>
            <a:endParaRPr lang="en-US" sz="3200" dirty="0">
              <a:solidFill>
                <a:schemeClr val="bg2"/>
              </a:solidFill>
            </a:endParaRPr>
          </a:p>
        </p:txBody>
      </p:sp>
    </p:spTree>
    <p:extLst>
      <p:ext uri="{BB962C8B-B14F-4D97-AF65-F5344CB8AC3E}">
        <p14:creationId xmlns:p14="http://schemas.microsoft.com/office/powerpoint/2010/main" val="20634844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33506166"/>
              </p:ext>
            </p:extLst>
          </p:nvPr>
        </p:nvGraphicFramePr>
        <p:xfrm>
          <a:off x="179512" y="1052736"/>
          <a:ext cx="9073008" cy="5676523"/>
        </p:xfrm>
        <a:graphic>
          <a:graphicData uri="http://schemas.openxmlformats.org/drawingml/2006/chart">
            <c:chart xmlns:c="http://schemas.openxmlformats.org/drawingml/2006/chart" xmlns:r="http://schemas.openxmlformats.org/officeDocument/2006/relationships" r:id="rId2"/>
          </a:graphicData>
        </a:graphic>
      </p:graphicFrame>
      <p:sp>
        <p:nvSpPr>
          <p:cNvPr id="3" name="Freeform 70"/>
          <p:cNvSpPr>
            <a:spLocks noEditPoints="1"/>
          </p:cNvSpPr>
          <p:nvPr/>
        </p:nvSpPr>
        <p:spPr bwMode="auto">
          <a:xfrm>
            <a:off x="2987824" y="3761744"/>
            <a:ext cx="5112568" cy="2664296"/>
          </a:xfrm>
          <a:custGeom>
            <a:avLst/>
            <a:gdLst>
              <a:gd name="T0" fmla="*/ 13970 w 14020"/>
              <a:gd name="T1" fmla="*/ 7387 h 7387"/>
              <a:gd name="T2" fmla="*/ 13270 w 14020"/>
              <a:gd name="T3" fmla="*/ 7387 h 7387"/>
              <a:gd name="T4" fmla="*/ 12570 w 14020"/>
              <a:gd name="T5" fmla="*/ 7387 h 7387"/>
              <a:gd name="T6" fmla="*/ 11870 w 14020"/>
              <a:gd name="T7" fmla="*/ 7387 h 7387"/>
              <a:gd name="T8" fmla="*/ 11170 w 14020"/>
              <a:gd name="T9" fmla="*/ 7387 h 7387"/>
              <a:gd name="T10" fmla="*/ 10470 w 14020"/>
              <a:gd name="T11" fmla="*/ 7387 h 7387"/>
              <a:gd name="T12" fmla="*/ 9770 w 14020"/>
              <a:gd name="T13" fmla="*/ 7387 h 7387"/>
              <a:gd name="T14" fmla="*/ 9070 w 14020"/>
              <a:gd name="T15" fmla="*/ 7387 h 7387"/>
              <a:gd name="T16" fmla="*/ 8370 w 14020"/>
              <a:gd name="T17" fmla="*/ 7387 h 7387"/>
              <a:gd name="T18" fmla="*/ 7670 w 14020"/>
              <a:gd name="T19" fmla="*/ 7387 h 7387"/>
              <a:gd name="T20" fmla="*/ 6970 w 14020"/>
              <a:gd name="T21" fmla="*/ 7387 h 7387"/>
              <a:gd name="T22" fmla="*/ 6270 w 14020"/>
              <a:gd name="T23" fmla="*/ 7387 h 7387"/>
              <a:gd name="T24" fmla="*/ 5570 w 14020"/>
              <a:gd name="T25" fmla="*/ 7387 h 7387"/>
              <a:gd name="T26" fmla="*/ 4870 w 14020"/>
              <a:gd name="T27" fmla="*/ 7387 h 7387"/>
              <a:gd name="T28" fmla="*/ 4170 w 14020"/>
              <a:gd name="T29" fmla="*/ 7387 h 7387"/>
              <a:gd name="T30" fmla="*/ 3470 w 14020"/>
              <a:gd name="T31" fmla="*/ 7387 h 7387"/>
              <a:gd name="T32" fmla="*/ 2770 w 14020"/>
              <a:gd name="T33" fmla="*/ 7387 h 7387"/>
              <a:gd name="T34" fmla="*/ 2070 w 14020"/>
              <a:gd name="T35" fmla="*/ 7387 h 7387"/>
              <a:gd name="T36" fmla="*/ 1370 w 14020"/>
              <a:gd name="T37" fmla="*/ 7387 h 7387"/>
              <a:gd name="T38" fmla="*/ 670 w 14020"/>
              <a:gd name="T39" fmla="*/ 7387 h 7387"/>
              <a:gd name="T40" fmla="*/ 0 w 14020"/>
              <a:gd name="T41" fmla="*/ 7257 h 7387"/>
              <a:gd name="T42" fmla="*/ 0 w 14020"/>
              <a:gd name="T43" fmla="*/ 6557 h 7387"/>
              <a:gd name="T44" fmla="*/ 0 w 14020"/>
              <a:gd name="T45" fmla="*/ 5857 h 7387"/>
              <a:gd name="T46" fmla="*/ 0 w 14020"/>
              <a:gd name="T47" fmla="*/ 5157 h 7387"/>
              <a:gd name="T48" fmla="*/ 0 w 14020"/>
              <a:gd name="T49" fmla="*/ 4457 h 7387"/>
              <a:gd name="T50" fmla="*/ 0 w 14020"/>
              <a:gd name="T51" fmla="*/ 3757 h 7387"/>
              <a:gd name="T52" fmla="*/ 0 w 14020"/>
              <a:gd name="T53" fmla="*/ 3057 h 7387"/>
              <a:gd name="T54" fmla="*/ 0 w 14020"/>
              <a:gd name="T55" fmla="*/ 2357 h 7387"/>
              <a:gd name="T56" fmla="*/ 0 w 14020"/>
              <a:gd name="T57" fmla="*/ 1657 h 7387"/>
              <a:gd name="T58" fmla="*/ 0 w 14020"/>
              <a:gd name="T59" fmla="*/ 957 h 7387"/>
              <a:gd name="T60" fmla="*/ 251 w 14020"/>
              <a:gd name="T61" fmla="*/ 57 h 7387"/>
              <a:gd name="T62" fmla="*/ 0 w 14020"/>
              <a:gd name="T63" fmla="*/ 257 h 7387"/>
              <a:gd name="T64" fmla="*/ 540 w 14020"/>
              <a:gd name="T65" fmla="*/ 138 h 7387"/>
              <a:gd name="T66" fmla="*/ 1214 w 14020"/>
              <a:gd name="T67" fmla="*/ 328 h 7387"/>
              <a:gd name="T68" fmla="*/ 1895 w 14020"/>
              <a:gd name="T69" fmla="*/ 522 h 7387"/>
              <a:gd name="T70" fmla="*/ 2528 w 14020"/>
              <a:gd name="T71" fmla="*/ 822 h 7387"/>
              <a:gd name="T72" fmla="*/ 3160 w 14020"/>
              <a:gd name="T73" fmla="*/ 1122 h 7387"/>
              <a:gd name="T74" fmla="*/ 3793 w 14020"/>
              <a:gd name="T75" fmla="*/ 1422 h 7387"/>
              <a:gd name="T76" fmla="*/ 4425 w 14020"/>
              <a:gd name="T77" fmla="*/ 1722 h 7387"/>
              <a:gd name="T78" fmla="*/ 5365 w 14020"/>
              <a:gd name="T79" fmla="*/ 2282 h 7387"/>
              <a:gd name="T80" fmla="*/ 5665 w 14020"/>
              <a:gd name="T81" fmla="*/ 2383 h 7387"/>
              <a:gd name="T82" fmla="*/ 6223 w 14020"/>
              <a:gd name="T83" fmla="*/ 2805 h 7387"/>
              <a:gd name="T84" fmla="*/ 6782 w 14020"/>
              <a:gd name="T85" fmla="*/ 3226 h 7387"/>
              <a:gd name="T86" fmla="*/ 7354 w 14020"/>
              <a:gd name="T87" fmla="*/ 3620 h 7387"/>
              <a:gd name="T88" fmla="*/ 7954 w 14020"/>
              <a:gd name="T89" fmla="*/ 3981 h 7387"/>
              <a:gd name="T90" fmla="*/ 8553 w 14020"/>
              <a:gd name="T91" fmla="*/ 4341 h 7387"/>
              <a:gd name="T92" fmla="*/ 8764 w 14020"/>
              <a:gd name="T93" fmla="*/ 4584 h 7387"/>
              <a:gd name="T94" fmla="*/ 9552 w 14020"/>
              <a:gd name="T95" fmla="*/ 4770 h 7387"/>
              <a:gd name="T96" fmla="*/ 10209 w 14020"/>
              <a:gd name="T97" fmla="*/ 5014 h 7387"/>
              <a:gd name="T98" fmla="*/ 10491 w 14020"/>
              <a:gd name="T99" fmla="*/ 5119 h 7387"/>
              <a:gd name="T100" fmla="*/ 10490 w 14020"/>
              <a:gd name="T101" fmla="*/ 5118 h 7387"/>
              <a:gd name="T102" fmla="*/ 11164 w 14020"/>
              <a:gd name="T103" fmla="*/ 5283 h 7387"/>
              <a:gd name="T104" fmla="*/ 11844 w 14020"/>
              <a:gd name="T105" fmla="*/ 5450 h 7387"/>
              <a:gd name="T106" fmla="*/ 12524 w 14020"/>
              <a:gd name="T107" fmla="*/ 5616 h 7387"/>
              <a:gd name="T108" fmla="*/ 13204 w 14020"/>
              <a:gd name="T109" fmla="*/ 5783 h 7387"/>
              <a:gd name="T110" fmla="*/ 13920 w 14020"/>
              <a:gd name="T111" fmla="*/ 6321 h 7387"/>
              <a:gd name="T112" fmla="*/ 14020 w 14020"/>
              <a:gd name="T113" fmla="*/ 6621 h 7387"/>
              <a:gd name="T114" fmla="*/ 14020 w 14020"/>
              <a:gd name="T115" fmla="*/ 7321 h 7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20" h="7387">
                <a:moveTo>
                  <a:pt x="13970" y="7387"/>
                </a:moveTo>
                <a:lnTo>
                  <a:pt x="13570" y="7387"/>
                </a:lnTo>
                <a:lnTo>
                  <a:pt x="13570" y="7287"/>
                </a:lnTo>
                <a:lnTo>
                  <a:pt x="13970" y="7287"/>
                </a:lnTo>
                <a:lnTo>
                  <a:pt x="13970" y="7387"/>
                </a:lnTo>
                <a:close/>
                <a:moveTo>
                  <a:pt x="13270" y="7387"/>
                </a:moveTo>
                <a:lnTo>
                  <a:pt x="12870" y="7387"/>
                </a:lnTo>
                <a:lnTo>
                  <a:pt x="12870" y="7287"/>
                </a:lnTo>
                <a:lnTo>
                  <a:pt x="13270" y="7287"/>
                </a:lnTo>
                <a:lnTo>
                  <a:pt x="13270" y="7387"/>
                </a:lnTo>
                <a:close/>
                <a:moveTo>
                  <a:pt x="12570" y="7387"/>
                </a:moveTo>
                <a:lnTo>
                  <a:pt x="12170" y="7387"/>
                </a:lnTo>
                <a:lnTo>
                  <a:pt x="12170" y="7287"/>
                </a:lnTo>
                <a:lnTo>
                  <a:pt x="12570" y="7287"/>
                </a:lnTo>
                <a:lnTo>
                  <a:pt x="12570" y="7387"/>
                </a:lnTo>
                <a:close/>
                <a:moveTo>
                  <a:pt x="11870" y="7387"/>
                </a:moveTo>
                <a:lnTo>
                  <a:pt x="11470" y="7387"/>
                </a:lnTo>
                <a:lnTo>
                  <a:pt x="11470" y="7287"/>
                </a:lnTo>
                <a:lnTo>
                  <a:pt x="11870" y="7287"/>
                </a:lnTo>
                <a:lnTo>
                  <a:pt x="11870" y="7387"/>
                </a:lnTo>
                <a:close/>
                <a:moveTo>
                  <a:pt x="11170" y="7387"/>
                </a:moveTo>
                <a:lnTo>
                  <a:pt x="10770" y="7387"/>
                </a:lnTo>
                <a:lnTo>
                  <a:pt x="10770" y="7287"/>
                </a:lnTo>
                <a:lnTo>
                  <a:pt x="11170" y="7287"/>
                </a:lnTo>
                <a:lnTo>
                  <a:pt x="11170" y="7387"/>
                </a:lnTo>
                <a:close/>
                <a:moveTo>
                  <a:pt x="10470" y="7387"/>
                </a:moveTo>
                <a:lnTo>
                  <a:pt x="10070" y="7387"/>
                </a:lnTo>
                <a:lnTo>
                  <a:pt x="10070" y="7287"/>
                </a:lnTo>
                <a:lnTo>
                  <a:pt x="10470" y="7287"/>
                </a:lnTo>
                <a:lnTo>
                  <a:pt x="10470" y="7387"/>
                </a:lnTo>
                <a:close/>
                <a:moveTo>
                  <a:pt x="9770" y="7387"/>
                </a:moveTo>
                <a:lnTo>
                  <a:pt x="9370" y="7387"/>
                </a:lnTo>
                <a:lnTo>
                  <a:pt x="9370" y="7287"/>
                </a:lnTo>
                <a:lnTo>
                  <a:pt x="9770" y="7287"/>
                </a:lnTo>
                <a:lnTo>
                  <a:pt x="9770" y="7387"/>
                </a:lnTo>
                <a:close/>
                <a:moveTo>
                  <a:pt x="9070" y="7387"/>
                </a:moveTo>
                <a:lnTo>
                  <a:pt x="8670" y="7387"/>
                </a:lnTo>
                <a:lnTo>
                  <a:pt x="8670" y="7287"/>
                </a:lnTo>
                <a:lnTo>
                  <a:pt x="9070" y="7287"/>
                </a:lnTo>
                <a:lnTo>
                  <a:pt x="9070" y="7387"/>
                </a:lnTo>
                <a:close/>
                <a:moveTo>
                  <a:pt x="8370" y="7387"/>
                </a:moveTo>
                <a:lnTo>
                  <a:pt x="7970" y="7387"/>
                </a:lnTo>
                <a:lnTo>
                  <a:pt x="7970" y="7287"/>
                </a:lnTo>
                <a:lnTo>
                  <a:pt x="8370" y="7287"/>
                </a:lnTo>
                <a:lnTo>
                  <a:pt x="8370" y="7387"/>
                </a:lnTo>
                <a:close/>
                <a:moveTo>
                  <a:pt x="7670" y="7387"/>
                </a:moveTo>
                <a:lnTo>
                  <a:pt x="7270" y="7387"/>
                </a:lnTo>
                <a:lnTo>
                  <a:pt x="7270" y="7287"/>
                </a:lnTo>
                <a:lnTo>
                  <a:pt x="7670" y="7287"/>
                </a:lnTo>
                <a:lnTo>
                  <a:pt x="7670" y="7387"/>
                </a:lnTo>
                <a:close/>
                <a:moveTo>
                  <a:pt x="6970" y="7387"/>
                </a:moveTo>
                <a:lnTo>
                  <a:pt x="6570" y="7387"/>
                </a:lnTo>
                <a:lnTo>
                  <a:pt x="6570" y="7287"/>
                </a:lnTo>
                <a:lnTo>
                  <a:pt x="6970" y="7287"/>
                </a:lnTo>
                <a:lnTo>
                  <a:pt x="6970" y="7387"/>
                </a:lnTo>
                <a:close/>
                <a:moveTo>
                  <a:pt x="6270" y="7387"/>
                </a:moveTo>
                <a:lnTo>
                  <a:pt x="5870" y="7387"/>
                </a:lnTo>
                <a:lnTo>
                  <a:pt x="5870" y="7287"/>
                </a:lnTo>
                <a:lnTo>
                  <a:pt x="6270" y="7287"/>
                </a:lnTo>
                <a:lnTo>
                  <a:pt x="6270" y="7387"/>
                </a:lnTo>
                <a:close/>
                <a:moveTo>
                  <a:pt x="5570" y="7387"/>
                </a:moveTo>
                <a:lnTo>
                  <a:pt x="5170" y="7387"/>
                </a:lnTo>
                <a:lnTo>
                  <a:pt x="5170" y="7287"/>
                </a:lnTo>
                <a:lnTo>
                  <a:pt x="5570" y="7287"/>
                </a:lnTo>
                <a:lnTo>
                  <a:pt x="5570" y="7387"/>
                </a:lnTo>
                <a:close/>
                <a:moveTo>
                  <a:pt x="4870" y="7387"/>
                </a:moveTo>
                <a:lnTo>
                  <a:pt x="4470" y="7387"/>
                </a:lnTo>
                <a:lnTo>
                  <a:pt x="4470" y="7287"/>
                </a:lnTo>
                <a:lnTo>
                  <a:pt x="4870" y="7287"/>
                </a:lnTo>
                <a:lnTo>
                  <a:pt x="4870" y="7387"/>
                </a:lnTo>
                <a:close/>
                <a:moveTo>
                  <a:pt x="4170" y="7387"/>
                </a:moveTo>
                <a:lnTo>
                  <a:pt x="3770" y="7387"/>
                </a:lnTo>
                <a:lnTo>
                  <a:pt x="3770" y="7287"/>
                </a:lnTo>
                <a:lnTo>
                  <a:pt x="4170" y="7287"/>
                </a:lnTo>
                <a:lnTo>
                  <a:pt x="4170" y="7387"/>
                </a:lnTo>
                <a:close/>
                <a:moveTo>
                  <a:pt x="3470" y="7387"/>
                </a:moveTo>
                <a:lnTo>
                  <a:pt x="3070" y="7387"/>
                </a:lnTo>
                <a:lnTo>
                  <a:pt x="3070" y="7287"/>
                </a:lnTo>
                <a:lnTo>
                  <a:pt x="3470" y="7287"/>
                </a:lnTo>
                <a:lnTo>
                  <a:pt x="3470" y="7387"/>
                </a:lnTo>
                <a:close/>
                <a:moveTo>
                  <a:pt x="2770" y="7387"/>
                </a:moveTo>
                <a:lnTo>
                  <a:pt x="2370" y="7387"/>
                </a:lnTo>
                <a:lnTo>
                  <a:pt x="2370" y="7287"/>
                </a:lnTo>
                <a:lnTo>
                  <a:pt x="2770" y="7287"/>
                </a:lnTo>
                <a:lnTo>
                  <a:pt x="2770" y="7387"/>
                </a:lnTo>
                <a:close/>
                <a:moveTo>
                  <a:pt x="2070" y="7387"/>
                </a:moveTo>
                <a:lnTo>
                  <a:pt x="1670" y="7387"/>
                </a:lnTo>
                <a:lnTo>
                  <a:pt x="1670" y="7287"/>
                </a:lnTo>
                <a:lnTo>
                  <a:pt x="2070" y="7287"/>
                </a:lnTo>
                <a:lnTo>
                  <a:pt x="2070" y="7387"/>
                </a:lnTo>
                <a:close/>
                <a:moveTo>
                  <a:pt x="1370" y="7387"/>
                </a:moveTo>
                <a:lnTo>
                  <a:pt x="970" y="7387"/>
                </a:lnTo>
                <a:lnTo>
                  <a:pt x="970" y="7287"/>
                </a:lnTo>
                <a:lnTo>
                  <a:pt x="1370" y="7287"/>
                </a:lnTo>
                <a:lnTo>
                  <a:pt x="1370" y="7387"/>
                </a:lnTo>
                <a:close/>
                <a:moveTo>
                  <a:pt x="670" y="7387"/>
                </a:moveTo>
                <a:lnTo>
                  <a:pt x="270" y="7387"/>
                </a:lnTo>
                <a:lnTo>
                  <a:pt x="270" y="7287"/>
                </a:lnTo>
                <a:lnTo>
                  <a:pt x="670" y="7287"/>
                </a:lnTo>
                <a:lnTo>
                  <a:pt x="670" y="7387"/>
                </a:lnTo>
                <a:close/>
                <a:moveTo>
                  <a:pt x="0" y="7257"/>
                </a:moveTo>
                <a:lnTo>
                  <a:pt x="0" y="6857"/>
                </a:lnTo>
                <a:lnTo>
                  <a:pt x="100" y="6857"/>
                </a:lnTo>
                <a:lnTo>
                  <a:pt x="100" y="7257"/>
                </a:lnTo>
                <a:lnTo>
                  <a:pt x="0" y="7257"/>
                </a:lnTo>
                <a:close/>
                <a:moveTo>
                  <a:pt x="0" y="6557"/>
                </a:moveTo>
                <a:lnTo>
                  <a:pt x="0" y="6157"/>
                </a:lnTo>
                <a:lnTo>
                  <a:pt x="100" y="6157"/>
                </a:lnTo>
                <a:lnTo>
                  <a:pt x="100" y="6557"/>
                </a:lnTo>
                <a:lnTo>
                  <a:pt x="0" y="6557"/>
                </a:lnTo>
                <a:close/>
                <a:moveTo>
                  <a:pt x="0" y="5857"/>
                </a:moveTo>
                <a:lnTo>
                  <a:pt x="0" y="5457"/>
                </a:lnTo>
                <a:lnTo>
                  <a:pt x="100" y="5457"/>
                </a:lnTo>
                <a:lnTo>
                  <a:pt x="100" y="5857"/>
                </a:lnTo>
                <a:lnTo>
                  <a:pt x="0" y="5857"/>
                </a:lnTo>
                <a:close/>
                <a:moveTo>
                  <a:pt x="0" y="5157"/>
                </a:moveTo>
                <a:lnTo>
                  <a:pt x="0" y="4757"/>
                </a:lnTo>
                <a:lnTo>
                  <a:pt x="100" y="4757"/>
                </a:lnTo>
                <a:lnTo>
                  <a:pt x="100" y="5157"/>
                </a:lnTo>
                <a:lnTo>
                  <a:pt x="0" y="5157"/>
                </a:lnTo>
                <a:close/>
                <a:moveTo>
                  <a:pt x="0" y="4457"/>
                </a:moveTo>
                <a:lnTo>
                  <a:pt x="0" y="4057"/>
                </a:lnTo>
                <a:lnTo>
                  <a:pt x="100" y="4057"/>
                </a:lnTo>
                <a:lnTo>
                  <a:pt x="100" y="4457"/>
                </a:lnTo>
                <a:lnTo>
                  <a:pt x="0" y="4457"/>
                </a:lnTo>
                <a:close/>
                <a:moveTo>
                  <a:pt x="0" y="3757"/>
                </a:moveTo>
                <a:lnTo>
                  <a:pt x="0" y="3357"/>
                </a:lnTo>
                <a:lnTo>
                  <a:pt x="100" y="3357"/>
                </a:lnTo>
                <a:lnTo>
                  <a:pt x="100" y="3757"/>
                </a:lnTo>
                <a:lnTo>
                  <a:pt x="0" y="3757"/>
                </a:lnTo>
                <a:close/>
                <a:moveTo>
                  <a:pt x="0" y="3057"/>
                </a:moveTo>
                <a:lnTo>
                  <a:pt x="0" y="2657"/>
                </a:lnTo>
                <a:lnTo>
                  <a:pt x="100" y="2657"/>
                </a:lnTo>
                <a:lnTo>
                  <a:pt x="100" y="3057"/>
                </a:lnTo>
                <a:lnTo>
                  <a:pt x="0" y="3057"/>
                </a:lnTo>
                <a:close/>
                <a:moveTo>
                  <a:pt x="0" y="2357"/>
                </a:moveTo>
                <a:lnTo>
                  <a:pt x="0" y="1957"/>
                </a:lnTo>
                <a:lnTo>
                  <a:pt x="100" y="1957"/>
                </a:lnTo>
                <a:lnTo>
                  <a:pt x="100" y="2357"/>
                </a:lnTo>
                <a:lnTo>
                  <a:pt x="0" y="2357"/>
                </a:lnTo>
                <a:close/>
                <a:moveTo>
                  <a:pt x="0" y="1657"/>
                </a:moveTo>
                <a:lnTo>
                  <a:pt x="0" y="1257"/>
                </a:lnTo>
                <a:lnTo>
                  <a:pt x="100" y="1257"/>
                </a:lnTo>
                <a:lnTo>
                  <a:pt x="100" y="1657"/>
                </a:lnTo>
                <a:lnTo>
                  <a:pt x="0" y="1657"/>
                </a:lnTo>
                <a:close/>
                <a:moveTo>
                  <a:pt x="0" y="957"/>
                </a:moveTo>
                <a:lnTo>
                  <a:pt x="0" y="557"/>
                </a:lnTo>
                <a:lnTo>
                  <a:pt x="100" y="557"/>
                </a:lnTo>
                <a:lnTo>
                  <a:pt x="100" y="957"/>
                </a:lnTo>
                <a:lnTo>
                  <a:pt x="0" y="957"/>
                </a:lnTo>
                <a:close/>
                <a:moveTo>
                  <a:pt x="0" y="257"/>
                </a:moveTo>
                <a:lnTo>
                  <a:pt x="0" y="52"/>
                </a:lnTo>
                <a:cubicBezTo>
                  <a:pt x="0" y="36"/>
                  <a:pt x="7" y="22"/>
                  <a:pt x="20" y="12"/>
                </a:cubicBezTo>
                <a:cubicBezTo>
                  <a:pt x="32" y="3"/>
                  <a:pt x="49" y="0"/>
                  <a:pt x="64" y="4"/>
                </a:cubicBezTo>
                <a:lnTo>
                  <a:pt x="251" y="57"/>
                </a:lnTo>
                <a:lnTo>
                  <a:pt x="224" y="153"/>
                </a:lnTo>
                <a:lnTo>
                  <a:pt x="37" y="100"/>
                </a:lnTo>
                <a:lnTo>
                  <a:pt x="100" y="52"/>
                </a:lnTo>
                <a:lnTo>
                  <a:pt x="100" y="257"/>
                </a:lnTo>
                <a:lnTo>
                  <a:pt x="0" y="257"/>
                </a:lnTo>
                <a:close/>
                <a:moveTo>
                  <a:pt x="540" y="138"/>
                </a:moveTo>
                <a:lnTo>
                  <a:pt x="925" y="247"/>
                </a:lnTo>
                <a:lnTo>
                  <a:pt x="898" y="343"/>
                </a:lnTo>
                <a:lnTo>
                  <a:pt x="513" y="235"/>
                </a:lnTo>
                <a:lnTo>
                  <a:pt x="540" y="138"/>
                </a:lnTo>
                <a:close/>
                <a:moveTo>
                  <a:pt x="1214" y="328"/>
                </a:moveTo>
                <a:lnTo>
                  <a:pt x="1599" y="437"/>
                </a:lnTo>
                <a:lnTo>
                  <a:pt x="1572" y="533"/>
                </a:lnTo>
                <a:lnTo>
                  <a:pt x="1187" y="425"/>
                </a:lnTo>
                <a:lnTo>
                  <a:pt x="1214" y="328"/>
                </a:lnTo>
                <a:close/>
                <a:moveTo>
                  <a:pt x="1895" y="522"/>
                </a:moveTo>
                <a:lnTo>
                  <a:pt x="2257" y="693"/>
                </a:lnTo>
                <a:lnTo>
                  <a:pt x="2214" y="784"/>
                </a:lnTo>
                <a:lnTo>
                  <a:pt x="1852" y="612"/>
                </a:lnTo>
                <a:lnTo>
                  <a:pt x="1895" y="522"/>
                </a:lnTo>
                <a:close/>
                <a:moveTo>
                  <a:pt x="2528" y="822"/>
                </a:moveTo>
                <a:lnTo>
                  <a:pt x="2889" y="993"/>
                </a:lnTo>
                <a:lnTo>
                  <a:pt x="2846" y="1084"/>
                </a:lnTo>
                <a:lnTo>
                  <a:pt x="2485" y="912"/>
                </a:lnTo>
                <a:lnTo>
                  <a:pt x="2528" y="822"/>
                </a:lnTo>
                <a:close/>
                <a:moveTo>
                  <a:pt x="3160" y="1122"/>
                </a:moveTo>
                <a:lnTo>
                  <a:pt x="3521" y="1293"/>
                </a:lnTo>
                <a:lnTo>
                  <a:pt x="3479" y="1384"/>
                </a:lnTo>
                <a:lnTo>
                  <a:pt x="3117" y="1212"/>
                </a:lnTo>
                <a:lnTo>
                  <a:pt x="3160" y="1122"/>
                </a:lnTo>
                <a:close/>
                <a:moveTo>
                  <a:pt x="3793" y="1422"/>
                </a:moveTo>
                <a:lnTo>
                  <a:pt x="4154" y="1593"/>
                </a:lnTo>
                <a:lnTo>
                  <a:pt x="4111" y="1684"/>
                </a:lnTo>
                <a:lnTo>
                  <a:pt x="3750" y="1512"/>
                </a:lnTo>
                <a:lnTo>
                  <a:pt x="3793" y="1422"/>
                </a:lnTo>
                <a:close/>
                <a:moveTo>
                  <a:pt x="4425" y="1722"/>
                </a:moveTo>
                <a:lnTo>
                  <a:pt x="4786" y="1893"/>
                </a:lnTo>
                <a:lnTo>
                  <a:pt x="4744" y="1984"/>
                </a:lnTo>
                <a:lnTo>
                  <a:pt x="4382" y="1812"/>
                </a:lnTo>
                <a:lnTo>
                  <a:pt x="4425" y="1722"/>
                </a:lnTo>
                <a:close/>
                <a:moveTo>
                  <a:pt x="5057" y="2022"/>
                </a:moveTo>
                <a:lnTo>
                  <a:pt x="5398" y="2184"/>
                </a:lnTo>
                <a:cubicBezTo>
                  <a:pt x="5401" y="2185"/>
                  <a:pt x="5404" y="2187"/>
                  <a:pt x="5407" y="2189"/>
                </a:cubicBezTo>
                <a:lnTo>
                  <a:pt x="5425" y="2203"/>
                </a:lnTo>
                <a:lnTo>
                  <a:pt x="5365" y="2282"/>
                </a:lnTo>
                <a:lnTo>
                  <a:pt x="5347" y="2269"/>
                </a:lnTo>
                <a:lnTo>
                  <a:pt x="5355" y="2274"/>
                </a:lnTo>
                <a:lnTo>
                  <a:pt x="5015" y="2112"/>
                </a:lnTo>
                <a:lnTo>
                  <a:pt x="5057" y="2022"/>
                </a:lnTo>
                <a:close/>
                <a:moveTo>
                  <a:pt x="5665" y="2383"/>
                </a:moveTo>
                <a:lnTo>
                  <a:pt x="5984" y="2624"/>
                </a:lnTo>
                <a:lnTo>
                  <a:pt x="5924" y="2704"/>
                </a:lnTo>
                <a:lnTo>
                  <a:pt x="5604" y="2463"/>
                </a:lnTo>
                <a:lnTo>
                  <a:pt x="5665" y="2383"/>
                </a:lnTo>
                <a:close/>
                <a:moveTo>
                  <a:pt x="6223" y="2805"/>
                </a:moveTo>
                <a:lnTo>
                  <a:pt x="6543" y="3046"/>
                </a:lnTo>
                <a:lnTo>
                  <a:pt x="6483" y="3126"/>
                </a:lnTo>
                <a:lnTo>
                  <a:pt x="6163" y="2885"/>
                </a:lnTo>
                <a:lnTo>
                  <a:pt x="6223" y="2805"/>
                </a:lnTo>
                <a:close/>
                <a:moveTo>
                  <a:pt x="6782" y="3226"/>
                </a:moveTo>
                <a:lnTo>
                  <a:pt x="7102" y="3467"/>
                </a:lnTo>
                <a:lnTo>
                  <a:pt x="7041" y="3547"/>
                </a:lnTo>
                <a:lnTo>
                  <a:pt x="6722" y="3306"/>
                </a:lnTo>
                <a:lnTo>
                  <a:pt x="6782" y="3226"/>
                </a:lnTo>
                <a:close/>
                <a:moveTo>
                  <a:pt x="7354" y="3620"/>
                </a:moveTo>
                <a:lnTo>
                  <a:pt x="7696" y="3826"/>
                </a:lnTo>
                <a:lnTo>
                  <a:pt x="7645" y="3912"/>
                </a:lnTo>
                <a:lnTo>
                  <a:pt x="7302" y="3706"/>
                </a:lnTo>
                <a:lnTo>
                  <a:pt x="7354" y="3620"/>
                </a:lnTo>
                <a:close/>
                <a:moveTo>
                  <a:pt x="7954" y="3981"/>
                </a:moveTo>
                <a:lnTo>
                  <a:pt x="8296" y="4187"/>
                </a:lnTo>
                <a:lnTo>
                  <a:pt x="8245" y="4273"/>
                </a:lnTo>
                <a:lnTo>
                  <a:pt x="7902" y="4066"/>
                </a:lnTo>
                <a:lnTo>
                  <a:pt x="7954" y="3981"/>
                </a:lnTo>
                <a:close/>
                <a:moveTo>
                  <a:pt x="8553" y="4341"/>
                </a:moveTo>
                <a:lnTo>
                  <a:pt x="8808" y="4494"/>
                </a:lnTo>
                <a:lnTo>
                  <a:pt x="8799" y="4490"/>
                </a:lnTo>
                <a:lnTo>
                  <a:pt x="8896" y="4526"/>
                </a:lnTo>
                <a:lnTo>
                  <a:pt x="8861" y="4620"/>
                </a:lnTo>
                <a:lnTo>
                  <a:pt x="8764" y="4584"/>
                </a:lnTo>
                <a:cubicBezTo>
                  <a:pt x="8761" y="4583"/>
                  <a:pt x="8759" y="4582"/>
                  <a:pt x="8756" y="4580"/>
                </a:cubicBezTo>
                <a:lnTo>
                  <a:pt x="8502" y="4427"/>
                </a:lnTo>
                <a:lnTo>
                  <a:pt x="8553" y="4341"/>
                </a:lnTo>
                <a:close/>
                <a:moveTo>
                  <a:pt x="9177" y="4631"/>
                </a:moveTo>
                <a:lnTo>
                  <a:pt x="9552" y="4770"/>
                </a:lnTo>
                <a:lnTo>
                  <a:pt x="9518" y="4864"/>
                </a:lnTo>
                <a:lnTo>
                  <a:pt x="9143" y="4724"/>
                </a:lnTo>
                <a:lnTo>
                  <a:pt x="9177" y="4631"/>
                </a:lnTo>
                <a:close/>
                <a:moveTo>
                  <a:pt x="9834" y="4874"/>
                </a:moveTo>
                <a:lnTo>
                  <a:pt x="10209" y="5014"/>
                </a:lnTo>
                <a:lnTo>
                  <a:pt x="10174" y="5108"/>
                </a:lnTo>
                <a:lnTo>
                  <a:pt x="9799" y="4968"/>
                </a:lnTo>
                <a:lnTo>
                  <a:pt x="9834" y="4874"/>
                </a:lnTo>
                <a:close/>
                <a:moveTo>
                  <a:pt x="10490" y="5118"/>
                </a:moveTo>
                <a:lnTo>
                  <a:pt x="10491" y="5119"/>
                </a:lnTo>
                <a:lnTo>
                  <a:pt x="10873" y="5212"/>
                </a:lnTo>
                <a:lnTo>
                  <a:pt x="10849" y="5309"/>
                </a:lnTo>
                <a:lnTo>
                  <a:pt x="10456" y="5212"/>
                </a:lnTo>
                <a:lnTo>
                  <a:pt x="10455" y="5212"/>
                </a:lnTo>
                <a:lnTo>
                  <a:pt x="10490" y="5118"/>
                </a:lnTo>
                <a:close/>
                <a:moveTo>
                  <a:pt x="11164" y="5283"/>
                </a:moveTo>
                <a:lnTo>
                  <a:pt x="11553" y="5378"/>
                </a:lnTo>
                <a:lnTo>
                  <a:pt x="11529" y="5476"/>
                </a:lnTo>
                <a:lnTo>
                  <a:pt x="11140" y="5380"/>
                </a:lnTo>
                <a:lnTo>
                  <a:pt x="11164" y="5283"/>
                </a:lnTo>
                <a:close/>
                <a:moveTo>
                  <a:pt x="11844" y="5450"/>
                </a:moveTo>
                <a:lnTo>
                  <a:pt x="12233" y="5545"/>
                </a:lnTo>
                <a:lnTo>
                  <a:pt x="12209" y="5642"/>
                </a:lnTo>
                <a:lnTo>
                  <a:pt x="11820" y="5547"/>
                </a:lnTo>
                <a:lnTo>
                  <a:pt x="11844" y="5450"/>
                </a:lnTo>
                <a:close/>
                <a:moveTo>
                  <a:pt x="12524" y="5616"/>
                </a:moveTo>
                <a:lnTo>
                  <a:pt x="12912" y="5712"/>
                </a:lnTo>
                <a:lnTo>
                  <a:pt x="12889" y="5809"/>
                </a:lnTo>
                <a:lnTo>
                  <a:pt x="12500" y="5713"/>
                </a:lnTo>
                <a:lnTo>
                  <a:pt x="12524" y="5616"/>
                </a:lnTo>
                <a:close/>
                <a:moveTo>
                  <a:pt x="13204" y="5783"/>
                </a:moveTo>
                <a:lnTo>
                  <a:pt x="13592" y="5878"/>
                </a:lnTo>
                <a:lnTo>
                  <a:pt x="13569" y="5975"/>
                </a:lnTo>
                <a:lnTo>
                  <a:pt x="13180" y="5880"/>
                </a:lnTo>
                <a:lnTo>
                  <a:pt x="13204" y="5783"/>
                </a:lnTo>
                <a:close/>
                <a:moveTo>
                  <a:pt x="13884" y="5949"/>
                </a:moveTo>
                <a:lnTo>
                  <a:pt x="13982" y="5974"/>
                </a:lnTo>
                <a:cubicBezTo>
                  <a:pt x="14004" y="5979"/>
                  <a:pt x="14020" y="5999"/>
                  <a:pt x="14020" y="6022"/>
                </a:cubicBezTo>
                <a:lnTo>
                  <a:pt x="14020" y="6321"/>
                </a:lnTo>
                <a:lnTo>
                  <a:pt x="13920" y="6321"/>
                </a:lnTo>
                <a:lnTo>
                  <a:pt x="13920" y="6022"/>
                </a:lnTo>
                <a:lnTo>
                  <a:pt x="13958" y="6071"/>
                </a:lnTo>
                <a:lnTo>
                  <a:pt x="13860" y="6047"/>
                </a:lnTo>
                <a:lnTo>
                  <a:pt x="13884" y="5949"/>
                </a:lnTo>
                <a:close/>
                <a:moveTo>
                  <a:pt x="14020" y="6621"/>
                </a:moveTo>
                <a:lnTo>
                  <a:pt x="14020" y="7021"/>
                </a:lnTo>
                <a:lnTo>
                  <a:pt x="13920" y="7021"/>
                </a:lnTo>
                <a:lnTo>
                  <a:pt x="13920" y="6621"/>
                </a:lnTo>
                <a:lnTo>
                  <a:pt x="14020" y="6621"/>
                </a:lnTo>
                <a:close/>
                <a:moveTo>
                  <a:pt x="14020" y="7321"/>
                </a:moveTo>
                <a:lnTo>
                  <a:pt x="14020" y="7337"/>
                </a:lnTo>
                <a:lnTo>
                  <a:pt x="13920" y="7337"/>
                </a:lnTo>
                <a:lnTo>
                  <a:pt x="13920" y="7321"/>
                </a:lnTo>
                <a:lnTo>
                  <a:pt x="14020" y="7321"/>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3"/>
          <p:cNvSpPr>
            <a:spLocks noGrp="1"/>
          </p:cNvSpPr>
          <p:nvPr>
            <p:ph type="title"/>
          </p:nvPr>
        </p:nvSpPr>
        <p:spPr>
          <a:xfrm>
            <a:off x="467544" y="44624"/>
            <a:ext cx="7848872" cy="1143000"/>
          </a:xfrm>
        </p:spPr>
        <p:txBody>
          <a:bodyPr>
            <a:normAutofit fontScale="90000"/>
          </a:bodyPr>
          <a:lstStyle/>
          <a:p>
            <a:r>
              <a:rPr lang="en-GB" sz="3600" dirty="0" smtClean="0"/>
              <a:t>ALL EMISSIONS POTENTIALLY ATTRIBUTABLE TO THE UK, 1990-2050</a:t>
            </a:r>
            <a:r>
              <a:rPr lang="en-GB" dirty="0" smtClean="0"/>
              <a:t/>
            </a:r>
            <a:br>
              <a:rPr lang="en-GB" dirty="0" smtClean="0"/>
            </a:br>
            <a:r>
              <a:rPr lang="en-GB" sz="2000" dirty="0" smtClean="0"/>
              <a:t>Based on data from a study at the University of Leeds</a:t>
            </a:r>
            <a:endParaRPr lang="en-GB" sz="2000" dirty="0"/>
          </a:p>
        </p:txBody>
      </p:sp>
      <p:sp>
        <p:nvSpPr>
          <p:cNvPr id="5" name="TextBox 4"/>
          <p:cNvSpPr txBox="1"/>
          <p:nvPr/>
        </p:nvSpPr>
        <p:spPr>
          <a:xfrm>
            <a:off x="5004048" y="5877272"/>
            <a:ext cx="2016224" cy="369332"/>
          </a:xfrm>
          <a:prstGeom prst="rect">
            <a:avLst/>
          </a:prstGeom>
          <a:noFill/>
        </p:spPr>
        <p:txBody>
          <a:bodyPr wrap="square" rtlCol="0">
            <a:spAutoFit/>
          </a:bodyPr>
          <a:lstStyle/>
          <a:p>
            <a:r>
              <a:rPr lang="en-GB" dirty="0" smtClean="0"/>
              <a:t>Allowable quota</a:t>
            </a:r>
            <a:endParaRPr lang="en-GB" dirty="0"/>
          </a:p>
        </p:txBody>
      </p:sp>
    </p:spTree>
    <p:extLst>
      <p:ext uri="{BB962C8B-B14F-4D97-AF65-F5344CB8AC3E}">
        <p14:creationId xmlns:p14="http://schemas.microsoft.com/office/powerpoint/2010/main" val="39945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83" t="17675" r="20843" b="7919"/>
          <a:stretch/>
        </p:blipFill>
        <p:spPr bwMode="auto">
          <a:xfrm>
            <a:off x="395536" y="1148522"/>
            <a:ext cx="8280920" cy="570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6856" y="116632"/>
            <a:ext cx="8229600" cy="1143000"/>
          </a:xfrm>
        </p:spPr>
        <p:txBody>
          <a:bodyPr>
            <a:noAutofit/>
          </a:bodyPr>
          <a:lstStyle/>
          <a:p>
            <a:r>
              <a:rPr lang="en-GB" sz="2800" dirty="0" smtClean="0"/>
              <a:t>‘COMPREHENSIVE’ EMISSIONS FRAME FOR THE UK?</a:t>
            </a:r>
            <a:endParaRPr lang="en-GB" sz="2800" dirty="0"/>
          </a:p>
        </p:txBody>
      </p:sp>
    </p:spTree>
    <p:extLst>
      <p:ext uri="{BB962C8B-B14F-4D97-AF65-F5344CB8AC3E}">
        <p14:creationId xmlns:p14="http://schemas.microsoft.com/office/powerpoint/2010/main" val="2896046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ALL THIS MEAN?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Little Britain cannot save itself, much less the Planet, on its own</a:t>
            </a:r>
          </a:p>
          <a:p>
            <a:r>
              <a:rPr lang="en-GB" dirty="0" smtClean="0"/>
              <a:t>It cannot even pay its ‘carbon debts’ from its own territorial resources</a:t>
            </a:r>
          </a:p>
          <a:p>
            <a:r>
              <a:rPr lang="en-GB" dirty="0" smtClean="0"/>
              <a:t>It has to engage actively in a worldwide decarbonisation process</a:t>
            </a:r>
          </a:p>
          <a:p>
            <a:r>
              <a:rPr lang="en-GB" dirty="0" smtClean="0"/>
              <a:t>Most of this will be energy systems, with food and land use, and enhanced carbon sinks, playing a significant role</a:t>
            </a:r>
          </a:p>
          <a:p>
            <a:r>
              <a:rPr lang="en-GB" dirty="0" smtClean="0"/>
              <a:t>A bigger vision will be necessary, but it’s possible, and it could be really exciting</a:t>
            </a:r>
            <a:endParaRPr lang="en-GB" dirty="0"/>
          </a:p>
        </p:txBody>
      </p:sp>
    </p:spTree>
    <p:extLst>
      <p:ext uri="{BB962C8B-B14F-4D97-AF65-F5344CB8AC3E}">
        <p14:creationId xmlns:p14="http://schemas.microsoft.com/office/powerpoint/2010/main" val="3534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2">
            <a:extLst>
              <a:ext uri="{28A0092B-C50C-407E-A947-70E740481C1C}">
                <a14:useLocalDpi xmlns:a14="http://schemas.microsoft.com/office/drawing/2010/main" val="0"/>
              </a:ext>
            </a:extLst>
          </a:blip>
          <a:srcRect t="620" r="494"/>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736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l="22688" t="5707" r="25635" b="7683"/>
          <a:stretch>
            <a:fillRect/>
          </a:stretch>
        </p:blipFill>
        <p:spPr bwMode="auto">
          <a:xfrm>
            <a:off x="1116013" y="-26988"/>
            <a:ext cx="5456237"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Oval 3"/>
          <p:cNvSpPr>
            <a:spLocks noChangeArrowheads="1"/>
          </p:cNvSpPr>
          <p:nvPr/>
        </p:nvSpPr>
        <p:spPr bwMode="auto">
          <a:xfrm>
            <a:off x="4792663" y="2454275"/>
            <a:ext cx="504825" cy="504825"/>
          </a:xfrm>
          <a:prstGeom prst="ellipse">
            <a:avLst/>
          </a:prstGeom>
          <a:noFill/>
          <a:ln w="190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7033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descr="Light vertical"/>
          <p:cNvSpPr>
            <a:spLocks noChangeArrowheads="1"/>
          </p:cNvSpPr>
          <p:nvPr/>
        </p:nvSpPr>
        <p:spPr bwMode="auto">
          <a:xfrm>
            <a:off x="2107852" y="1105875"/>
            <a:ext cx="462136" cy="1726524"/>
          </a:xfrm>
          <a:prstGeom prst="rect">
            <a:avLst/>
          </a:prstGeom>
          <a:pattFill prst="ltVert">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5" name="Line 5"/>
          <p:cNvSpPr>
            <a:spLocks noChangeShapeType="1"/>
          </p:cNvSpPr>
          <p:nvPr/>
        </p:nvSpPr>
        <p:spPr bwMode="auto">
          <a:xfrm flipH="1">
            <a:off x="2849123" y="1920094"/>
            <a:ext cx="776019" cy="1205376"/>
          </a:xfrm>
          <a:prstGeom prst="line">
            <a:avLst/>
          </a:prstGeom>
          <a:noFill/>
          <a:ln w="57150" cmpd="thinThick">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26" name="Rectangle 6" descr="Horizontal brick"/>
          <p:cNvSpPr>
            <a:spLocks noChangeArrowheads="1"/>
          </p:cNvSpPr>
          <p:nvPr/>
        </p:nvSpPr>
        <p:spPr bwMode="auto">
          <a:xfrm>
            <a:off x="3185012" y="2689408"/>
            <a:ext cx="242071" cy="770495"/>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7" name="Rectangle 7" descr="Horizontal brick"/>
          <p:cNvSpPr>
            <a:spLocks noChangeArrowheads="1"/>
          </p:cNvSpPr>
          <p:nvPr/>
        </p:nvSpPr>
        <p:spPr bwMode="auto">
          <a:xfrm>
            <a:off x="2188929" y="2583051"/>
            <a:ext cx="276819"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8" name="Freeform 8"/>
          <p:cNvSpPr>
            <a:spLocks/>
          </p:cNvSpPr>
          <p:nvPr/>
        </p:nvSpPr>
        <p:spPr bwMode="auto">
          <a:xfrm>
            <a:off x="179388" y="2261618"/>
            <a:ext cx="3318348" cy="4041554"/>
          </a:xfrm>
          <a:custGeom>
            <a:avLst/>
            <a:gdLst>
              <a:gd name="T0" fmla="*/ 0 w 2865"/>
              <a:gd name="T1" fmla="*/ 1 h 3420"/>
              <a:gd name="T2" fmla="*/ 195 w 2865"/>
              <a:gd name="T3" fmla="*/ 16 h 3420"/>
              <a:gd name="T4" fmla="*/ 240 w 2865"/>
              <a:gd name="T5" fmla="*/ 61 h 3420"/>
              <a:gd name="T6" fmla="*/ 300 w 2865"/>
              <a:gd name="T7" fmla="*/ 76 h 3420"/>
              <a:gd name="T8" fmla="*/ 900 w 2865"/>
              <a:gd name="T9" fmla="*/ 181 h 3420"/>
              <a:gd name="T10" fmla="*/ 1366 w 2865"/>
              <a:gd name="T11" fmla="*/ 166 h 3420"/>
              <a:gd name="T12" fmla="*/ 1531 w 2865"/>
              <a:gd name="T13" fmla="*/ 136 h 3420"/>
              <a:gd name="T14" fmla="*/ 1621 w 2865"/>
              <a:gd name="T15" fmla="*/ 196 h 3420"/>
              <a:gd name="T16" fmla="*/ 1681 w 2865"/>
              <a:gd name="T17" fmla="*/ 496 h 3420"/>
              <a:gd name="T18" fmla="*/ 1726 w 2865"/>
              <a:gd name="T19" fmla="*/ 541 h 3420"/>
              <a:gd name="T20" fmla="*/ 1801 w 2865"/>
              <a:gd name="T21" fmla="*/ 631 h 3420"/>
              <a:gd name="T22" fmla="*/ 2356 w 2865"/>
              <a:gd name="T23" fmla="*/ 721 h 3420"/>
              <a:gd name="T24" fmla="*/ 2521 w 2865"/>
              <a:gd name="T25" fmla="*/ 811 h 3420"/>
              <a:gd name="T26" fmla="*/ 2611 w 2865"/>
              <a:gd name="T27" fmla="*/ 991 h 3420"/>
              <a:gd name="T28" fmla="*/ 2865 w 2865"/>
              <a:gd name="T29" fmla="*/ 1051 h 3420"/>
              <a:gd name="T30" fmla="*/ 2731 w 2865"/>
              <a:gd name="T31" fmla="*/ 2175 h 3420"/>
              <a:gd name="T32" fmla="*/ 2701 w 2865"/>
              <a:gd name="T33" fmla="*/ 3195 h 3420"/>
              <a:gd name="T34" fmla="*/ 2656 w 2865"/>
              <a:gd name="T35" fmla="*/ 3420 h 34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65" h="3420">
                <a:moveTo>
                  <a:pt x="0" y="1"/>
                </a:moveTo>
                <a:cubicBezTo>
                  <a:pt x="65" y="6"/>
                  <a:pt x="132" y="0"/>
                  <a:pt x="195" y="16"/>
                </a:cubicBezTo>
                <a:cubicBezTo>
                  <a:pt x="216" y="21"/>
                  <a:pt x="222" y="50"/>
                  <a:pt x="240" y="61"/>
                </a:cubicBezTo>
                <a:cubicBezTo>
                  <a:pt x="258" y="71"/>
                  <a:pt x="280" y="71"/>
                  <a:pt x="300" y="76"/>
                </a:cubicBezTo>
                <a:cubicBezTo>
                  <a:pt x="472" y="214"/>
                  <a:pt x="678" y="173"/>
                  <a:pt x="900" y="181"/>
                </a:cubicBezTo>
                <a:cubicBezTo>
                  <a:pt x="1078" y="240"/>
                  <a:pt x="1100" y="199"/>
                  <a:pt x="1366" y="166"/>
                </a:cubicBezTo>
                <a:cubicBezTo>
                  <a:pt x="1435" y="114"/>
                  <a:pt x="1429" y="97"/>
                  <a:pt x="1531" y="136"/>
                </a:cubicBezTo>
                <a:cubicBezTo>
                  <a:pt x="1565" y="149"/>
                  <a:pt x="1621" y="196"/>
                  <a:pt x="1621" y="196"/>
                </a:cubicBezTo>
                <a:cubicBezTo>
                  <a:pt x="1683" y="289"/>
                  <a:pt x="1638" y="399"/>
                  <a:pt x="1681" y="496"/>
                </a:cubicBezTo>
                <a:cubicBezTo>
                  <a:pt x="1690" y="515"/>
                  <a:pt x="1712" y="525"/>
                  <a:pt x="1726" y="541"/>
                </a:cubicBezTo>
                <a:cubicBezTo>
                  <a:pt x="1772" y="596"/>
                  <a:pt x="1739" y="583"/>
                  <a:pt x="1801" y="631"/>
                </a:cubicBezTo>
                <a:cubicBezTo>
                  <a:pt x="1963" y="757"/>
                  <a:pt x="2148" y="713"/>
                  <a:pt x="2356" y="721"/>
                </a:cubicBezTo>
                <a:cubicBezTo>
                  <a:pt x="2424" y="738"/>
                  <a:pt x="2463" y="773"/>
                  <a:pt x="2521" y="811"/>
                </a:cubicBezTo>
                <a:cubicBezTo>
                  <a:pt x="2562" y="935"/>
                  <a:pt x="2533" y="875"/>
                  <a:pt x="2611" y="991"/>
                </a:cubicBezTo>
                <a:cubicBezTo>
                  <a:pt x="2621" y="1006"/>
                  <a:pt x="2865" y="1051"/>
                  <a:pt x="2865" y="1051"/>
                </a:cubicBezTo>
                <a:cubicBezTo>
                  <a:pt x="2850" y="1456"/>
                  <a:pt x="2710" y="1794"/>
                  <a:pt x="2731" y="2175"/>
                </a:cubicBezTo>
                <a:cubicBezTo>
                  <a:pt x="2721" y="2515"/>
                  <a:pt x="2715" y="2855"/>
                  <a:pt x="2701" y="3195"/>
                </a:cubicBezTo>
                <a:cubicBezTo>
                  <a:pt x="2698" y="3275"/>
                  <a:pt x="2656" y="3339"/>
                  <a:pt x="2656" y="3420"/>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29" name="Freeform 9"/>
          <p:cNvSpPr>
            <a:spLocks/>
          </p:cNvSpPr>
          <p:nvPr/>
        </p:nvSpPr>
        <p:spPr bwMode="auto">
          <a:xfrm>
            <a:off x="6451239" y="2227347"/>
            <a:ext cx="2397550" cy="4129003"/>
          </a:xfrm>
          <a:custGeom>
            <a:avLst/>
            <a:gdLst>
              <a:gd name="T0" fmla="*/ 2070 w 2070"/>
              <a:gd name="T1" fmla="*/ 0 h 3495"/>
              <a:gd name="T2" fmla="*/ 2010 w 2070"/>
              <a:gd name="T3" fmla="*/ 315 h 3495"/>
              <a:gd name="T4" fmla="*/ 1935 w 2070"/>
              <a:gd name="T5" fmla="*/ 330 h 3495"/>
              <a:gd name="T6" fmla="*/ 1875 w 2070"/>
              <a:gd name="T7" fmla="*/ 345 h 3495"/>
              <a:gd name="T8" fmla="*/ 1410 w 2070"/>
              <a:gd name="T9" fmla="*/ 390 h 3495"/>
              <a:gd name="T10" fmla="*/ 1260 w 2070"/>
              <a:gd name="T11" fmla="*/ 450 h 3495"/>
              <a:gd name="T12" fmla="*/ 1185 w 2070"/>
              <a:gd name="T13" fmla="*/ 570 h 3495"/>
              <a:gd name="T14" fmla="*/ 855 w 2070"/>
              <a:gd name="T15" fmla="*/ 630 h 3495"/>
              <a:gd name="T16" fmla="*/ 765 w 2070"/>
              <a:gd name="T17" fmla="*/ 660 h 3495"/>
              <a:gd name="T18" fmla="*/ 690 w 2070"/>
              <a:gd name="T19" fmla="*/ 675 h 3495"/>
              <a:gd name="T20" fmla="*/ 600 w 2070"/>
              <a:gd name="T21" fmla="*/ 780 h 3495"/>
              <a:gd name="T22" fmla="*/ 510 w 2070"/>
              <a:gd name="T23" fmla="*/ 855 h 3495"/>
              <a:gd name="T24" fmla="*/ 465 w 2070"/>
              <a:gd name="T25" fmla="*/ 900 h 3495"/>
              <a:gd name="T26" fmla="*/ 195 w 2070"/>
              <a:gd name="T27" fmla="*/ 915 h 3495"/>
              <a:gd name="T28" fmla="*/ 75 w 2070"/>
              <a:gd name="T29" fmla="*/ 1170 h 3495"/>
              <a:gd name="T30" fmla="*/ 45 w 2070"/>
              <a:gd name="T31" fmla="*/ 2549 h 3495"/>
              <a:gd name="T32" fmla="*/ 0 w 2070"/>
              <a:gd name="T33" fmla="*/ 2879 h 3495"/>
              <a:gd name="T34" fmla="*/ 30 w 2070"/>
              <a:gd name="T35" fmla="*/ 3494 h 3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0" h="3495">
                <a:moveTo>
                  <a:pt x="2070" y="0"/>
                </a:moveTo>
                <a:cubicBezTo>
                  <a:pt x="2036" y="256"/>
                  <a:pt x="2064" y="153"/>
                  <a:pt x="2010" y="315"/>
                </a:cubicBezTo>
                <a:cubicBezTo>
                  <a:pt x="2002" y="339"/>
                  <a:pt x="1960" y="324"/>
                  <a:pt x="1935" y="330"/>
                </a:cubicBezTo>
                <a:cubicBezTo>
                  <a:pt x="1915" y="334"/>
                  <a:pt x="1895" y="343"/>
                  <a:pt x="1875" y="345"/>
                </a:cubicBezTo>
                <a:cubicBezTo>
                  <a:pt x="1720" y="363"/>
                  <a:pt x="1565" y="375"/>
                  <a:pt x="1410" y="390"/>
                </a:cubicBezTo>
                <a:cubicBezTo>
                  <a:pt x="1358" y="407"/>
                  <a:pt x="1312" y="433"/>
                  <a:pt x="1260" y="450"/>
                </a:cubicBezTo>
                <a:cubicBezTo>
                  <a:pt x="1234" y="489"/>
                  <a:pt x="1216" y="534"/>
                  <a:pt x="1185" y="570"/>
                </a:cubicBezTo>
                <a:cubicBezTo>
                  <a:pt x="1119" y="647"/>
                  <a:pt x="899" y="627"/>
                  <a:pt x="855" y="630"/>
                </a:cubicBezTo>
                <a:cubicBezTo>
                  <a:pt x="825" y="640"/>
                  <a:pt x="796" y="652"/>
                  <a:pt x="765" y="660"/>
                </a:cubicBezTo>
                <a:cubicBezTo>
                  <a:pt x="740" y="667"/>
                  <a:pt x="711" y="660"/>
                  <a:pt x="690" y="675"/>
                </a:cubicBezTo>
                <a:cubicBezTo>
                  <a:pt x="653" y="702"/>
                  <a:pt x="631" y="746"/>
                  <a:pt x="600" y="780"/>
                </a:cubicBezTo>
                <a:cubicBezTo>
                  <a:pt x="521" y="868"/>
                  <a:pt x="591" y="788"/>
                  <a:pt x="510" y="855"/>
                </a:cubicBezTo>
                <a:cubicBezTo>
                  <a:pt x="494" y="869"/>
                  <a:pt x="486" y="896"/>
                  <a:pt x="465" y="900"/>
                </a:cubicBezTo>
                <a:cubicBezTo>
                  <a:pt x="376" y="917"/>
                  <a:pt x="285" y="910"/>
                  <a:pt x="195" y="915"/>
                </a:cubicBezTo>
                <a:cubicBezTo>
                  <a:pt x="138" y="1000"/>
                  <a:pt x="108" y="1072"/>
                  <a:pt x="75" y="1170"/>
                </a:cubicBezTo>
                <a:cubicBezTo>
                  <a:pt x="65" y="1630"/>
                  <a:pt x="58" y="2090"/>
                  <a:pt x="45" y="2550"/>
                </a:cubicBezTo>
                <a:cubicBezTo>
                  <a:pt x="38" y="2791"/>
                  <a:pt x="51" y="2726"/>
                  <a:pt x="0" y="2880"/>
                </a:cubicBezTo>
                <a:cubicBezTo>
                  <a:pt x="7" y="3077"/>
                  <a:pt x="30" y="3293"/>
                  <a:pt x="30" y="3495"/>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0" name="Freeform 10" descr="30%"/>
          <p:cNvSpPr>
            <a:spLocks/>
          </p:cNvSpPr>
          <p:nvPr/>
        </p:nvSpPr>
        <p:spPr bwMode="auto">
          <a:xfrm rot="21394291">
            <a:off x="2362664" y="1790103"/>
            <a:ext cx="1590259" cy="1142743"/>
          </a:xfrm>
          <a:custGeom>
            <a:avLst/>
            <a:gdLst>
              <a:gd name="T0" fmla="*/ 0 w 1373"/>
              <a:gd name="T1" fmla="*/ 930 h 968"/>
              <a:gd name="T2" fmla="*/ 126 w 1373"/>
              <a:gd name="T3" fmla="*/ 658 h 968"/>
              <a:gd name="T4" fmla="*/ 315 w 1373"/>
              <a:gd name="T5" fmla="*/ 418 h 968"/>
              <a:gd name="T6" fmla="*/ 563 w 1373"/>
              <a:gd name="T7" fmla="*/ 232 h 968"/>
              <a:gd name="T8" fmla="*/ 683 w 1373"/>
              <a:gd name="T9" fmla="*/ 172 h 968"/>
              <a:gd name="T10" fmla="*/ 864 w 1373"/>
              <a:gd name="T11" fmla="*/ 88 h 968"/>
              <a:gd name="T12" fmla="*/ 1073 w 1373"/>
              <a:gd name="T13" fmla="*/ 30 h 968"/>
              <a:gd name="T14" fmla="*/ 1365 w 1373"/>
              <a:gd name="T15" fmla="*/ 0 h 968"/>
              <a:gd name="T16" fmla="*/ 1373 w 1373"/>
              <a:gd name="T17" fmla="*/ 97 h 968"/>
              <a:gd name="T18" fmla="*/ 1373 w 1373"/>
              <a:gd name="T19" fmla="*/ 172 h 968"/>
              <a:gd name="T20" fmla="*/ 1287 w 1373"/>
              <a:gd name="T21" fmla="*/ 169 h 968"/>
              <a:gd name="T22" fmla="*/ 1155 w 1373"/>
              <a:gd name="T23" fmla="*/ 195 h 968"/>
              <a:gd name="T24" fmla="*/ 984 w 1373"/>
              <a:gd name="T25" fmla="*/ 250 h 968"/>
              <a:gd name="T26" fmla="*/ 825 w 1373"/>
              <a:gd name="T27" fmla="*/ 337 h 968"/>
              <a:gd name="T28" fmla="*/ 669 w 1373"/>
              <a:gd name="T29" fmla="*/ 442 h 968"/>
              <a:gd name="T30" fmla="*/ 503 w 1373"/>
              <a:gd name="T31" fmla="*/ 592 h 968"/>
              <a:gd name="T32" fmla="*/ 333 w 1373"/>
              <a:gd name="T33" fmla="*/ 900 h 968"/>
              <a:gd name="T34" fmla="*/ 315 w 1373"/>
              <a:gd name="T35" fmla="*/ 967 h 968"/>
              <a:gd name="T36" fmla="*/ 0 w 1373"/>
              <a:gd name="T37" fmla="*/ 930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pct30">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1" name="Rectangle 11"/>
          <p:cNvSpPr>
            <a:spLocks noChangeArrowheads="1"/>
          </p:cNvSpPr>
          <p:nvPr/>
        </p:nvSpPr>
        <p:spPr bwMode="auto">
          <a:xfrm>
            <a:off x="2339499" y="2937573"/>
            <a:ext cx="462136" cy="166625"/>
          </a:xfrm>
          <a:prstGeom prst="rect">
            <a:avLst/>
          </a:prstGeom>
          <a:solidFill>
            <a:srgbClr val="FFFFFF"/>
          </a:solid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2" name="Rectangle 12" descr="Dashed horizontal"/>
          <p:cNvSpPr>
            <a:spLocks noChangeArrowheads="1"/>
          </p:cNvSpPr>
          <p:nvPr/>
        </p:nvSpPr>
        <p:spPr bwMode="auto">
          <a:xfrm>
            <a:off x="1818293" y="2240346"/>
            <a:ext cx="287243" cy="272982"/>
          </a:xfrm>
          <a:prstGeom prst="rect">
            <a:avLst/>
          </a:prstGeom>
          <a:pattFill prst="dashHorz">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3" name="Rectangle 13" descr="Horizontal brick"/>
          <p:cNvSpPr>
            <a:spLocks noChangeArrowheads="1"/>
          </p:cNvSpPr>
          <p:nvPr/>
        </p:nvSpPr>
        <p:spPr bwMode="auto">
          <a:xfrm>
            <a:off x="1100186" y="2051268"/>
            <a:ext cx="462136"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4" name="Freeform 14" descr="Large confetti"/>
          <p:cNvSpPr>
            <a:spLocks/>
          </p:cNvSpPr>
          <p:nvPr/>
        </p:nvSpPr>
        <p:spPr bwMode="auto">
          <a:xfrm rot="21394291">
            <a:off x="1831033" y="1539574"/>
            <a:ext cx="998400" cy="687773"/>
          </a:xfrm>
          <a:custGeom>
            <a:avLst/>
            <a:gdLst>
              <a:gd name="T0" fmla="*/ 0 w 1373"/>
              <a:gd name="T1" fmla="*/ 560 h 968"/>
              <a:gd name="T2" fmla="*/ 79 w 1373"/>
              <a:gd name="T3" fmla="*/ 396 h 968"/>
              <a:gd name="T4" fmla="*/ 198 w 1373"/>
              <a:gd name="T5" fmla="*/ 251 h 968"/>
              <a:gd name="T6" fmla="*/ 353 w 1373"/>
              <a:gd name="T7" fmla="*/ 139 h 968"/>
              <a:gd name="T8" fmla="*/ 429 w 1373"/>
              <a:gd name="T9" fmla="*/ 103 h 968"/>
              <a:gd name="T10" fmla="*/ 542 w 1373"/>
              <a:gd name="T11" fmla="*/ 53 h 968"/>
              <a:gd name="T12" fmla="*/ 674 w 1373"/>
              <a:gd name="T13" fmla="*/ 18 h 968"/>
              <a:gd name="T14" fmla="*/ 857 w 1373"/>
              <a:gd name="T15" fmla="*/ 0 h 968"/>
              <a:gd name="T16" fmla="*/ 862 w 1373"/>
              <a:gd name="T17" fmla="*/ 58 h 968"/>
              <a:gd name="T18" fmla="*/ 862 w 1373"/>
              <a:gd name="T19" fmla="*/ 103 h 968"/>
              <a:gd name="T20" fmla="*/ 808 w 1373"/>
              <a:gd name="T21" fmla="*/ 102 h 968"/>
              <a:gd name="T22" fmla="*/ 725 w 1373"/>
              <a:gd name="T23" fmla="*/ 117 h 968"/>
              <a:gd name="T24" fmla="*/ 618 w 1373"/>
              <a:gd name="T25" fmla="*/ 150 h 968"/>
              <a:gd name="T26" fmla="*/ 518 w 1373"/>
              <a:gd name="T27" fmla="*/ 203 h 968"/>
              <a:gd name="T28" fmla="*/ 420 w 1373"/>
              <a:gd name="T29" fmla="*/ 266 h 968"/>
              <a:gd name="T30" fmla="*/ 316 w 1373"/>
              <a:gd name="T31" fmla="*/ 357 h 968"/>
              <a:gd name="T32" fmla="*/ 209 w 1373"/>
              <a:gd name="T33" fmla="*/ 542 h 968"/>
              <a:gd name="T34" fmla="*/ 198 w 1373"/>
              <a:gd name="T35" fmla="*/ 582 h 968"/>
              <a:gd name="T36" fmla="*/ 0 w 1373"/>
              <a:gd name="T37" fmla="*/ 560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lgConfetti">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5" name="Freeform 15" descr="75%"/>
          <p:cNvSpPr>
            <a:spLocks/>
          </p:cNvSpPr>
          <p:nvPr/>
        </p:nvSpPr>
        <p:spPr bwMode="auto">
          <a:xfrm rot="21394291">
            <a:off x="3356431" y="3045112"/>
            <a:ext cx="579118" cy="432517"/>
          </a:xfrm>
          <a:custGeom>
            <a:avLst/>
            <a:gdLst>
              <a:gd name="T0" fmla="*/ 0 w 1373"/>
              <a:gd name="T1" fmla="*/ 352 h 968"/>
              <a:gd name="T2" fmla="*/ 46 w 1373"/>
              <a:gd name="T3" fmla="*/ 249 h 968"/>
              <a:gd name="T4" fmla="*/ 115 w 1373"/>
              <a:gd name="T5" fmla="*/ 158 h 968"/>
              <a:gd name="T6" fmla="*/ 205 w 1373"/>
              <a:gd name="T7" fmla="*/ 88 h 968"/>
              <a:gd name="T8" fmla="*/ 249 w 1373"/>
              <a:gd name="T9" fmla="*/ 65 h 968"/>
              <a:gd name="T10" fmla="*/ 315 w 1373"/>
              <a:gd name="T11" fmla="*/ 33 h 968"/>
              <a:gd name="T12" fmla="*/ 391 w 1373"/>
              <a:gd name="T13" fmla="*/ 11 h 968"/>
              <a:gd name="T14" fmla="*/ 497 w 1373"/>
              <a:gd name="T15" fmla="*/ 0 h 968"/>
              <a:gd name="T16" fmla="*/ 500 w 1373"/>
              <a:gd name="T17" fmla="*/ 37 h 968"/>
              <a:gd name="T18" fmla="*/ 500 w 1373"/>
              <a:gd name="T19" fmla="*/ 65 h 968"/>
              <a:gd name="T20" fmla="*/ 469 w 1373"/>
              <a:gd name="T21" fmla="*/ 64 h 968"/>
              <a:gd name="T22" fmla="*/ 421 w 1373"/>
              <a:gd name="T23" fmla="*/ 74 h 968"/>
              <a:gd name="T24" fmla="*/ 358 w 1373"/>
              <a:gd name="T25" fmla="*/ 95 h 968"/>
              <a:gd name="T26" fmla="*/ 300 w 1373"/>
              <a:gd name="T27" fmla="*/ 127 h 968"/>
              <a:gd name="T28" fmla="*/ 244 w 1373"/>
              <a:gd name="T29" fmla="*/ 167 h 968"/>
              <a:gd name="T30" fmla="*/ 183 w 1373"/>
              <a:gd name="T31" fmla="*/ 224 h 968"/>
              <a:gd name="T32" fmla="*/ 121 w 1373"/>
              <a:gd name="T33" fmla="*/ 341 h 968"/>
              <a:gd name="T34" fmla="*/ 115 w 1373"/>
              <a:gd name="T35" fmla="*/ 366 h 968"/>
              <a:gd name="T36" fmla="*/ 0 w 1373"/>
              <a:gd name="T37" fmla="*/ 352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pct75">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6" name="Rectangle 16" descr="Horizontal brick"/>
          <p:cNvSpPr>
            <a:spLocks noChangeArrowheads="1"/>
          </p:cNvSpPr>
          <p:nvPr/>
        </p:nvSpPr>
        <p:spPr bwMode="auto">
          <a:xfrm>
            <a:off x="764298" y="2252164"/>
            <a:ext cx="462136" cy="250529"/>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7" name="Rectangle 17" descr="Horizontal brick"/>
          <p:cNvSpPr>
            <a:spLocks noChangeArrowheads="1"/>
          </p:cNvSpPr>
          <p:nvPr/>
        </p:nvSpPr>
        <p:spPr bwMode="auto">
          <a:xfrm>
            <a:off x="2605894" y="2866669"/>
            <a:ext cx="276819"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8" name="Text Box 18"/>
          <p:cNvSpPr txBox="1">
            <a:spLocks noChangeArrowheads="1"/>
          </p:cNvSpPr>
          <p:nvPr/>
        </p:nvSpPr>
        <p:spPr bwMode="auto">
          <a:xfrm>
            <a:off x="3775713" y="4957169"/>
            <a:ext cx="2235397" cy="11699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THE YAWNING CHASM</a:t>
            </a:r>
            <a:endParaRPr lang="en-GB" dirty="0">
              <a:solidFill>
                <a:srgbClr val="000000"/>
              </a:solidFill>
              <a:latin typeface="Trebuchet MS" pitchFamily="34" charset="0"/>
            </a:endParaRPr>
          </a:p>
        </p:txBody>
      </p:sp>
      <p:sp>
        <p:nvSpPr>
          <p:cNvPr id="30739" name="Text Box 19"/>
          <p:cNvSpPr txBox="1">
            <a:spLocks noChangeArrowheads="1"/>
          </p:cNvSpPr>
          <p:nvPr/>
        </p:nvSpPr>
        <p:spPr bwMode="auto">
          <a:xfrm>
            <a:off x="671639" y="3621801"/>
            <a:ext cx="1992167" cy="909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POLITICAL REALISM</a:t>
            </a:r>
            <a:endParaRPr lang="en-GB" dirty="0">
              <a:solidFill>
                <a:srgbClr val="000000"/>
              </a:solidFill>
              <a:latin typeface="Trebuchet MS" pitchFamily="34" charset="0"/>
            </a:endParaRPr>
          </a:p>
        </p:txBody>
      </p:sp>
      <p:sp>
        <p:nvSpPr>
          <p:cNvPr id="30740" name="Text Box 20"/>
          <p:cNvSpPr txBox="1">
            <a:spLocks noChangeArrowheads="1"/>
          </p:cNvSpPr>
          <p:nvPr/>
        </p:nvSpPr>
        <p:spPr bwMode="auto">
          <a:xfrm>
            <a:off x="6972446" y="3680889"/>
            <a:ext cx="1992167" cy="909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PHYSICAL REALISM</a:t>
            </a:r>
            <a:endParaRPr lang="en-GB" dirty="0">
              <a:solidFill>
                <a:srgbClr val="000000"/>
              </a:solidFill>
              <a:latin typeface="Trebuchet MS" pitchFamily="34" charset="0"/>
            </a:endParaRPr>
          </a:p>
        </p:txBody>
      </p:sp>
      <p:sp>
        <p:nvSpPr>
          <p:cNvPr id="30741" name="Text Box 21"/>
          <p:cNvSpPr txBox="1">
            <a:spLocks noChangeArrowheads="1"/>
          </p:cNvSpPr>
          <p:nvPr/>
        </p:nvSpPr>
        <p:spPr bwMode="auto">
          <a:xfrm>
            <a:off x="3092353" y="714719"/>
            <a:ext cx="1737355" cy="685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900" dirty="0">
                <a:solidFill>
                  <a:srgbClr val="000000"/>
                </a:solidFill>
                <a:latin typeface="Calligraph421 BT"/>
                <a:ea typeface="MS Mincho" pitchFamily="49" charset="-128"/>
              </a:rPr>
              <a:t>FURIOUS ACTIVITY</a:t>
            </a:r>
            <a:endParaRPr lang="en-GB" dirty="0">
              <a:solidFill>
                <a:srgbClr val="000000"/>
              </a:solidFill>
              <a:latin typeface="Trebuchet MS" pitchFamily="34" charset="0"/>
            </a:endParaRPr>
          </a:p>
        </p:txBody>
      </p:sp>
      <p:sp>
        <p:nvSpPr>
          <p:cNvPr id="30742" name="Line 22"/>
          <p:cNvSpPr>
            <a:spLocks noChangeShapeType="1"/>
          </p:cNvSpPr>
          <p:nvPr/>
        </p:nvSpPr>
        <p:spPr bwMode="auto">
          <a:xfrm flipV="1">
            <a:off x="3022859" y="1021971"/>
            <a:ext cx="81077" cy="330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3" name="Line 23"/>
          <p:cNvSpPr>
            <a:spLocks noChangeShapeType="1"/>
          </p:cNvSpPr>
          <p:nvPr/>
        </p:nvSpPr>
        <p:spPr bwMode="auto">
          <a:xfrm flipV="1">
            <a:off x="3254506" y="1305589"/>
            <a:ext cx="231647" cy="2363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4" name="Line 24"/>
          <p:cNvSpPr>
            <a:spLocks noChangeShapeType="1"/>
          </p:cNvSpPr>
          <p:nvPr/>
        </p:nvSpPr>
        <p:spPr bwMode="auto">
          <a:xfrm flipV="1">
            <a:off x="3428242" y="1447398"/>
            <a:ext cx="428548" cy="2008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5" name="Line 25"/>
          <p:cNvSpPr>
            <a:spLocks noChangeShapeType="1"/>
          </p:cNvSpPr>
          <p:nvPr/>
        </p:nvSpPr>
        <p:spPr bwMode="auto">
          <a:xfrm flipV="1">
            <a:off x="3138683" y="1069241"/>
            <a:ext cx="196900" cy="3427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6" name="Line 26"/>
          <p:cNvSpPr>
            <a:spLocks noChangeShapeType="1"/>
          </p:cNvSpPr>
          <p:nvPr/>
        </p:nvSpPr>
        <p:spPr bwMode="auto">
          <a:xfrm flipH="1" flipV="1">
            <a:off x="2872288" y="939250"/>
            <a:ext cx="11582" cy="330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7" name="Text Box 27"/>
          <p:cNvSpPr txBox="1">
            <a:spLocks noChangeArrowheads="1"/>
          </p:cNvSpPr>
          <p:nvPr/>
        </p:nvSpPr>
        <p:spPr bwMode="auto">
          <a:xfrm>
            <a:off x="6370163" y="2026451"/>
            <a:ext cx="1737355" cy="449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600" dirty="0" smtClean="0">
                <a:solidFill>
                  <a:srgbClr val="000000"/>
                </a:solidFill>
                <a:latin typeface="Calligraph421 BT"/>
                <a:ea typeface="MS Mincho" pitchFamily="49" charset="-128"/>
              </a:rPr>
              <a:t>ZCB </a:t>
            </a:r>
            <a:r>
              <a:rPr lang="en-GB" altLang="ja-JP" sz="1600" smtClean="0">
                <a:solidFill>
                  <a:srgbClr val="000000"/>
                </a:solidFill>
                <a:latin typeface="Calligraph421 BT"/>
                <a:ea typeface="MS Mincho" pitchFamily="49" charset="-128"/>
              </a:rPr>
              <a:t>etc</a:t>
            </a:r>
            <a:endParaRPr lang="en-GB" sz="1600" dirty="0">
              <a:solidFill>
                <a:srgbClr val="000000"/>
              </a:solidFill>
              <a:latin typeface="Trebuchet MS" pitchFamily="34" charset="0"/>
            </a:endParaRPr>
          </a:p>
        </p:txBody>
      </p:sp>
      <p:sp>
        <p:nvSpPr>
          <p:cNvPr id="30748" name="Rectangle 28" descr="Weave"/>
          <p:cNvSpPr>
            <a:spLocks noChangeArrowheads="1"/>
          </p:cNvSpPr>
          <p:nvPr/>
        </p:nvSpPr>
        <p:spPr bwMode="auto">
          <a:xfrm>
            <a:off x="6572854" y="3097108"/>
            <a:ext cx="537422" cy="415973"/>
          </a:xfrm>
          <a:prstGeom prst="rect">
            <a:avLst/>
          </a:prstGeom>
          <a:pattFill prst="weave">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49" name="Line 29"/>
          <p:cNvSpPr>
            <a:spLocks noChangeShapeType="1"/>
          </p:cNvSpPr>
          <p:nvPr/>
        </p:nvSpPr>
        <p:spPr bwMode="auto">
          <a:xfrm flipV="1">
            <a:off x="1829875" y="1573844"/>
            <a:ext cx="17374" cy="6558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50" name="Line 30"/>
          <p:cNvSpPr>
            <a:spLocks noChangeShapeType="1"/>
          </p:cNvSpPr>
          <p:nvPr/>
        </p:nvSpPr>
        <p:spPr bwMode="auto">
          <a:xfrm flipH="1">
            <a:off x="1813660" y="1538392"/>
            <a:ext cx="1128122" cy="17726"/>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1" name="Freeform 15" descr="75%"/>
          <p:cNvSpPr>
            <a:spLocks/>
          </p:cNvSpPr>
          <p:nvPr/>
        </p:nvSpPr>
        <p:spPr bwMode="auto">
          <a:xfrm rot="21394291" flipH="1">
            <a:off x="3754865" y="1582117"/>
            <a:ext cx="3700566" cy="1666255"/>
          </a:xfrm>
          <a:custGeom>
            <a:avLst/>
            <a:gdLst>
              <a:gd name="T0" fmla="*/ 0 w 1373"/>
              <a:gd name="T1" fmla="*/ 352 h 968"/>
              <a:gd name="T2" fmla="*/ 46 w 1373"/>
              <a:gd name="T3" fmla="*/ 249 h 968"/>
              <a:gd name="T4" fmla="*/ 115 w 1373"/>
              <a:gd name="T5" fmla="*/ 158 h 968"/>
              <a:gd name="T6" fmla="*/ 205 w 1373"/>
              <a:gd name="T7" fmla="*/ 88 h 968"/>
              <a:gd name="T8" fmla="*/ 249 w 1373"/>
              <a:gd name="T9" fmla="*/ 65 h 968"/>
              <a:gd name="T10" fmla="*/ 315 w 1373"/>
              <a:gd name="T11" fmla="*/ 33 h 968"/>
              <a:gd name="T12" fmla="*/ 391 w 1373"/>
              <a:gd name="T13" fmla="*/ 11 h 968"/>
              <a:gd name="T14" fmla="*/ 497 w 1373"/>
              <a:gd name="T15" fmla="*/ 0 h 968"/>
              <a:gd name="T16" fmla="*/ 500 w 1373"/>
              <a:gd name="T17" fmla="*/ 37 h 968"/>
              <a:gd name="T18" fmla="*/ 500 w 1373"/>
              <a:gd name="T19" fmla="*/ 65 h 968"/>
              <a:gd name="T20" fmla="*/ 469 w 1373"/>
              <a:gd name="T21" fmla="*/ 64 h 968"/>
              <a:gd name="T22" fmla="*/ 421 w 1373"/>
              <a:gd name="T23" fmla="*/ 74 h 968"/>
              <a:gd name="T24" fmla="*/ 358 w 1373"/>
              <a:gd name="T25" fmla="*/ 95 h 968"/>
              <a:gd name="T26" fmla="*/ 300 w 1373"/>
              <a:gd name="T27" fmla="*/ 127 h 968"/>
              <a:gd name="T28" fmla="*/ 244 w 1373"/>
              <a:gd name="T29" fmla="*/ 167 h 968"/>
              <a:gd name="T30" fmla="*/ 183 w 1373"/>
              <a:gd name="T31" fmla="*/ 224 h 968"/>
              <a:gd name="T32" fmla="*/ 121 w 1373"/>
              <a:gd name="T33" fmla="*/ 341 h 968"/>
              <a:gd name="T34" fmla="*/ 115 w 1373"/>
              <a:gd name="T35" fmla="*/ 366 h 968"/>
              <a:gd name="T36" fmla="*/ 0 w 1373"/>
              <a:gd name="T37" fmla="*/ 352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solidFill>
            <a:srgbClr val="CCCCFF"/>
          </a:solidFill>
          <a:ln w="9525">
            <a:noFill/>
            <a:round/>
            <a:headEnd/>
            <a:tailEnd/>
          </a:ln>
          <a:effectLst>
            <a:softEdge rad="63500"/>
          </a:effectLst>
        </p:spPr>
        <p:txBody>
          <a:bodyPr/>
          <a:lstStyle/>
          <a:p>
            <a:pPr fontAlgn="base">
              <a:spcBef>
                <a:spcPct val="0"/>
              </a:spcBef>
              <a:spcAft>
                <a:spcPct val="0"/>
              </a:spcAft>
            </a:pPr>
            <a:endParaRPr lang="en-GB" dirty="0">
              <a:solidFill>
                <a:srgbClr val="000000"/>
              </a:solidFill>
              <a:latin typeface="Trebuchet MS" pitchFamily="34" charset="0"/>
            </a:endParaRPr>
          </a:p>
        </p:txBody>
      </p:sp>
    </p:spTree>
    <p:extLst>
      <p:ext uri="{BB962C8B-B14F-4D97-AF65-F5344CB8AC3E}">
        <p14:creationId xmlns:p14="http://schemas.microsoft.com/office/powerpoint/2010/main" val="28849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ALTERED RESEARCH PRIORITIES</a:t>
            </a:r>
            <a:endParaRPr lang="en-GB" dirty="0"/>
          </a:p>
        </p:txBody>
      </p:sp>
      <p:sp>
        <p:nvSpPr>
          <p:cNvPr id="3" name="Content Placeholder 2"/>
          <p:cNvSpPr>
            <a:spLocks noGrp="1"/>
          </p:cNvSpPr>
          <p:nvPr>
            <p:ph idx="1"/>
          </p:nvPr>
        </p:nvSpPr>
        <p:spPr>
          <a:xfrm>
            <a:off x="323528" y="1556792"/>
            <a:ext cx="8507288" cy="5040560"/>
          </a:xfrm>
        </p:spPr>
        <p:txBody>
          <a:bodyPr>
            <a:normAutofit fontScale="92500"/>
          </a:bodyPr>
          <a:lstStyle/>
          <a:p>
            <a:r>
              <a:rPr lang="en-GB" dirty="0" smtClean="0"/>
              <a:t>Suspend space, particle physics → 22</a:t>
            </a:r>
            <a:r>
              <a:rPr lang="en-GB" baseline="30000" dirty="0" smtClean="0"/>
              <a:t>nd</a:t>
            </a:r>
            <a:r>
              <a:rPr lang="en-GB" dirty="0" smtClean="0"/>
              <a:t> century (!!!)</a:t>
            </a:r>
          </a:p>
          <a:p>
            <a:r>
              <a:rPr lang="en-GB" dirty="0" smtClean="0"/>
              <a:t>Minimise need for supply by maximising energy services (efficiency/energy intensity)</a:t>
            </a:r>
          </a:p>
          <a:p>
            <a:r>
              <a:rPr lang="en-GB" dirty="0" smtClean="0"/>
              <a:t>Accelerated R&amp;D in all fields of renewable energy</a:t>
            </a:r>
          </a:p>
          <a:p>
            <a:r>
              <a:rPr lang="en-GB" dirty="0" smtClean="0"/>
              <a:t>Energy carriers: hydrogen, e-methane, urea </a:t>
            </a:r>
            <a:r>
              <a:rPr lang="en-GB" dirty="0" err="1" smtClean="0"/>
              <a:t>etc</a:t>
            </a:r>
            <a:endParaRPr lang="en-GB" dirty="0" smtClean="0"/>
          </a:p>
          <a:p>
            <a:r>
              <a:rPr lang="en-GB" dirty="0" smtClean="0"/>
              <a:t>Energy storage: batteries, thermal, cryogenic </a:t>
            </a:r>
            <a:r>
              <a:rPr lang="en-GB" dirty="0" err="1" smtClean="0"/>
              <a:t>etc</a:t>
            </a:r>
            <a:endParaRPr lang="en-GB" dirty="0" smtClean="0"/>
          </a:p>
          <a:p>
            <a:r>
              <a:rPr lang="en-GB" dirty="0" smtClean="0"/>
              <a:t>Benign geoengineering: CCS, BECCS, air capture</a:t>
            </a:r>
          </a:p>
          <a:p>
            <a:r>
              <a:rPr lang="en-GB" dirty="0" smtClean="0"/>
              <a:t>Facilitate low-carbon lifestyles</a:t>
            </a:r>
          </a:p>
          <a:p>
            <a:endParaRPr lang="en-GB" dirty="0"/>
          </a:p>
        </p:txBody>
      </p:sp>
    </p:spTree>
    <p:extLst>
      <p:ext uri="{BB962C8B-B14F-4D97-AF65-F5344CB8AC3E}">
        <p14:creationId xmlns:p14="http://schemas.microsoft.com/office/powerpoint/2010/main" val="24413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RAPID GLOBAL TRANSFORMATION</a:t>
            </a:r>
            <a:br>
              <a:rPr lang="en-GB" dirty="0" smtClean="0"/>
            </a:br>
            <a:r>
              <a:rPr lang="en-GB" sz="3600" dirty="0" smtClean="0"/>
              <a:t>Driven by fairness, physics and sustainability</a:t>
            </a:r>
            <a:endParaRPr lang="en-GB" sz="3600" dirty="0"/>
          </a:p>
        </p:txBody>
      </p:sp>
      <p:sp>
        <p:nvSpPr>
          <p:cNvPr id="3" name="Content Placeholder 2"/>
          <p:cNvSpPr>
            <a:spLocks noGrp="1"/>
          </p:cNvSpPr>
          <p:nvPr>
            <p:ph idx="1"/>
          </p:nvPr>
        </p:nvSpPr>
        <p:spPr>
          <a:xfrm>
            <a:off x="395536" y="1628800"/>
            <a:ext cx="8496944" cy="5040560"/>
          </a:xfrm>
        </p:spPr>
        <p:txBody>
          <a:bodyPr>
            <a:normAutofit fontScale="70000" lnSpcReduction="20000"/>
          </a:bodyPr>
          <a:lstStyle/>
          <a:p>
            <a:r>
              <a:rPr lang="en-GB" dirty="0" smtClean="0"/>
              <a:t>Unlikely?</a:t>
            </a:r>
          </a:p>
          <a:p>
            <a:r>
              <a:rPr lang="en-GB" dirty="0" smtClean="0"/>
              <a:t>Canute and Churchill agree it’s necessary</a:t>
            </a:r>
          </a:p>
          <a:p>
            <a:r>
              <a:rPr lang="en-GB" dirty="0"/>
              <a:t>It would be rather like a </a:t>
            </a:r>
            <a:r>
              <a:rPr lang="en-GB" dirty="0" smtClean="0"/>
              <a:t>war</a:t>
            </a:r>
          </a:p>
          <a:p>
            <a:pPr lvl="1"/>
            <a:r>
              <a:rPr lang="en-GB" dirty="0" smtClean="0"/>
              <a:t>Because we’ve left it to the last minute</a:t>
            </a:r>
          </a:p>
          <a:p>
            <a:pPr lvl="1"/>
            <a:r>
              <a:rPr lang="en-GB" dirty="0" smtClean="0"/>
              <a:t>But entirely winnable</a:t>
            </a:r>
            <a:endParaRPr lang="en-GB" dirty="0"/>
          </a:p>
          <a:p>
            <a:r>
              <a:rPr lang="en-GB" dirty="0" smtClean="0"/>
              <a:t>Costs are largely irrelevant</a:t>
            </a:r>
          </a:p>
          <a:p>
            <a:pPr lvl="1"/>
            <a:r>
              <a:rPr lang="en-GB" dirty="0" smtClean="0"/>
              <a:t>But it might well be financially beneficial</a:t>
            </a:r>
          </a:p>
          <a:p>
            <a:r>
              <a:rPr lang="en-GB" dirty="0" smtClean="0"/>
              <a:t>UK and international diplomacy vital</a:t>
            </a:r>
          </a:p>
          <a:p>
            <a:pPr lvl="1"/>
            <a:r>
              <a:rPr lang="en-GB" dirty="0" smtClean="0"/>
              <a:t>The carbon attaché</a:t>
            </a:r>
          </a:p>
          <a:p>
            <a:pPr lvl="1"/>
            <a:r>
              <a:rPr lang="en-GB" dirty="0" smtClean="0"/>
              <a:t>Robust systems of international carbon credits to promote transfers</a:t>
            </a:r>
          </a:p>
          <a:p>
            <a:r>
              <a:rPr lang="en-GB" dirty="0" smtClean="0"/>
              <a:t>Escalating </a:t>
            </a:r>
            <a:r>
              <a:rPr lang="en-GB" dirty="0"/>
              <a:t>international carbon price</a:t>
            </a:r>
          </a:p>
          <a:p>
            <a:pPr lvl="1"/>
            <a:r>
              <a:rPr lang="en-GB" dirty="0" smtClean="0"/>
              <a:t>Removal </a:t>
            </a:r>
            <a:r>
              <a:rPr lang="en-GB" dirty="0"/>
              <a:t>of subsidies for fossil </a:t>
            </a:r>
            <a:r>
              <a:rPr lang="en-GB" dirty="0" smtClean="0"/>
              <a:t>fuels</a:t>
            </a:r>
          </a:p>
          <a:p>
            <a:r>
              <a:rPr lang="en-GB" dirty="0" smtClean="0"/>
              <a:t>Leave fossil fuels in the ground</a:t>
            </a:r>
          </a:p>
          <a:p>
            <a:pPr lvl="1"/>
            <a:r>
              <a:rPr lang="en-GB" dirty="0" smtClean="0"/>
              <a:t>No fracking, no further oil exploration</a:t>
            </a:r>
          </a:p>
          <a:p>
            <a:pPr lvl="1"/>
            <a:r>
              <a:rPr lang="en-GB" dirty="0" smtClean="0"/>
              <a:t>Encourage </a:t>
            </a:r>
            <a:r>
              <a:rPr lang="en-GB" dirty="0"/>
              <a:t>fossil companies to move into renewables</a:t>
            </a:r>
          </a:p>
          <a:p>
            <a:pPr lvl="1"/>
            <a:endParaRPr lang="en-GB" dirty="0" smtClean="0"/>
          </a:p>
        </p:txBody>
      </p:sp>
    </p:spTree>
    <p:extLst>
      <p:ext uri="{BB962C8B-B14F-4D97-AF65-F5344CB8AC3E}">
        <p14:creationId xmlns:p14="http://schemas.microsoft.com/office/powerpoint/2010/main" val="4158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EGGS SHOULD BE BROKEN?</a:t>
            </a:r>
            <a:br>
              <a:rPr lang="en-GB" dirty="0" smtClean="0"/>
            </a:br>
            <a:r>
              <a:rPr lang="en-GB" dirty="0" smtClean="0"/>
              <a:t>These:</a:t>
            </a:r>
            <a:endParaRPr lang="en-GB" dirty="0"/>
          </a:p>
        </p:txBody>
      </p:sp>
      <p:sp>
        <p:nvSpPr>
          <p:cNvPr id="3" name="Content Placeholder 2"/>
          <p:cNvSpPr>
            <a:spLocks noGrp="1"/>
          </p:cNvSpPr>
          <p:nvPr>
            <p:ph idx="1"/>
          </p:nvPr>
        </p:nvSpPr>
        <p:spPr/>
        <p:txBody>
          <a:bodyPr>
            <a:normAutofit lnSpcReduction="10000"/>
          </a:bodyPr>
          <a:lstStyle/>
          <a:p>
            <a:r>
              <a:rPr lang="en-GB" dirty="0" smtClean="0"/>
              <a:t>Higher cost</a:t>
            </a:r>
          </a:p>
          <a:p>
            <a:r>
              <a:rPr lang="en-GB" dirty="0" smtClean="0"/>
              <a:t>Lower energy consumption</a:t>
            </a:r>
          </a:p>
          <a:p>
            <a:r>
              <a:rPr lang="en-GB" dirty="0" smtClean="0"/>
              <a:t>Lots of wind, both on- and off-shore</a:t>
            </a:r>
          </a:p>
          <a:p>
            <a:r>
              <a:rPr lang="en-GB" dirty="0" smtClean="0"/>
              <a:t>Tidal power</a:t>
            </a:r>
          </a:p>
          <a:p>
            <a:r>
              <a:rPr lang="en-GB" dirty="0"/>
              <a:t>Bioenergy</a:t>
            </a:r>
          </a:p>
          <a:p>
            <a:r>
              <a:rPr lang="en-GB" dirty="0" smtClean="0"/>
              <a:t>‘Benign geoengineering’</a:t>
            </a:r>
          </a:p>
          <a:p>
            <a:r>
              <a:rPr lang="en-GB" dirty="0" smtClean="0"/>
              <a:t>International energy/carbon investments</a:t>
            </a:r>
          </a:p>
          <a:p>
            <a:r>
              <a:rPr lang="en-GB" dirty="0" smtClean="0"/>
              <a:t>Less flying, less meat consumption</a:t>
            </a:r>
          </a:p>
          <a:p>
            <a:endParaRPr lang="en-GB" dirty="0"/>
          </a:p>
        </p:txBody>
      </p:sp>
    </p:spTree>
    <p:extLst>
      <p:ext uri="{BB962C8B-B14F-4D97-AF65-F5344CB8AC3E}">
        <p14:creationId xmlns:p14="http://schemas.microsoft.com/office/powerpoint/2010/main" val="396816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575" y="276162"/>
            <a:ext cx="3719836" cy="1200329"/>
          </a:xfrm>
          <a:prstGeom prst="rect">
            <a:avLst/>
          </a:prstGeom>
          <a:noFill/>
        </p:spPr>
        <p:txBody>
          <a:bodyPr wrap="square" rtlCol="0">
            <a:spAutoFit/>
          </a:bodyPr>
          <a:lstStyle/>
          <a:p>
            <a:pPr algn="ctr"/>
            <a:r>
              <a:rPr lang="en-GB" sz="2400" dirty="0" smtClean="0"/>
              <a:t>CALLING A SPADE A SPADE:</a:t>
            </a:r>
          </a:p>
          <a:p>
            <a:pPr algn="ctr"/>
            <a:r>
              <a:rPr lang="en-GB" sz="2400" dirty="0" smtClean="0"/>
              <a:t>GROWN-UP DEBATES ABOUT ENERGY</a:t>
            </a:r>
            <a:endParaRPr lang="en-GB"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87" y="-99392"/>
            <a:ext cx="6054725" cy="76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rot="1729689">
            <a:off x="827088" y="3137327"/>
            <a:ext cx="2160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GB" sz="2400" dirty="0" smtClean="0">
                <a:solidFill>
                  <a:srgbClr val="000000"/>
                </a:solidFill>
                <a:latin typeface="Comic Sans MS" pitchFamily="66" charset="0"/>
              </a:rPr>
              <a:t>Keep it cheap!</a:t>
            </a:r>
            <a:endParaRPr lang="en-GB" sz="2400" dirty="0">
              <a:solidFill>
                <a:srgbClr val="000000"/>
              </a:solidFill>
              <a:latin typeface="Comic Sans MS" pitchFamily="66" charset="0"/>
            </a:endParaRPr>
          </a:p>
        </p:txBody>
      </p:sp>
      <p:sp>
        <p:nvSpPr>
          <p:cNvPr id="3077" name="Text Box 5"/>
          <p:cNvSpPr txBox="1">
            <a:spLocks noChangeArrowheads="1"/>
          </p:cNvSpPr>
          <p:nvPr/>
        </p:nvSpPr>
        <p:spPr bwMode="auto">
          <a:xfrm rot="-1781416">
            <a:off x="250825" y="5229225"/>
            <a:ext cx="246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GB" sz="2400" dirty="0">
                <a:solidFill>
                  <a:srgbClr val="000000"/>
                </a:solidFill>
                <a:latin typeface="Comic Sans MS" pitchFamily="66" charset="0"/>
              </a:rPr>
              <a:t>No Power Cuts!</a:t>
            </a:r>
          </a:p>
        </p:txBody>
      </p:sp>
      <p:sp>
        <p:nvSpPr>
          <p:cNvPr id="3078" name="Text Box 6"/>
          <p:cNvSpPr txBox="1">
            <a:spLocks noChangeArrowheads="1"/>
          </p:cNvSpPr>
          <p:nvPr/>
        </p:nvSpPr>
        <p:spPr bwMode="auto">
          <a:xfrm rot="1340795">
            <a:off x="468313" y="1052513"/>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GB" sz="2400" b="1" dirty="0">
                <a:solidFill>
                  <a:srgbClr val="000000"/>
                </a:solidFill>
                <a:latin typeface="Comic Sans MS" pitchFamily="66" charset="0"/>
              </a:rPr>
              <a:t>LOTS of it!</a:t>
            </a:r>
          </a:p>
        </p:txBody>
      </p:sp>
      <p:sp>
        <p:nvSpPr>
          <p:cNvPr id="3079" name="AutoShape 7"/>
          <p:cNvSpPr>
            <a:spLocks noChangeArrowheads="1"/>
          </p:cNvSpPr>
          <p:nvPr/>
        </p:nvSpPr>
        <p:spPr bwMode="auto">
          <a:xfrm>
            <a:off x="1908175" y="5300663"/>
            <a:ext cx="2376488" cy="1079500"/>
          </a:xfrm>
          <a:prstGeom prst="wedgeEllipseCallout">
            <a:avLst>
              <a:gd name="adj1" fmla="val 77991"/>
              <a:gd name="adj2" fmla="val -40148"/>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i="1" dirty="0">
                <a:solidFill>
                  <a:srgbClr val="000000"/>
                </a:solidFill>
                <a:latin typeface="Comic Sans MS" pitchFamily="66" charset="0"/>
              </a:rPr>
              <a:t>...AND NO OFFSETS!</a:t>
            </a:r>
            <a:endParaRPr lang="en-GB" i="1" dirty="0">
              <a:solidFill>
                <a:srgbClr val="000000"/>
              </a:solidFill>
              <a:latin typeface="Trebuchet MS" pitchFamily="34" charset="0"/>
            </a:endParaRPr>
          </a:p>
        </p:txBody>
      </p:sp>
      <p:sp>
        <p:nvSpPr>
          <p:cNvPr id="3080" name="AutoShape 8"/>
          <p:cNvSpPr>
            <a:spLocks noChangeArrowheads="1"/>
          </p:cNvSpPr>
          <p:nvPr/>
        </p:nvSpPr>
        <p:spPr bwMode="auto">
          <a:xfrm>
            <a:off x="2627313" y="476250"/>
            <a:ext cx="3024187" cy="1079500"/>
          </a:xfrm>
          <a:prstGeom prst="wedgeEllipseCallout">
            <a:avLst>
              <a:gd name="adj1" fmla="val 34199"/>
              <a:gd name="adj2" fmla="val 149852"/>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i="1" dirty="0">
                <a:solidFill>
                  <a:srgbClr val="000000"/>
                </a:solidFill>
                <a:latin typeface="Comic Sans MS" pitchFamily="66" charset="0"/>
              </a:rPr>
              <a:t>...OR CARBON CAPTURE AND STORAGE!</a:t>
            </a:r>
            <a:endParaRPr lang="en-GB" i="1" dirty="0">
              <a:solidFill>
                <a:srgbClr val="000000"/>
              </a:solidFill>
              <a:latin typeface="Trebuchet MS" pitchFamily="34" charset="0"/>
            </a:endParaRPr>
          </a:p>
        </p:txBody>
      </p:sp>
      <p:sp>
        <p:nvSpPr>
          <p:cNvPr id="3081" name="AutoShape 9"/>
          <p:cNvSpPr>
            <a:spLocks noChangeArrowheads="1"/>
          </p:cNvSpPr>
          <p:nvPr/>
        </p:nvSpPr>
        <p:spPr bwMode="auto">
          <a:xfrm>
            <a:off x="4572000" y="4149725"/>
            <a:ext cx="4392613" cy="649288"/>
          </a:xfrm>
          <a:prstGeom prst="wedgeEllipseCallout">
            <a:avLst>
              <a:gd name="adj1" fmla="val 38148"/>
              <a:gd name="adj2" fmla="val 141931"/>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i="1" dirty="0">
                <a:solidFill>
                  <a:srgbClr val="000000"/>
                </a:solidFill>
                <a:latin typeface="Comic Sans MS" pitchFamily="66" charset="0"/>
              </a:rPr>
              <a:t>...OR GEO-ENGINEERING!</a:t>
            </a:r>
            <a:endParaRPr lang="en-GB" i="1" dirty="0">
              <a:solidFill>
                <a:srgbClr val="000000"/>
              </a:solidFill>
              <a:latin typeface="Trebuchet MS" pitchFamily="34" charset="0"/>
            </a:endParaRPr>
          </a:p>
        </p:txBody>
      </p:sp>
      <p:sp>
        <p:nvSpPr>
          <p:cNvPr id="3082" name="AutoShape 10"/>
          <p:cNvSpPr>
            <a:spLocks noChangeArrowheads="1"/>
          </p:cNvSpPr>
          <p:nvPr/>
        </p:nvSpPr>
        <p:spPr bwMode="auto">
          <a:xfrm>
            <a:off x="6156325" y="333375"/>
            <a:ext cx="2376488" cy="1079500"/>
          </a:xfrm>
          <a:prstGeom prst="wedgeEllipseCallout">
            <a:avLst>
              <a:gd name="adj1" fmla="val -11056"/>
              <a:gd name="adj2" fmla="val 217648"/>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i="1" dirty="0">
                <a:solidFill>
                  <a:srgbClr val="000000"/>
                </a:solidFill>
                <a:latin typeface="Comic Sans MS" pitchFamily="66" charset="0"/>
              </a:rPr>
              <a:t>...OR BIOFUELS!</a:t>
            </a:r>
            <a:endParaRPr lang="en-GB" i="1" dirty="0">
              <a:solidFill>
                <a:srgbClr val="000000"/>
              </a:solidFill>
              <a:latin typeface="Trebuchet MS" pitchFamily="34" charset="0"/>
            </a:endParaRPr>
          </a:p>
        </p:txBody>
      </p:sp>
      <p:sp>
        <p:nvSpPr>
          <p:cNvPr id="3083" name="AutoShape 11"/>
          <p:cNvSpPr>
            <a:spLocks noChangeArrowheads="1"/>
          </p:cNvSpPr>
          <p:nvPr/>
        </p:nvSpPr>
        <p:spPr bwMode="auto">
          <a:xfrm>
            <a:off x="3203575" y="2133600"/>
            <a:ext cx="3889375" cy="2016125"/>
          </a:xfrm>
          <a:prstGeom prst="wedgeEllipseCallout">
            <a:avLst>
              <a:gd name="adj1" fmla="val -76120"/>
              <a:gd name="adj2" fmla="val 2259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2400" i="1" dirty="0">
                <a:solidFill>
                  <a:srgbClr val="000000"/>
                </a:solidFill>
                <a:latin typeface="Comic Sans MS" pitchFamily="66" charset="0"/>
              </a:rPr>
              <a:t>...</a:t>
            </a:r>
            <a:r>
              <a:rPr lang="en-GB" sz="3200" i="1" dirty="0">
                <a:solidFill>
                  <a:srgbClr val="000000"/>
                </a:solidFill>
                <a:latin typeface="Comic Sans MS" pitchFamily="66" charset="0"/>
              </a:rPr>
              <a:t>OR LIFESTYLE CHANGES!</a:t>
            </a:r>
            <a:endParaRPr lang="en-GB" sz="3200" i="1" dirty="0">
              <a:solidFill>
                <a:srgbClr val="000000"/>
              </a:solidFill>
              <a:latin typeface="Trebuchet MS" pitchFamily="34" charset="0"/>
            </a:endParaRPr>
          </a:p>
        </p:txBody>
      </p:sp>
      <p:grpSp>
        <p:nvGrpSpPr>
          <p:cNvPr id="14" name="Group 13"/>
          <p:cNvGrpSpPr/>
          <p:nvPr/>
        </p:nvGrpSpPr>
        <p:grpSpPr>
          <a:xfrm>
            <a:off x="909042" y="3516289"/>
            <a:ext cx="1152128" cy="774450"/>
            <a:chOff x="1928067" y="1681708"/>
            <a:chExt cx="1707829" cy="1099220"/>
          </a:xfrm>
        </p:grpSpPr>
        <p:sp>
          <p:nvSpPr>
            <p:cNvPr id="15" name="Arc 14"/>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6" name="Arc 15"/>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7" name="Freeform 16"/>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Freeform 17"/>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9" name="Group 18"/>
          <p:cNvGrpSpPr/>
          <p:nvPr/>
        </p:nvGrpSpPr>
        <p:grpSpPr>
          <a:xfrm>
            <a:off x="7499293" y="658944"/>
            <a:ext cx="1152128" cy="774450"/>
            <a:chOff x="1928067" y="1681708"/>
            <a:chExt cx="1707829" cy="1099220"/>
          </a:xfrm>
        </p:grpSpPr>
        <p:sp>
          <p:nvSpPr>
            <p:cNvPr id="20" name="Arc 19"/>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1" name="Arc 20"/>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2" name="Freeform 21"/>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3" name="Freeform 22"/>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4" name="Group 23"/>
          <p:cNvGrpSpPr/>
          <p:nvPr/>
        </p:nvGrpSpPr>
        <p:grpSpPr>
          <a:xfrm>
            <a:off x="7092950" y="5229200"/>
            <a:ext cx="1152128" cy="774450"/>
            <a:chOff x="1928067" y="1681708"/>
            <a:chExt cx="1707829" cy="1099220"/>
          </a:xfrm>
        </p:grpSpPr>
        <p:sp>
          <p:nvSpPr>
            <p:cNvPr id="25" name="Arc 24"/>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 name="Arc 25"/>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7" name="Freeform 26"/>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reeform 27"/>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9" name="Group 28"/>
          <p:cNvGrpSpPr/>
          <p:nvPr/>
        </p:nvGrpSpPr>
        <p:grpSpPr>
          <a:xfrm>
            <a:off x="7596336" y="2101306"/>
            <a:ext cx="1152128" cy="774450"/>
            <a:chOff x="1928067" y="1681708"/>
            <a:chExt cx="1707829" cy="1099220"/>
          </a:xfrm>
        </p:grpSpPr>
        <p:sp>
          <p:nvSpPr>
            <p:cNvPr id="30" name="Arc 29"/>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31" name="Arc 30"/>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32" name="Freeform 31"/>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reeform 32"/>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34" name="Group 33"/>
          <p:cNvGrpSpPr/>
          <p:nvPr/>
        </p:nvGrpSpPr>
        <p:grpSpPr>
          <a:xfrm>
            <a:off x="3708599" y="2157761"/>
            <a:ext cx="1152128" cy="774450"/>
            <a:chOff x="1928067" y="1681708"/>
            <a:chExt cx="1707829" cy="1099220"/>
          </a:xfrm>
        </p:grpSpPr>
        <p:sp>
          <p:nvSpPr>
            <p:cNvPr id="35" name="Arc 34"/>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36" name="Arc 35"/>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37" name="Freeform 36"/>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reeform 37"/>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39" name="Group 38"/>
          <p:cNvGrpSpPr/>
          <p:nvPr/>
        </p:nvGrpSpPr>
        <p:grpSpPr>
          <a:xfrm>
            <a:off x="3873077" y="5931534"/>
            <a:ext cx="1152128" cy="774450"/>
            <a:chOff x="1928067" y="1681708"/>
            <a:chExt cx="1707829" cy="1099220"/>
          </a:xfrm>
        </p:grpSpPr>
        <p:sp>
          <p:nvSpPr>
            <p:cNvPr id="40" name="Arc 39"/>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1" name="Arc 40"/>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2" name="Freeform 41"/>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reeform 42"/>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44" name="Group 43"/>
          <p:cNvGrpSpPr/>
          <p:nvPr/>
        </p:nvGrpSpPr>
        <p:grpSpPr>
          <a:xfrm>
            <a:off x="909042" y="922778"/>
            <a:ext cx="1152128" cy="774450"/>
            <a:chOff x="1928067" y="1681708"/>
            <a:chExt cx="1707829" cy="1099220"/>
          </a:xfrm>
        </p:grpSpPr>
        <p:sp>
          <p:nvSpPr>
            <p:cNvPr id="45" name="Arc 44"/>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6" name="Arc 45"/>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7" name="Freeform 46"/>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8" name="Freeform 47"/>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49" name="Group 48"/>
          <p:cNvGrpSpPr/>
          <p:nvPr/>
        </p:nvGrpSpPr>
        <p:grpSpPr>
          <a:xfrm>
            <a:off x="4121630" y="329180"/>
            <a:ext cx="1152128" cy="774450"/>
            <a:chOff x="1928067" y="1681708"/>
            <a:chExt cx="1707829" cy="1099220"/>
          </a:xfrm>
        </p:grpSpPr>
        <p:sp>
          <p:nvSpPr>
            <p:cNvPr id="50" name="Arc 49"/>
            <p:cNvSpPr/>
            <p:nvPr/>
          </p:nvSpPr>
          <p:spPr>
            <a:xfrm>
              <a:off x="2267744" y="1844824"/>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51" name="Arc 50"/>
            <p:cNvSpPr/>
            <p:nvPr/>
          </p:nvSpPr>
          <p:spPr>
            <a:xfrm rot="12084632">
              <a:off x="1928067" y="1699182"/>
              <a:ext cx="1368152" cy="936104"/>
            </a:xfrm>
            <a:prstGeom prst="arc">
              <a:avLst>
                <a:gd name="adj1" fmla="val 16200000"/>
                <a:gd name="adj2" fmla="val 48893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52" name="Freeform 51"/>
            <p:cNvSpPr/>
            <p:nvPr/>
          </p:nvSpPr>
          <p:spPr>
            <a:xfrm>
              <a:off x="2919743" y="1844824"/>
              <a:ext cx="212097" cy="936103"/>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3" name="Freeform 52"/>
            <p:cNvSpPr/>
            <p:nvPr/>
          </p:nvSpPr>
          <p:spPr>
            <a:xfrm rot="11925798">
              <a:off x="2419922" y="1681708"/>
              <a:ext cx="212097" cy="915755"/>
            </a:xfrm>
            <a:custGeom>
              <a:avLst/>
              <a:gdLst>
                <a:gd name="connsiteX0" fmla="*/ 0 w 212097"/>
                <a:gd name="connsiteY0" fmla="*/ 0 h 764274"/>
                <a:gd name="connsiteX1" fmla="*/ 68239 w 212097"/>
                <a:gd name="connsiteY1" fmla="*/ 27295 h 764274"/>
                <a:gd name="connsiteX2" fmla="*/ 109182 w 212097"/>
                <a:gd name="connsiteY2" fmla="*/ 54591 h 764274"/>
                <a:gd name="connsiteX3" fmla="*/ 163773 w 212097"/>
                <a:gd name="connsiteY3" fmla="*/ 68239 h 764274"/>
                <a:gd name="connsiteX4" fmla="*/ 150126 w 212097"/>
                <a:gd name="connsiteY4" fmla="*/ 122830 h 764274"/>
                <a:gd name="connsiteX5" fmla="*/ 122830 w 212097"/>
                <a:gd name="connsiteY5" fmla="*/ 204716 h 764274"/>
                <a:gd name="connsiteX6" fmla="*/ 150126 w 212097"/>
                <a:gd name="connsiteY6" fmla="*/ 245660 h 764274"/>
                <a:gd name="connsiteX7" fmla="*/ 191069 w 212097"/>
                <a:gd name="connsiteY7" fmla="*/ 272955 h 764274"/>
                <a:gd name="connsiteX8" fmla="*/ 204717 w 212097"/>
                <a:gd name="connsiteY8" fmla="*/ 313898 h 764274"/>
                <a:gd name="connsiteX9" fmla="*/ 122830 w 212097"/>
                <a:gd name="connsiteY9" fmla="*/ 354842 h 764274"/>
                <a:gd name="connsiteX10" fmla="*/ 40944 w 212097"/>
                <a:gd name="connsiteY10" fmla="*/ 436728 h 764274"/>
                <a:gd name="connsiteX11" fmla="*/ 81887 w 212097"/>
                <a:gd name="connsiteY11" fmla="*/ 464024 h 764274"/>
                <a:gd name="connsiteX12" fmla="*/ 204717 w 212097"/>
                <a:gd name="connsiteY12" fmla="*/ 477671 h 764274"/>
                <a:gd name="connsiteX13" fmla="*/ 191069 w 212097"/>
                <a:gd name="connsiteY13" fmla="*/ 545910 h 764274"/>
                <a:gd name="connsiteX14" fmla="*/ 95535 w 212097"/>
                <a:gd name="connsiteY14" fmla="*/ 614149 h 764274"/>
                <a:gd name="connsiteX15" fmla="*/ 68239 w 212097"/>
                <a:gd name="connsiteY15" fmla="*/ 655092 h 764274"/>
                <a:gd name="connsiteX16" fmla="*/ 150126 w 212097"/>
                <a:gd name="connsiteY16" fmla="*/ 682388 h 764274"/>
                <a:gd name="connsiteX17" fmla="*/ 122830 w 212097"/>
                <a:gd name="connsiteY17" fmla="*/ 723331 h 764274"/>
                <a:gd name="connsiteX18" fmla="*/ 81887 w 212097"/>
                <a:gd name="connsiteY18" fmla="*/ 736979 h 764274"/>
                <a:gd name="connsiteX19" fmla="*/ 54591 w 212097"/>
                <a:gd name="connsiteY19" fmla="*/ 764274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7" h="764274">
                  <a:moveTo>
                    <a:pt x="0" y="0"/>
                  </a:moveTo>
                  <a:cubicBezTo>
                    <a:pt x="22746" y="9098"/>
                    <a:pt x="46327" y="16339"/>
                    <a:pt x="68239" y="27295"/>
                  </a:cubicBezTo>
                  <a:cubicBezTo>
                    <a:pt x="82910" y="34630"/>
                    <a:pt x="94106" y="48130"/>
                    <a:pt x="109182" y="54591"/>
                  </a:cubicBezTo>
                  <a:cubicBezTo>
                    <a:pt x="126422" y="61980"/>
                    <a:pt x="145576" y="63690"/>
                    <a:pt x="163773" y="68239"/>
                  </a:cubicBezTo>
                  <a:cubicBezTo>
                    <a:pt x="159224" y="86436"/>
                    <a:pt x="155516" y="104864"/>
                    <a:pt x="150126" y="122830"/>
                  </a:cubicBezTo>
                  <a:cubicBezTo>
                    <a:pt x="141858" y="150388"/>
                    <a:pt x="122830" y="204716"/>
                    <a:pt x="122830" y="204716"/>
                  </a:cubicBezTo>
                  <a:cubicBezTo>
                    <a:pt x="131929" y="218364"/>
                    <a:pt x="138527" y="234061"/>
                    <a:pt x="150126" y="245660"/>
                  </a:cubicBezTo>
                  <a:cubicBezTo>
                    <a:pt x="161724" y="257258"/>
                    <a:pt x="180822" y="260147"/>
                    <a:pt x="191069" y="272955"/>
                  </a:cubicBezTo>
                  <a:cubicBezTo>
                    <a:pt x="200056" y="284188"/>
                    <a:pt x="200168" y="300250"/>
                    <a:pt x="204717" y="313898"/>
                  </a:cubicBezTo>
                  <a:cubicBezTo>
                    <a:pt x="171416" y="324998"/>
                    <a:pt x="149287" y="328384"/>
                    <a:pt x="122830" y="354842"/>
                  </a:cubicBezTo>
                  <a:cubicBezTo>
                    <a:pt x="21265" y="456408"/>
                    <a:pt x="137431" y="372404"/>
                    <a:pt x="40944" y="436728"/>
                  </a:cubicBezTo>
                  <a:cubicBezTo>
                    <a:pt x="54592" y="445827"/>
                    <a:pt x="65974" y="460046"/>
                    <a:pt x="81887" y="464024"/>
                  </a:cubicBezTo>
                  <a:cubicBezTo>
                    <a:pt x="121852" y="474015"/>
                    <a:pt x="171761" y="452954"/>
                    <a:pt x="204717" y="477671"/>
                  </a:cubicBezTo>
                  <a:cubicBezTo>
                    <a:pt x="223274" y="491589"/>
                    <a:pt x="202334" y="525632"/>
                    <a:pt x="191069" y="545910"/>
                  </a:cubicBezTo>
                  <a:cubicBezTo>
                    <a:pt x="161631" y="598898"/>
                    <a:pt x="141144" y="598946"/>
                    <a:pt x="95535" y="614149"/>
                  </a:cubicBezTo>
                  <a:cubicBezTo>
                    <a:pt x="86436" y="627797"/>
                    <a:pt x="57992" y="642284"/>
                    <a:pt x="68239" y="655092"/>
                  </a:cubicBezTo>
                  <a:cubicBezTo>
                    <a:pt x="86213" y="677559"/>
                    <a:pt x="150126" y="682388"/>
                    <a:pt x="150126" y="682388"/>
                  </a:cubicBezTo>
                  <a:cubicBezTo>
                    <a:pt x="141027" y="696036"/>
                    <a:pt x="135638" y="713084"/>
                    <a:pt x="122830" y="723331"/>
                  </a:cubicBezTo>
                  <a:cubicBezTo>
                    <a:pt x="111596" y="732318"/>
                    <a:pt x="94223" y="729578"/>
                    <a:pt x="81887" y="736979"/>
                  </a:cubicBezTo>
                  <a:cubicBezTo>
                    <a:pt x="70853" y="743599"/>
                    <a:pt x="63690" y="755176"/>
                    <a:pt x="54591" y="7642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Tree>
    <p:extLst>
      <p:ext uri="{BB962C8B-B14F-4D97-AF65-F5344CB8AC3E}">
        <p14:creationId xmlns:p14="http://schemas.microsoft.com/office/powerpoint/2010/main" val="342793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2000"/>
                                        <p:tgtEl>
                                          <p:spTgt spid="30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7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8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8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8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8" grpId="0"/>
      <p:bldP spid="3079" grpId="0" animBg="1"/>
      <p:bldP spid="3080" grpId="0" animBg="1"/>
      <p:bldP spid="3081" grpId="0" animBg="1"/>
      <p:bldP spid="3082" grpId="0" animBg="1"/>
      <p:bldP spid="30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2926"/>
            <a:ext cx="8712968" cy="537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6"/>
          <p:cNvSpPr>
            <a:spLocks noGrp="1" noChangeArrowheads="1"/>
          </p:cNvSpPr>
          <p:nvPr>
            <p:ph type="title"/>
          </p:nvPr>
        </p:nvSpPr>
        <p:spPr>
          <a:xfrm>
            <a:off x="107504" y="274638"/>
            <a:ext cx="8856984" cy="922337"/>
          </a:xfrm>
        </p:spPr>
        <p:txBody>
          <a:bodyPr>
            <a:normAutofit fontScale="90000"/>
          </a:bodyPr>
          <a:lstStyle/>
          <a:p>
            <a:pPr eaLnBrk="1" hangingPunct="1"/>
            <a:r>
              <a:rPr lang="en-GB" sz="3100" dirty="0" smtClean="0">
                <a:latin typeface="Trebuchet MS" pitchFamily="34" charset="0"/>
              </a:rPr>
              <a:t/>
            </a:r>
            <a:br>
              <a:rPr lang="en-GB" sz="3100" dirty="0" smtClean="0">
                <a:latin typeface="Trebuchet MS" pitchFamily="34" charset="0"/>
              </a:rPr>
            </a:br>
            <a:r>
              <a:rPr lang="en-GB" sz="4000" dirty="0" smtClean="0">
                <a:latin typeface="Trebuchet MS" pitchFamily="34" charset="0"/>
              </a:rPr>
              <a:t>“SUSTAINABILITY” NEEDS QUANTIFYING”</a:t>
            </a:r>
            <a:r>
              <a:rPr lang="en-GB" sz="3100" dirty="0" smtClean="0">
                <a:latin typeface="Trebuchet MS" pitchFamily="34" charset="0"/>
              </a:rPr>
              <a:t/>
            </a:r>
            <a:br>
              <a:rPr lang="en-GB" sz="3100" dirty="0" smtClean="0">
                <a:latin typeface="Trebuchet MS" pitchFamily="34" charset="0"/>
              </a:rPr>
            </a:br>
            <a:r>
              <a:rPr lang="en-GB" sz="2200" dirty="0" smtClean="0">
                <a:latin typeface="Trebuchet MS" pitchFamily="34" charset="0"/>
              </a:rPr>
              <a:t>‘GLOBAL WARMING’ ≈ GHG EMISSIONS   A GOOD PROXY</a:t>
            </a:r>
            <a:br>
              <a:rPr lang="en-GB" sz="2200" dirty="0" smtClean="0">
                <a:latin typeface="Trebuchet MS" pitchFamily="34" charset="0"/>
              </a:rPr>
            </a:br>
            <a:r>
              <a:rPr lang="en-GB" sz="2200" dirty="0" smtClean="0">
                <a:latin typeface="Trebuchet MS" pitchFamily="34" charset="0"/>
              </a:rPr>
              <a:t/>
            </a:r>
            <a:br>
              <a:rPr lang="en-GB" sz="2200" dirty="0" smtClean="0">
                <a:latin typeface="Trebuchet MS" pitchFamily="34" charset="0"/>
              </a:rPr>
            </a:br>
            <a:r>
              <a:rPr lang="en-GB" sz="2700" dirty="0" smtClean="0">
                <a:solidFill>
                  <a:srgbClr val="FF0000"/>
                </a:solidFill>
                <a:latin typeface="Trebuchet MS" pitchFamily="34" charset="0"/>
              </a:rPr>
              <a:t>MEASURABLE AND CONSERVED</a:t>
            </a:r>
            <a:br>
              <a:rPr lang="en-GB" sz="2700" dirty="0" smtClean="0">
                <a:solidFill>
                  <a:srgbClr val="FF0000"/>
                </a:solidFill>
                <a:latin typeface="Trebuchet MS" pitchFamily="34" charset="0"/>
              </a:rPr>
            </a:br>
            <a:endParaRPr lang="en-GB" sz="2400" dirty="0" smtClean="0">
              <a:solidFill>
                <a:srgbClr val="FF0000"/>
              </a:solidFill>
              <a:latin typeface="Trebuchet MS" pitchFamily="34" charset="0"/>
            </a:endParaRPr>
          </a:p>
        </p:txBody>
      </p:sp>
    </p:spTree>
    <p:extLst>
      <p:ext uri="{BB962C8B-B14F-4D97-AF65-F5344CB8AC3E}">
        <p14:creationId xmlns:p14="http://schemas.microsoft.com/office/powerpoint/2010/main" val="290577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56984" cy="1143000"/>
          </a:xfrm>
        </p:spPr>
        <p:txBody>
          <a:bodyPr>
            <a:noAutofit/>
          </a:bodyPr>
          <a:lstStyle/>
          <a:p>
            <a:r>
              <a:rPr lang="en-GB" sz="3600" dirty="0" smtClean="0"/>
              <a:t>GHG EMISSIONS MOSTLY RELATED TO ENERGY</a:t>
            </a:r>
            <a:r>
              <a:rPr lang="en-GB" sz="3200" dirty="0" smtClean="0"/>
              <a:t/>
            </a:r>
            <a:br>
              <a:rPr lang="en-GB" sz="3200" dirty="0" smtClean="0"/>
            </a:br>
            <a:r>
              <a:rPr lang="en-GB" sz="3200" dirty="0" smtClean="0"/>
              <a:t>-- </a:t>
            </a:r>
            <a:r>
              <a:rPr lang="en-GB" sz="2800" dirty="0" smtClean="0"/>
              <a:t>BUT NOT ALL</a:t>
            </a:r>
            <a:endParaRPr lang="en-GB" sz="28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1" y="1844824"/>
            <a:ext cx="900265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issions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08" y="764704"/>
            <a:ext cx="8622357" cy="52952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468511" y="4653136"/>
            <a:ext cx="2664296" cy="28803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9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UK’S NON-CO2 EMISSIONS</a:t>
            </a:r>
            <a:endParaRPr lang="en-GB" dirty="0"/>
          </a:p>
        </p:txBody>
      </p:sp>
      <p:pic>
        <p:nvPicPr>
          <p:cNvPr id="3" name="Picture 2"/>
          <p:cNvPicPr>
            <a:picLocks noChangeAspect="1"/>
          </p:cNvPicPr>
          <p:nvPr/>
        </p:nvPicPr>
        <p:blipFill>
          <a:blip r:embed="rId2"/>
          <a:stretch>
            <a:fillRect/>
          </a:stretch>
        </p:blipFill>
        <p:spPr>
          <a:xfrm>
            <a:off x="179512" y="2498024"/>
            <a:ext cx="8784976" cy="3675070"/>
          </a:xfrm>
          <a:prstGeom prst="rect">
            <a:avLst/>
          </a:prstGeom>
        </p:spPr>
      </p:pic>
    </p:spTree>
    <p:extLst>
      <p:ext uri="{BB962C8B-B14F-4D97-AF65-F5344CB8AC3E}">
        <p14:creationId xmlns:p14="http://schemas.microsoft.com/office/powerpoint/2010/main" val="3730797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PROJECTIONS OF NON-CO</a:t>
            </a:r>
            <a:r>
              <a:rPr lang="en-GB" sz="3600" baseline="-25000" dirty="0" smtClean="0"/>
              <a:t>2</a:t>
            </a:r>
            <a:r>
              <a:rPr lang="en-GB" sz="3600" dirty="0" smtClean="0"/>
              <a:t> GHGs TO 2050</a:t>
            </a:r>
            <a:endParaRPr lang="en-GB" sz="3600" dirty="0"/>
          </a:p>
        </p:txBody>
      </p:sp>
      <p:pic>
        <p:nvPicPr>
          <p:cNvPr id="3" name="Picture 2"/>
          <p:cNvPicPr>
            <a:picLocks noChangeAspect="1"/>
          </p:cNvPicPr>
          <p:nvPr/>
        </p:nvPicPr>
        <p:blipFill>
          <a:blip r:embed="rId2"/>
          <a:stretch>
            <a:fillRect/>
          </a:stretch>
        </p:blipFill>
        <p:spPr>
          <a:xfrm>
            <a:off x="179512" y="3501008"/>
            <a:ext cx="6387419" cy="2672086"/>
          </a:xfrm>
          <a:prstGeom prst="rect">
            <a:avLst/>
          </a:prstGeom>
        </p:spPr>
      </p:pic>
      <p:sp>
        <p:nvSpPr>
          <p:cNvPr id="4" name="Rectangle 3"/>
          <p:cNvSpPr/>
          <p:nvPr/>
        </p:nvSpPr>
        <p:spPr>
          <a:xfrm>
            <a:off x="6943725" y="5105400"/>
            <a:ext cx="148555" cy="896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96336" y="5145727"/>
            <a:ext cx="134267"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172400" y="5200649"/>
            <a:ext cx="134267" cy="79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747308" y="5229200"/>
            <a:ext cx="134267" cy="761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747307" y="5085183"/>
            <a:ext cx="134267" cy="151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6566931" y="4797152"/>
            <a:ext cx="231464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747308" y="4869160"/>
            <a:ext cx="134267" cy="216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747308" y="4761148"/>
            <a:ext cx="134267" cy="108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7584" y="1480138"/>
            <a:ext cx="216024"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70948" y="1403484"/>
            <a:ext cx="7272808" cy="369332"/>
          </a:xfrm>
          <a:prstGeom prst="rect">
            <a:avLst/>
          </a:prstGeom>
          <a:noFill/>
        </p:spPr>
        <p:txBody>
          <a:bodyPr wrap="square" rtlCol="0">
            <a:spAutoFit/>
          </a:bodyPr>
          <a:lstStyle/>
          <a:p>
            <a:r>
              <a:rPr lang="en-GB" dirty="0" smtClean="0"/>
              <a:t>Methane GWP now considered 36% higher than previously (IPCC)</a:t>
            </a:r>
            <a:endParaRPr lang="en-GB" dirty="0"/>
          </a:p>
        </p:txBody>
      </p:sp>
      <p:sp>
        <p:nvSpPr>
          <p:cNvPr id="17" name="TextBox 16"/>
          <p:cNvSpPr txBox="1"/>
          <p:nvPr/>
        </p:nvSpPr>
        <p:spPr>
          <a:xfrm>
            <a:off x="1264457" y="1997986"/>
            <a:ext cx="7272808" cy="369332"/>
          </a:xfrm>
          <a:prstGeom prst="rect">
            <a:avLst/>
          </a:prstGeom>
          <a:noFill/>
        </p:spPr>
        <p:txBody>
          <a:bodyPr wrap="square" rtlCol="0">
            <a:spAutoFit/>
          </a:bodyPr>
          <a:lstStyle/>
          <a:p>
            <a:r>
              <a:rPr lang="en-GB" dirty="0" smtClean="0"/>
              <a:t>22% population growth needs proportionately more agricultural production</a:t>
            </a:r>
            <a:endParaRPr lang="en-GB" dirty="0"/>
          </a:p>
        </p:txBody>
      </p:sp>
      <p:sp>
        <p:nvSpPr>
          <p:cNvPr id="18" name="TextBox 17"/>
          <p:cNvSpPr txBox="1"/>
          <p:nvPr/>
        </p:nvSpPr>
        <p:spPr>
          <a:xfrm>
            <a:off x="1270948" y="2492896"/>
            <a:ext cx="7272808" cy="646331"/>
          </a:xfrm>
          <a:prstGeom prst="rect">
            <a:avLst/>
          </a:prstGeom>
          <a:noFill/>
        </p:spPr>
        <p:txBody>
          <a:bodyPr wrap="square" rtlCol="0">
            <a:spAutoFit/>
          </a:bodyPr>
          <a:lstStyle/>
          <a:p>
            <a:r>
              <a:rPr lang="en-GB" dirty="0" smtClean="0"/>
              <a:t>UK economy expected to grow at 2.1%/</a:t>
            </a:r>
            <a:r>
              <a:rPr lang="en-GB" dirty="0" err="1" smtClean="0"/>
              <a:t>yr</a:t>
            </a:r>
            <a:r>
              <a:rPr lang="en-GB" dirty="0" smtClean="0"/>
              <a:t>: double present by 2050.</a:t>
            </a:r>
          </a:p>
          <a:p>
            <a:r>
              <a:rPr lang="en-GB" dirty="0" smtClean="0"/>
              <a:t>Waste &amp; demand for non-energy services unlikely to be unaffected</a:t>
            </a:r>
            <a:endParaRPr lang="en-GB" dirty="0"/>
          </a:p>
        </p:txBody>
      </p:sp>
      <p:sp>
        <p:nvSpPr>
          <p:cNvPr id="19" name="Rectangle 18"/>
          <p:cNvSpPr/>
          <p:nvPr/>
        </p:nvSpPr>
        <p:spPr>
          <a:xfrm>
            <a:off x="821071" y="2657167"/>
            <a:ext cx="216024"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21071" y="2074640"/>
            <a:ext cx="216024"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0" grpId="0" animBg="1"/>
      <p:bldP spid="11" grpId="0"/>
      <p:bldP spid="17" grpId="0"/>
      <p:bldP spid="18" grpId="0"/>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5349</TotalTime>
  <Words>1385</Words>
  <Application>Microsoft Office PowerPoint</Application>
  <PresentationFormat>On-screen Show (4:3)</PresentationFormat>
  <Paragraphs>413</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ENERGY: FAIRNESS,PHYSICS AND SUSTAINABILITY</vt:lpstr>
      <vt:lpstr>PowerPoint Presentation</vt:lpstr>
      <vt:lpstr>THE CHURCHILL PRINCIPLE</vt:lpstr>
      <vt:lpstr>PowerPoint Presentation</vt:lpstr>
      <vt:lpstr> “SUSTAINABILITY” NEEDS QUANTIFYING” ‘GLOBAL WARMING’ ≈ GHG EMISSIONS   A GOOD PROXY  MEASURABLE AND CONSERVED </vt:lpstr>
      <vt:lpstr>GHG EMISSIONS MOSTLY RELATED TO ENERGY -- BUT NOT ALL</vt:lpstr>
      <vt:lpstr>PowerPoint Presentation</vt:lpstr>
      <vt:lpstr>THE UK’S NON-CO2 EMISSIONS</vt:lpstr>
      <vt:lpstr>PROJECTIONS OF NON-CO2 GHGs TO 2050</vt:lpstr>
      <vt:lpstr>PowerPoint Presentation</vt:lpstr>
      <vt:lpstr>PROBING 2050 ENERGY EMISSIONS</vt:lpstr>
      <vt:lpstr>TYPICAL PATTERN OF ENERGY INTENSITY OVER TIME ENERGY/UNIT GDP</vt:lpstr>
      <vt:lpstr>PROBING 2050 ENERGY EMISSIONS</vt:lpstr>
      <vt:lpstr>CARBON INTENSITIES OF ENERGY SYSTEMS Data from IPCC, 2013</vt:lpstr>
      <vt:lpstr>PROBING 2050 ENERGY EMISSIONS</vt:lpstr>
      <vt:lpstr>PROBING 2050 ENERGY EMISSIONS</vt:lpstr>
      <vt:lpstr>PROBING 2050 ENERGY EMISSIONS</vt:lpstr>
      <vt:lpstr>PROBING 2050 ENERGY EMISSIONS</vt:lpstr>
      <vt:lpstr>HOW MUCH ENERGY WILL WE USE IN 2050? EXTRAPOLATE THE LAST 40 YEARS INTO THE NEXT 40?</vt:lpstr>
      <vt:lpstr>PROBING 2050 ENERGY EMISSIONS</vt:lpstr>
      <vt:lpstr>CARBON INTENSITIES OF ENERGY SYSTEMS Data from IPCC, 2013</vt:lpstr>
      <vt:lpstr>PROBING 2050 ENERGY EMISSIONS</vt:lpstr>
      <vt:lpstr> DAVID MACKAY’S  LOW-CARBON SCENARIOS Proposed by David Mackay, Sustainable Energy Without The Hot Air, 2008</vt:lpstr>
      <vt:lpstr>PowerPoint Presentation</vt:lpstr>
      <vt:lpstr>DAVID MACKAY’S SCENARIOS G AND E Can they work in 2050?</vt:lpstr>
      <vt:lpstr>THE BRUTAL PHYSICS</vt:lpstr>
      <vt:lpstr>PowerPoint Presentation</vt:lpstr>
      <vt:lpstr>UNFORTUNATELY, UNLIKE MOST OTHER POLLUTANTS, GHGs DON’T GO AWAY QUICKLY It’s not targets that count: it’s cumulative emissions</vt:lpstr>
      <vt:lpstr>WHAT IS THE SUSTAINABLE LEVEL? AND WHAT IS A FAIR QUOTA FOR EACH PERSON OR NATION?</vt:lpstr>
      <vt:lpstr>WHAT IS BRITAIN’S SHARE OF THE GLOBAL BUDGET?</vt:lpstr>
      <vt:lpstr>APPLYING THE BENCHMARK TO THE UK</vt:lpstr>
      <vt:lpstr>WOULD BOLDER, FASTER TARGETS HELP? Yes, a bit.</vt:lpstr>
      <vt:lpstr>A QUICK PLUG FOR ZERO-CARBON BRITAIN A non-fossil, non-nuclear scenario that keeps the lights on</vt:lpstr>
      <vt:lpstr>FAIRNESS WHICH EMISSIONS SHOULD WE COUNT?</vt:lpstr>
      <vt:lpstr>ALL EMISSIONS POTENTIALLY ATTRIBUTABLE TO THE UK, 1990-2050 Based on data from a study at the University of Leeds</vt:lpstr>
      <vt:lpstr>‘COMPREHENSIVE’ EMISSIONS FRAME FOR THE UK?</vt:lpstr>
      <vt:lpstr>WHAT DOES ALL THIS MEAN?</vt:lpstr>
      <vt:lpstr>PowerPoint Presentation</vt:lpstr>
      <vt:lpstr>PowerPoint Presentation</vt:lpstr>
      <vt:lpstr>ALTERED RESEARCH PRIORITIES</vt:lpstr>
      <vt:lpstr>A RAPID GLOBAL TRANSFORMATION Driven by fairness, physics and sustainability</vt:lpstr>
      <vt:lpstr>WHICH EGGS SHOULD BE BROKEN? These: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FAIRNESS,PHYSICS AND SUSTAINABILITY</dc:title>
  <dc:creator>Peter Harper</dc:creator>
  <cp:lastModifiedBy>Peter Harper</cp:lastModifiedBy>
  <cp:revision>77</cp:revision>
  <dcterms:created xsi:type="dcterms:W3CDTF">2014-09-22T19:07:51Z</dcterms:created>
  <dcterms:modified xsi:type="dcterms:W3CDTF">2015-10-19T18:49:44Z</dcterms:modified>
</cp:coreProperties>
</file>