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notesMasterIdLst>
    <p:notesMasterId r:id="rId44"/>
  </p:notesMasterIdLst>
  <p:sldIdLst>
    <p:sldId id="257" r:id="rId5"/>
    <p:sldId id="258" r:id="rId6"/>
    <p:sldId id="259" r:id="rId7"/>
    <p:sldId id="260" r:id="rId8"/>
    <p:sldId id="261" r:id="rId9"/>
    <p:sldId id="295" r:id="rId10"/>
    <p:sldId id="263" r:id="rId11"/>
    <p:sldId id="264" r:id="rId12"/>
    <p:sldId id="266" r:id="rId13"/>
    <p:sldId id="265" r:id="rId14"/>
    <p:sldId id="326" r:id="rId15"/>
    <p:sldId id="268" r:id="rId16"/>
    <p:sldId id="296" r:id="rId17"/>
    <p:sldId id="304" r:id="rId18"/>
    <p:sldId id="323" r:id="rId19"/>
    <p:sldId id="339" r:id="rId20"/>
    <p:sldId id="298" r:id="rId21"/>
    <p:sldId id="328" r:id="rId22"/>
    <p:sldId id="307" r:id="rId23"/>
    <p:sldId id="294" r:id="rId24"/>
    <p:sldId id="282" r:id="rId25"/>
    <p:sldId id="300" r:id="rId26"/>
    <p:sldId id="309" r:id="rId27"/>
    <p:sldId id="308" r:id="rId28"/>
    <p:sldId id="299" r:id="rId29"/>
    <p:sldId id="310" r:id="rId30"/>
    <p:sldId id="286" r:id="rId31"/>
    <p:sldId id="267" r:id="rId32"/>
    <p:sldId id="336" r:id="rId33"/>
    <p:sldId id="293" r:id="rId34"/>
    <p:sldId id="325" r:id="rId35"/>
    <p:sldId id="312" r:id="rId36"/>
    <p:sldId id="340" r:id="rId37"/>
    <p:sldId id="318" r:id="rId38"/>
    <p:sldId id="317" r:id="rId39"/>
    <p:sldId id="337" r:id="rId40"/>
    <p:sldId id="338" r:id="rId41"/>
    <p:sldId id="324" r:id="rId42"/>
    <p:sldId id="31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F5CB9-8F86-4961-94B6-D822D24F38C5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30AB-6503-4955-9F20-032261B78F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5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30AB-6503-4955-9F20-032261B78F4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30AB-6503-4955-9F20-032261B78F4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319A-1BF9-4AE1-8C85-EF9FA6091A3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2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1A25-EBEA-4FF9-A5A9-003DF48D53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3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4F24-E088-4F99-A494-16535B9A7EC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9C3305-004F-4BD7-AEFD-10FCCF820DC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3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28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1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22999-5FB8-43D9-ADC7-A31580D9E1A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6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00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21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8DED40-D26A-4E5E-A971-3EDC9A715C2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45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33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1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20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9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E98F4-AA83-4927-B151-CC75A4E54B1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61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3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44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5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3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45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8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076A-46B3-43F0-A5AA-B7C1D3D39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4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86D8-907B-4B65-AACF-4DF87A3694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27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A76-41D1-4C27-8467-3E6F2017B2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06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C45E-DEB7-4488-A433-B05CFD7FCC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BA1D0-B0F1-4CD4-B960-F5AC27FCA6A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78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0B31-CD7C-421E-83BC-54AFD6D064C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DD31-4144-4DC0-9D36-96C73B0BF8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82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B01F-136F-4810-9063-755406DEEA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66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D3C5-F328-4776-884F-EFAB61DA6E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5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56FA-2E19-46D5-B298-6D630BC395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5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0AAB-D155-442E-B2E0-F1047B3FAD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8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7255-AF20-4C02-BB3D-2B4CDE26C2F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D33B5-6949-4471-8BAE-F1904E9F6C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8089-0719-4B65-8F06-FA9868701E8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6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757F9-198E-4416-94F6-08C73E5A8EB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1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84864-5C7C-4DD8-89AA-4CA59FFB9D9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B90A-5E7C-4242-A6E9-5EE16307B7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9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8E33A2E-FE47-440D-A540-0D751D9CBF20}" type="slidenum">
              <a:rPr lang="en-GB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6537-1B74-4BFA-A485-CC3C07A3AF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D848-9FF1-4724-A1D1-C1F57FE3EC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1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CAFEA-4D24-4F03-AA3E-6090F8D3DBD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7etwG7ojxEI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36" y="0"/>
            <a:ext cx="9204036" cy="6858000"/>
          </a:xfrm>
          <a:prstGeom prst="rect">
            <a:avLst/>
          </a:prstGeom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95536" y="1023938"/>
            <a:ext cx="856895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atin typeface="Trebuchet MS" pitchFamily="34" charset="0"/>
              </a:rPr>
              <a:t>HOW DID WE GET HERE?</a:t>
            </a:r>
            <a:r>
              <a:rPr lang="en-GB" sz="6000" dirty="0">
                <a:solidFill>
                  <a:srgbClr val="FFFF00"/>
                </a:solidFill>
                <a:latin typeface="Trebuchet MS" pitchFamily="34" charset="0"/>
              </a:rPr>
              <a:t/>
            </a:r>
            <a:br>
              <a:rPr lang="en-GB" sz="6000" dirty="0">
                <a:solidFill>
                  <a:srgbClr val="FFFF00"/>
                </a:solidFill>
                <a:latin typeface="Trebuchet MS" pitchFamily="34" charset="0"/>
              </a:rPr>
            </a:br>
            <a:r>
              <a:rPr lang="en-GB" sz="4000" dirty="0" smtClean="0">
                <a:latin typeface="Trebuchet MS" pitchFamily="34" charset="0"/>
              </a:rPr>
              <a:t>Is there a distinctive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 smtClean="0">
                <a:latin typeface="Trebuchet MS" pitchFamily="34" charset="0"/>
              </a:rPr>
              <a:t> ‘modern environmental problem’?</a:t>
            </a:r>
            <a:endParaRPr lang="en-GB" sz="4000" dirty="0" smtClean="0"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400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dirty="0" smtClean="0">
                <a:solidFill>
                  <a:srgbClr val="FFFF00"/>
                </a:solidFill>
                <a:latin typeface="Trebuchet MS" pitchFamily="34" charset="0"/>
              </a:rPr>
              <a:t>Peter Harper</a:t>
            </a:r>
            <a:endParaRPr lang="en-GB" sz="44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7038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XX30191 ENERGY AND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936104"/>
          </a:xfrm>
        </p:spPr>
        <p:txBody>
          <a:bodyPr/>
          <a:lstStyle/>
          <a:p>
            <a:r>
              <a:rPr lang="en-GB" dirty="0"/>
              <a:t>3 KINDS OF HUMAN </a:t>
            </a:r>
            <a:r>
              <a:rPr lang="en-GB" dirty="0" smtClean="0"/>
              <a:t>SOCIETY</a:t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402" y="1268760"/>
            <a:ext cx="6946901" cy="55125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Hunter-gatherer/pastoral </a:t>
            </a:r>
            <a:r>
              <a:rPr lang="en-GB" sz="2000" dirty="0" smtClean="0"/>
              <a:t>(many examples)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Nomadic, clan-based, unspecialised, </a:t>
            </a:r>
            <a:r>
              <a:rPr lang="en-GB" sz="2400" dirty="0" smtClean="0"/>
              <a:t>cyclical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Tend to be displaced by farmers</a:t>
            </a:r>
          </a:p>
          <a:p>
            <a:pPr lvl="1"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800" dirty="0"/>
              <a:t>Agrarian </a:t>
            </a:r>
            <a:r>
              <a:rPr lang="en-GB" sz="2800" dirty="0" smtClean="0"/>
              <a:t>civilisations </a:t>
            </a:r>
            <a:r>
              <a:rPr lang="en-GB" sz="2000" dirty="0" smtClean="0"/>
              <a:t>(a dozen or so examples)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 Strong links to territory, hierarchical, specialised, slow directional change and technical development, record </a:t>
            </a:r>
            <a:r>
              <a:rPr lang="en-GB" sz="2400" dirty="0" smtClean="0"/>
              <a:t>keeping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Most eventually collapse, often for environmental reasons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800" dirty="0"/>
              <a:t>Industrial </a:t>
            </a:r>
            <a:r>
              <a:rPr lang="en-GB" sz="2800" dirty="0" smtClean="0"/>
              <a:t>cultures </a:t>
            </a:r>
            <a:r>
              <a:rPr lang="en-GB" sz="2000" dirty="0" smtClean="0"/>
              <a:t>(only one example)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Large variety of environmental impacts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So far not irreversible</a:t>
            </a:r>
            <a:endParaRPr lang="en-GB" sz="2400" dirty="0"/>
          </a:p>
          <a:p>
            <a:pPr lvl="1">
              <a:lnSpc>
                <a:spcPct val="80000"/>
              </a:lnSpc>
            </a:pPr>
            <a:endParaRPr lang="en-GB" sz="2000" dirty="0"/>
          </a:p>
        </p:txBody>
      </p:sp>
      <p:sp>
        <p:nvSpPr>
          <p:cNvPr id="23556" name="AutoShape 4"/>
          <p:cNvSpPr>
            <a:spLocks/>
          </p:cNvSpPr>
          <p:nvPr/>
        </p:nvSpPr>
        <p:spPr bwMode="auto">
          <a:xfrm>
            <a:off x="1681777" y="1523693"/>
            <a:ext cx="301625" cy="3489483"/>
          </a:xfrm>
          <a:prstGeom prst="leftBrace">
            <a:avLst>
              <a:gd name="adj1" fmla="val 514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-23258" y="2765196"/>
            <a:ext cx="180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Trebuchet MS" pitchFamily="34" charset="0"/>
              </a:rPr>
              <a:t>‘Traditional’ or pre-modern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92696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rebuchet MS" pitchFamily="34" charset="0"/>
              </a:rPr>
              <a:t>Each having its own kinds of environmental impacts </a:t>
            </a:r>
          </a:p>
          <a:p>
            <a:pPr algn="ctr"/>
            <a:endParaRPr lang="en-GB" sz="2000" dirty="0">
              <a:latin typeface="Trebuchet MS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17585" y="5844765"/>
            <a:ext cx="180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Trebuchet MS" pitchFamily="34" charset="0"/>
              </a:rPr>
              <a:t>‘Modern’</a:t>
            </a:r>
            <a:endParaRPr lang="en-GB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7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58" y="260648"/>
            <a:ext cx="7772400" cy="1143000"/>
          </a:xfrm>
        </p:spPr>
        <p:txBody>
          <a:bodyPr/>
          <a:lstStyle/>
          <a:p>
            <a:r>
              <a:rPr lang="en-GB" sz="3600" dirty="0" smtClean="0"/>
              <a:t>Are hunter-gatherers like animals?</a:t>
            </a:r>
            <a:br>
              <a:rPr lang="en-GB" sz="3600" dirty="0" smtClean="0"/>
            </a:br>
            <a:r>
              <a:rPr lang="en-GB" sz="2800" dirty="0" smtClean="0"/>
              <a:t>Large population fluctuations regulated by prey dynamics? Probably not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between 1845 and 1925 the number of each animal has varied between less than 10,000 and up to 140,000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88782" cy="49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419100"/>
            <a:ext cx="3097212" cy="5818188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Trebuchet MS" pitchFamily="34" charset="0"/>
              </a:rPr>
              <a:t>TIMING OF MEGAFAUNAL EXTINCTIONS</a:t>
            </a:r>
            <a:br>
              <a:rPr lang="en-GB" sz="3200" smtClean="0">
                <a:latin typeface="Trebuchet MS" pitchFamily="34" charset="0"/>
              </a:rPr>
            </a:br>
            <a:r>
              <a:rPr lang="en-GB" sz="3200" smtClean="0">
                <a:latin typeface="Trebuchet MS" pitchFamily="34" charset="0"/>
              </a:rPr>
              <a:t/>
            </a:r>
            <a:br>
              <a:rPr lang="en-GB" sz="3200" smtClean="0">
                <a:latin typeface="Trebuchet MS" pitchFamily="34" charset="0"/>
              </a:rPr>
            </a:br>
            <a:r>
              <a:rPr lang="en-GB" sz="3200" smtClean="0">
                <a:latin typeface="Trebuchet MS" pitchFamily="34" charset="0"/>
              </a:rPr>
              <a:t>-- complete coincidences?</a:t>
            </a: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1600" smtClean="0"/>
              <a:t>From P.S. Martin and G.Klein, </a:t>
            </a:r>
            <a:r>
              <a:rPr lang="en-GB" sz="1600" i="1" smtClean="0"/>
              <a:t>Quaternary Extinctions</a:t>
            </a:r>
            <a:r>
              <a:rPr lang="en-GB" sz="1600" smtClean="0"/>
              <a:t>, </a:t>
            </a:r>
            <a:br>
              <a:rPr lang="en-GB" sz="1600" smtClean="0"/>
            </a:br>
            <a:r>
              <a:rPr lang="en-GB" sz="1600" smtClean="0"/>
              <a:t>U. of Arizona Press, 1984</a:t>
            </a:r>
            <a:endParaRPr lang="en-GB" sz="3200" smtClean="0"/>
          </a:p>
        </p:txBody>
      </p:sp>
      <p:pic>
        <p:nvPicPr>
          <p:cNvPr id="5123" name="Picture 5" descr="File:Extinctions Africa Austrailia NAmerica Madagasc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360363"/>
            <a:ext cx="58737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1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3832"/>
            <a:ext cx="5256584" cy="1143000"/>
          </a:xfrm>
        </p:spPr>
        <p:txBody>
          <a:bodyPr/>
          <a:lstStyle/>
          <a:p>
            <a:r>
              <a:rPr lang="en-GB" sz="4000" dirty="0" smtClean="0"/>
              <a:t>Collapse of an agrarian culture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Analysed by Jared Diamond, </a:t>
            </a:r>
            <a:r>
              <a:rPr lang="en-GB" sz="2400" i="1" dirty="0" smtClean="0"/>
              <a:t>Collapse</a:t>
            </a:r>
            <a:r>
              <a:rPr lang="en-GB" sz="2400" dirty="0" smtClean="0"/>
              <a:t>, 2005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26568"/>
            <a:ext cx="8134672" cy="4114800"/>
          </a:xfrm>
        </p:spPr>
        <p:txBody>
          <a:bodyPr/>
          <a:lstStyle/>
          <a:p>
            <a:r>
              <a:rPr lang="en-GB" sz="2400" dirty="0" smtClean="0"/>
              <a:t>‘Anasazi’ settled agricultural culture established ~600AD</a:t>
            </a:r>
          </a:p>
          <a:p>
            <a:r>
              <a:rPr lang="en-GB" sz="2400" dirty="0" smtClean="0"/>
              <a:t>Over-exploited local resources of timber, leading to deforestation, and necessitating more and more distant sourcing</a:t>
            </a:r>
          </a:p>
          <a:p>
            <a:r>
              <a:rPr lang="en-GB" sz="2400" dirty="0" smtClean="0"/>
              <a:t>Irrigation channels became progressively eroded</a:t>
            </a:r>
          </a:p>
          <a:p>
            <a:r>
              <a:rPr lang="en-GB" sz="2400" dirty="0" smtClean="0"/>
              <a:t>Growing stress and </a:t>
            </a:r>
            <a:r>
              <a:rPr lang="en-GB" sz="2400" dirty="0" err="1" smtClean="0"/>
              <a:t>complexification</a:t>
            </a:r>
            <a:r>
              <a:rPr lang="en-GB" sz="2400" dirty="0" smtClean="0"/>
              <a:t>, exploitation of surrounding communities</a:t>
            </a:r>
          </a:p>
          <a:p>
            <a:r>
              <a:rPr lang="en-GB" sz="2400" dirty="0" smtClean="0"/>
              <a:t>Unable to survive later drought periods</a:t>
            </a:r>
            <a:endParaRPr lang="en-GB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72" y="144016"/>
            <a:ext cx="353271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3600" dirty="0" smtClean="0"/>
              <a:t>IS THERE A COMMON PATTERN HERE?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4114800"/>
          </a:xfrm>
        </p:spPr>
        <p:txBody>
          <a:bodyPr/>
          <a:lstStyle/>
          <a:p>
            <a:r>
              <a:rPr lang="en-GB" dirty="0" smtClean="0"/>
              <a:t>Pressure </a:t>
            </a:r>
            <a:r>
              <a:rPr lang="en-GB" dirty="0" smtClean="0"/>
              <a:t>to exploit an available resource, without any particular limit</a:t>
            </a:r>
          </a:p>
          <a:p>
            <a:r>
              <a:rPr lang="en-GB" dirty="0"/>
              <a:t>Failure to anticipate or mitigate </a:t>
            </a:r>
            <a:r>
              <a:rPr lang="en-GB" dirty="0" smtClean="0"/>
              <a:t>unsustainable levels of exploitation</a:t>
            </a:r>
          </a:p>
          <a:p>
            <a:r>
              <a:rPr lang="en-GB" dirty="0" smtClean="0"/>
              <a:t>Often on account the </a:t>
            </a:r>
            <a:r>
              <a:rPr lang="en-GB" dirty="0"/>
              <a:t>conflict between narrow short-term and collective long-term interests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A celebrated case is </a:t>
            </a:r>
            <a:r>
              <a:rPr lang="en-GB" dirty="0"/>
              <a:t>“The Tragedy of the Commons”</a:t>
            </a:r>
            <a:r>
              <a:rPr lang="en-GB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A significant source text by Garret Hardin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(</a:t>
            </a:r>
            <a:r>
              <a:rPr lang="en-GB" sz="2000" i="1" dirty="0"/>
              <a:t>Science</a:t>
            </a:r>
            <a:r>
              <a:rPr lang="en-GB" sz="2000" dirty="0"/>
              <a:t>, Vol.</a:t>
            </a:r>
            <a:r>
              <a:rPr lang="en-GB" sz="2000" b="1" dirty="0"/>
              <a:t>162</a:t>
            </a:r>
            <a:r>
              <a:rPr lang="en-GB" sz="2000" dirty="0"/>
              <a:t>, p.1243, December 13, 1968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839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/>
              <a:t>ALTHOUGH THERE ARE ALWAYS COUNTERVAILING FORCES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114800"/>
          </a:xfrm>
        </p:spPr>
        <p:txBody>
          <a:bodyPr/>
          <a:lstStyle/>
          <a:p>
            <a:r>
              <a:rPr lang="en-GB" sz="2800" dirty="0" smtClean="0"/>
              <a:t>Humans </a:t>
            </a:r>
            <a:r>
              <a:rPr lang="en-GB" sz="2800" dirty="0"/>
              <a:t>don’t want to be like natural </a:t>
            </a:r>
            <a:r>
              <a:rPr lang="en-GB" sz="2800" dirty="0" smtClean="0"/>
              <a:t>populations</a:t>
            </a:r>
          </a:p>
          <a:p>
            <a:r>
              <a:rPr lang="en-GB" sz="2800" dirty="0"/>
              <a:t>Most contemporary hunter-gatherer societies have achieved a good balance with their natural environment </a:t>
            </a:r>
            <a:endParaRPr lang="en-GB" sz="2800" dirty="0" smtClean="0"/>
          </a:p>
          <a:p>
            <a:pPr lvl="1"/>
            <a:r>
              <a:rPr lang="en-GB" sz="2400" dirty="0" smtClean="0"/>
              <a:t>Environmentally functional ‘culture’ important</a:t>
            </a:r>
            <a:endParaRPr lang="en-GB" sz="2400" dirty="0"/>
          </a:p>
          <a:p>
            <a:r>
              <a:rPr lang="en-GB" sz="2800" dirty="0" smtClean="0"/>
              <a:t>The ‘grazing commons’ were in fact carefully regulated</a:t>
            </a:r>
          </a:p>
          <a:p>
            <a:r>
              <a:rPr lang="en-GB" sz="2800" dirty="0" smtClean="0"/>
              <a:t>This is broadly ‘politics’: the process of trying to optimise collective resources</a:t>
            </a:r>
          </a:p>
          <a:p>
            <a:pPr lvl="1"/>
            <a:r>
              <a:rPr lang="en-GB" sz="2400" dirty="0" smtClean="0"/>
              <a:t>And you can dimly see the archetypal ‘left’ and ‘right’ perspectives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7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90656" cy="1143000"/>
          </a:xfrm>
        </p:spPr>
        <p:txBody>
          <a:bodyPr/>
          <a:lstStyle/>
          <a:p>
            <a:r>
              <a:rPr lang="en-GB" sz="3200" dirty="0" smtClean="0"/>
              <a:t>DISTINCTIVE FEATURES OF ‘MODERNITY’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4114800"/>
          </a:xfrm>
        </p:spPr>
        <p:txBody>
          <a:bodyPr/>
          <a:lstStyle/>
          <a:p>
            <a:r>
              <a:rPr lang="en-GB" sz="2400" dirty="0"/>
              <a:t>An unplanned and unprecedented </a:t>
            </a:r>
            <a:r>
              <a:rPr lang="en-GB" sz="2400" dirty="0" smtClean="0"/>
              <a:t>experiment</a:t>
            </a:r>
          </a:p>
          <a:p>
            <a:r>
              <a:rPr lang="en-GB" sz="2400" dirty="0"/>
              <a:t>Options and impacts greatly amplified through scientific technology and cheap energy</a:t>
            </a:r>
          </a:p>
          <a:p>
            <a:r>
              <a:rPr lang="en-GB" sz="2400" dirty="0"/>
              <a:t>Food supply amplified by industrial </a:t>
            </a:r>
            <a:r>
              <a:rPr lang="en-GB" sz="2400" dirty="0" smtClean="0"/>
              <a:t>nitrogen</a:t>
            </a:r>
          </a:p>
          <a:p>
            <a:r>
              <a:rPr lang="en-GB" sz="2400" dirty="0" smtClean="0"/>
              <a:t>Much </a:t>
            </a:r>
            <a:r>
              <a:rPr lang="en-GB" sz="2400" dirty="0"/>
              <a:t>larger population than ever </a:t>
            </a:r>
            <a:r>
              <a:rPr lang="en-GB" sz="2400" dirty="0" smtClean="0"/>
              <a:t>before</a:t>
            </a:r>
          </a:p>
          <a:p>
            <a:r>
              <a:rPr lang="en-GB" sz="2400" dirty="0"/>
              <a:t>Options and impacts greatly amplified through scientific technology and cheap energy</a:t>
            </a:r>
          </a:p>
          <a:p>
            <a:r>
              <a:rPr lang="en-GB" sz="2400" dirty="0"/>
              <a:t>Rapid change driven by technical innovation</a:t>
            </a:r>
          </a:p>
          <a:p>
            <a:r>
              <a:rPr lang="en-GB" sz="2400" dirty="0"/>
              <a:t>Continual emergence of unexpected </a:t>
            </a:r>
            <a:r>
              <a:rPr lang="en-GB" sz="2400" dirty="0" smtClean="0"/>
              <a:t>effects</a:t>
            </a:r>
          </a:p>
          <a:p>
            <a:r>
              <a:rPr lang="en-GB" sz="2400" dirty="0"/>
              <a:t>High capacity to break through natural limits</a:t>
            </a:r>
          </a:p>
          <a:p>
            <a:r>
              <a:rPr lang="en-GB" sz="2400" dirty="0"/>
              <a:t>Also greater capacity to foresee and forestall </a:t>
            </a:r>
            <a:r>
              <a:rPr lang="en-GB" sz="2400" dirty="0" smtClean="0"/>
              <a:t>problems</a:t>
            </a:r>
          </a:p>
          <a:p>
            <a:r>
              <a:rPr lang="en-GB" sz="2400" dirty="0"/>
              <a:t>Does it make serious and irreversible environmental problems more, or less, likely?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424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en-GB" sz="3200" dirty="0" smtClean="0"/>
              <a:t>‘EXPERT OPINION’ IS SHARPLY POLARISED</a:t>
            </a:r>
            <a:br>
              <a:rPr lang="en-GB" sz="3200" dirty="0" smtClean="0"/>
            </a:br>
            <a:r>
              <a:rPr lang="en-GB" sz="2400" dirty="0" smtClean="0"/>
              <a:t>This </a:t>
            </a:r>
            <a:r>
              <a:rPr lang="en-GB" sz="2400" dirty="0" smtClean="0"/>
              <a:t>is </a:t>
            </a:r>
            <a:r>
              <a:rPr lang="en-GB" sz="2400" dirty="0" smtClean="0"/>
              <a:t>rather </a:t>
            </a:r>
            <a:r>
              <a:rPr lang="en-GB" sz="2400" dirty="0" smtClean="0"/>
              <a:t>surprising, but has great significance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444984"/>
              </p:ext>
            </p:extLst>
          </p:nvPr>
        </p:nvGraphicFramePr>
        <p:xfrm>
          <a:off x="467544" y="1052736"/>
          <a:ext cx="7272808" cy="5486400"/>
        </p:xfrm>
        <a:graphic>
          <a:graphicData uri="http://schemas.openxmlformats.org/drawingml/2006/table">
            <a:tbl>
              <a:tblPr/>
              <a:tblGrid>
                <a:gridCol w="2909418"/>
                <a:gridCol w="2078363"/>
                <a:gridCol w="2285027"/>
              </a:tblGrid>
              <a:tr h="4005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</a:rPr>
                        <a:t>‘Prophets of Doom</a:t>
                      </a:r>
                      <a:r>
                        <a:rPr lang="en-GB" sz="2400" dirty="0" smtClean="0">
                          <a:effectLst/>
                          <a:latin typeface="Times New Roman"/>
                          <a:ea typeface="Times New Roman"/>
                        </a:rPr>
                        <a:t>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Modernity is problematic</a:t>
                      </a: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. There are real limits; we must respect them; limit demand, redistribute; proceed cautiously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5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Times New Roman"/>
                          <a:ea typeface="Times New Roman"/>
                        </a:rPr>
                        <a:t>Early 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Times New Roman"/>
                          <a:ea typeface="Times New Roman"/>
                        </a:rPr>
                        <a:t>publication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Times New Roman"/>
                          <a:ea typeface="Times New Roman"/>
                        </a:rPr>
                        <a:t>Later 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Times New Roman"/>
                          <a:ea typeface="Times New Roman"/>
                        </a:rPr>
                        <a:t>Publication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P. Ehrlich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</a:rPr>
                        <a:t>1997,  2008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B. Commoner,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D. Meadows et 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</a:rPr>
                        <a:t>1992,  </a:t>
                      </a: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</a:rPr>
                        <a:t>2004, 2012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E. Goldsmith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9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</a:rPr>
                        <a:t>‘Prophets of Boom</a:t>
                      </a:r>
                      <a:r>
                        <a:rPr lang="en-GB" sz="2400" dirty="0" smtClean="0">
                          <a:effectLst/>
                          <a:latin typeface="Times New Roman"/>
                          <a:ea typeface="Times New Roman"/>
                        </a:rPr>
                        <a:t>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Modernity is an unalloyed good</a:t>
                      </a: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. There are no limits to imagination and technological advance; no need for limitation, caution or redistribution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5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  <a:latin typeface="Times New Roman"/>
                          <a:ea typeface="Times New Roman"/>
                        </a:rPr>
                        <a:t>Early </a:t>
                      </a:r>
                      <a:endParaRPr lang="en-GB" sz="20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effectLst/>
                          <a:latin typeface="Times New Roman"/>
                          <a:ea typeface="Times New Roman"/>
                        </a:rPr>
                        <a:t>publication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Times New Roman"/>
                          <a:ea typeface="Times New Roman"/>
                        </a:rPr>
                        <a:t>Later 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i="1">
                          <a:effectLst/>
                          <a:latin typeface="Times New Roman"/>
                          <a:ea typeface="Times New Roman"/>
                        </a:rPr>
                        <a:t>publication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H. Kahn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J. Maddox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</a:rPr>
                        <a:t>1998,  2009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W. Beckerman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</a:rPr>
                        <a:t>1995,  2002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J. Simon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</a:rPr>
                        <a:t>1977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</a:rPr>
                        <a:t>1994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360" y="518274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Adapted from Harper</a:t>
            </a:r>
            <a:r>
              <a:rPr lang="en-GB" dirty="0" smtClean="0">
                <a:latin typeface="Trebuchet MS" pitchFamily="34" charset="0"/>
              </a:rPr>
              <a:t>, 2000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9776"/>
            <a:ext cx="7772400" cy="1143000"/>
          </a:xfrm>
        </p:spPr>
        <p:txBody>
          <a:bodyPr/>
          <a:lstStyle/>
          <a:p>
            <a:r>
              <a:rPr lang="en-GB" dirty="0" smtClean="0"/>
              <a:t>(Some) SCIENTISTS VS. (some) ECONOMISTS</a:t>
            </a:r>
            <a:br>
              <a:rPr lang="en-GB" dirty="0" smtClean="0"/>
            </a:br>
            <a:r>
              <a:rPr lang="en-GB" sz="2800" dirty="0" smtClean="0"/>
              <a:t>Natural and human capital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2" cy="4114800"/>
          </a:xfrm>
        </p:spPr>
        <p:txBody>
          <a:bodyPr/>
          <a:lstStyle/>
          <a:p>
            <a:r>
              <a:rPr lang="en-GB" sz="2400" dirty="0" smtClean="0"/>
              <a:t>Generally scientists emphasise the primacy of ‘natural capital’ (all the resources of the natural world)</a:t>
            </a:r>
          </a:p>
          <a:p>
            <a:r>
              <a:rPr lang="en-GB" sz="2400" dirty="0" smtClean="0"/>
              <a:t>While economists (and politicians, and most others) emphasise ‘human capital’ (ingenuity, new technology, money, regulations, intelligent organisation)</a:t>
            </a:r>
          </a:p>
          <a:p>
            <a:r>
              <a:rPr lang="en-GB" sz="2400" dirty="0" smtClean="0"/>
              <a:t>The argument is whether, if there is a lack of natural capital, it can </a:t>
            </a:r>
            <a:r>
              <a:rPr lang="en-GB" sz="2400" i="1" dirty="0" smtClean="0"/>
              <a:t>always</a:t>
            </a:r>
            <a:r>
              <a:rPr lang="en-GB" sz="2400" dirty="0" smtClean="0"/>
              <a:t> be made up by human capital</a:t>
            </a:r>
          </a:p>
          <a:p>
            <a:r>
              <a:rPr lang="en-GB" sz="2400" dirty="0" smtClean="0"/>
              <a:t>“You can’t get a quart out of a pint pot”</a:t>
            </a:r>
          </a:p>
          <a:p>
            <a:r>
              <a:rPr lang="en-GB" sz="2400" dirty="0" smtClean="0"/>
              <a:t>“Oh yes you can, if you are smart enough”</a:t>
            </a:r>
          </a:p>
          <a:p>
            <a:r>
              <a:rPr lang="en-GB" sz="2400" dirty="0" smtClean="0"/>
              <a:t>It is still a live debate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22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GB" dirty="0" smtClean="0"/>
              <a:t>‘OPTIMISTIC’ </a:t>
            </a:r>
            <a:r>
              <a:rPr lang="en-GB" dirty="0" smtClean="0"/>
              <a:t>VIEWS AND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48464" cy="4114800"/>
          </a:xfrm>
        </p:spPr>
        <p:txBody>
          <a:bodyPr/>
          <a:lstStyle/>
          <a:p>
            <a:r>
              <a:rPr lang="en-GB" sz="2800" dirty="0" smtClean="0"/>
              <a:t>Affluent </a:t>
            </a:r>
            <a:r>
              <a:rPr lang="en-GB" sz="2800" dirty="0" smtClean="0"/>
              <a:t>societies have a genuine interest in environmental quality, and are </a:t>
            </a:r>
            <a:r>
              <a:rPr lang="en-GB" sz="2800" dirty="0" smtClean="0"/>
              <a:t>usually </a:t>
            </a:r>
            <a:r>
              <a:rPr lang="en-GB" sz="2800" dirty="0" smtClean="0"/>
              <a:t>willing to pay for </a:t>
            </a:r>
            <a:r>
              <a:rPr lang="en-GB" sz="2800" dirty="0" smtClean="0"/>
              <a:t>it, at least to a modest extent</a:t>
            </a:r>
          </a:p>
          <a:p>
            <a:pPr lvl="1"/>
            <a:r>
              <a:rPr lang="en-GB" sz="2400" dirty="0"/>
              <a:t>This is a change from pre and early-modern societies</a:t>
            </a:r>
          </a:p>
          <a:p>
            <a:r>
              <a:rPr lang="en-GB" sz="2800" dirty="0" smtClean="0"/>
              <a:t>‘Spontaneous’ background </a:t>
            </a:r>
            <a:r>
              <a:rPr lang="en-GB" sz="2800" dirty="0" smtClean="0"/>
              <a:t>trends are often benign</a:t>
            </a:r>
          </a:p>
          <a:p>
            <a:r>
              <a:rPr lang="en-GB" sz="2800" dirty="0" smtClean="0"/>
              <a:t>There is high capacity for </a:t>
            </a:r>
            <a:r>
              <a:rPr lang="en-GB" sz="2800" dirty="0" smtClean="0"/>
              <a:t>analysis of problems, and for rapid </a:t>
            </a:r>
            <a:r>
              <a:rPr lang="en-GB" sz="2800" dirty="0" smtClean="0"/>
              <a:t>technological </a:t>
            </a:r>
            <a:r>
              <a:rPr lang="en-GB" sz="2800" dirty="0" smtClean="0"/>
              <a:t>progress in mounting solutions</a:t>
            </a:r>
            <a:endParaRPr lang="en-GB" sz="2800" dirty="0" smtClean="0"/>
          </a:p>
          <a:p>
            <a:r>
              <a:rPr lang="en-GB" sz="2800" dirty="0" smtClean="0"/>
              <a:t>Most physical environmental problems are readily solved, and there </a:t>
            </a:r>
            <a:r>
              <a:rPr lang="en-GB" sz="2800" dirty="0" smtClean="0"/>
              <a:t>have been many genuine successes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691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084262" y="301776"/>
            <a:ext cx="6928732" cy="1143000"/>
          </a:xfrm>
        </p:spPr>
        <p:txBody>
          <a:bodyPr/>
          <a:lstStyle/>
          <a:p>
            <a:r>
              <a:rPr lang="en-GB" sz="3200" dirty="0"/>
              <a:t>IMPORTANT MILESTONES IN THE LAST </a:t>
            </a:r>
            <a:r>
              <a:rPr lang="en-GB" sz="3200" dirty="0" smtClean="0"/>
              <a:t>4.3 </a:t>
            </a:r>
            <a:r>
              <a:rPr lang="en-GB" sz="3200" dirty="0"/>
              <a:t>BILLION </a:t>
            </a:r>
            <a:r>
              <a:rPr lang="en-GB" sz="3200" dirty="0" smtClean="0"/>
              <a:t>YEARS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1800" dirty="0" smtClean="0"/>
              <a:t>Linear scale</a:t>
            </a:r>
            <a:endParaRPr lang="en-GB" sz="1800" dirty="0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63575" y="2706688"/>
            <a:ext cx="84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84225" y="2706688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327150" y="3249613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1508125" y="3430588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1689100" y="3611563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2466975" y="1985963"/>
            <a:ext cx="12620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DNA AND ATP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THE COMMON ANCESTOR?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6136397" y="4776014"/>
            <a:ext cx="12014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EUKARYOTES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1625600" y="3670300"/>
            <a:ext cx="7215188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03213" y="3670300"/>
            <a:ext cx="853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1878893" y="6350564"/>
            <a:ext cx="6946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rebuchet MS" pitchFamily="34" charset="0"/>
              </a:rPr>
              <a:t>Plate tectonics</a:t>
            </a:r>
            <a:endParaRPr lang="en-US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1023938" y="5413375"/>
            <a:ext cx="12017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LIFE BEGINS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0" y="3008313"/>
            <a:ext cx="1262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EARTH FORMS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4752975" y="2406650"/>
            <a:ext cx="174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OXYGEN CRISIS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4645113" y="5395120"/>
            <a:ext cx="17430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MODERN </a:t>
            </a:r>
            <a:r>
              <a:rPr lang="en-GB" sz="1200" dirty="0" smtClean="0">
                <a:solidFill>
                  <a:srgbClr val="000000"/>
                </a:solidFill>
                <a:latin typeface="Trebuchet MS" pitchFamily="34" charset="0"/>
              </a:rPr>
              <a:t>PHOTOSYNTHESIS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Trebuchet MS" pitchFamily="34" charset="0"/>
              </a:rPr>
              <a:t>RUBISCO</a:t>
            </a:r>
            <a:endParaRPr lang="en-GB" sz="12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2166938" y="4691063"/>
            <a:ext cx="1503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PHOTOSYNTHESIS</a:t>
            </a: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7591507" y="4691688"/>
            <a:ext cx="1069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LIFE ON </a:t>
            </a:r>
            <a:r>
              <a:rPr lang="en-GB" sz="1200" dirty="0" smtClean="0">
                <a:solidFill>
                  <a:srgbClr val="000000"/>
                </a:solidFill>
                <a:latin typeface="Trebuchet MS" pitchFamily="34" charset="0"/>
              </a:rPr>
              <a:t>LAND?</a:t>
            </a:r>
            <a:endParaRPr lang="en-GB" sz="12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6766028" y="2166938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BIG ORGANISMS</a:t>
            </a: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8241025" y="5379098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HUMANITY</a:t>
            </a: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7638169" y="1704647"/>
            <a:ext cx="1563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DINOSAURS (ETC) EXTINCT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4572000" y="4572000"/>
            <a:ext cx="17430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AEROBIC RESPIRATION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THE ‘BI-CYCLE’</a:t>
            </a:r>
          </a:p>
        </p:txBody>
      </p: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-57856" y="1925638"/>
            <a:ext cx="9155113" cy="3968750"/>
            <a:chOff x="-7" y="1213"/>
            <a:chExt cx="5767" cy="2500"/>
          </a:xfrm>
        </p:grpSpPr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4016" y="2690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024" y="2312"/>
              <a:ext cx="0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365" y="1365"/>
              <a:ext cx="0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2956" y="1365"/>
              <a:ext cx="0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4206" y="231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5153" y="2312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4887" y="1857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2728" y="2312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2350" y="2312"/>
              <a:ext cx="0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5569" y="2312"/>
              <a:ext cx="0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5456" y="1365"/>
              <a:ext cx="0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-7" y="2070"/>
              <a:ext cx="416" cy="49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4" name="AutoShape 18"/>
            <p:cNvSpPr>
              <a:spLocks noChangeArrowheads="1"/>
            </p:cNvSpPr>
            <p:nvPr/>
          </p:nvSpPr>
          <p:spPr bwMode="auto">
            <a:xfrm>
              <a:off x="2766" y="1213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5" name="AutoShape 19"/>
            <p:cNvSpPr>
              <a:spLocks noChangeArrowheads="1"/>
            </p:cNvSpPr>
            <p:nvPr/>
          </p:nvSpPr>
          <p:spPr bwMode="auto">
            <a:xfrm>
              <a:off x="2539" y="3372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6" name="AutoShape 20"/>
            <p:cNvSpPr>
              <a:spLocks noChangeArrowheads="1"/>
            </p:cNvSpPr>
            <p:nvPr/>
          </p:nvSpPr>
          <p:spPr bwMode="auto">
            <a:xfrm>
              <a:off x="2160" y="3107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7" name="AutoShape 21"/>
            <p:cNvSpPr>
              <a:spLocks noChangeArrowheads="1"/>
            </p:cNvSpPr>
            <p:nvPr/>
          </p:nvSpPr>
          <p:spPr bwMode="auto">
            <a:xfrm>
              <a:off x="833" y="3031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8" name="AutoShape 22"/>
            <p:cNvSpPr>
              <a:spLocks noChangeArrowheads="1"/>
            </p:cNvSpPr>
            <p:nvPr/>
          </p:nvSpPr>
          <p:spPr bwMode="auto">
            <a:xfrm>
              <a:off x="1176" y="1289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5380" y="3069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600" name="AutoShape 24"/>
            <p:cNvSpPr>
              <a:spLocks noChangeArrowheads="1"/>
            </p:cNvSpPr>
            <p:nvPr/>
          </p:nvSpPr>
          <p:spPr bwMode="auto">
            <a:xfrm>
              <a:off x="5266" y="1213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601" name="AutoShape 25"/>
            <p:cNvSpPr>
              <a:spLocks noChangeArrowheads="1"/>
            </p:cNvSpPr>
            <p:nvPr/>
          </p:nvSpPr>
          <p:spPr bwMode="auto">
            <a:xfrm>
              <a:off x="4963" y="2652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602" name="AutoShape 26"/>
            <p:cNvSpPr>
              <a:spLocks noChangeArrowheads="1"/>
            </p:cNvSpPr>
            <p:nvPr/>
          </p:nvSpPr>
          <p:spPr bwMode="auto">
            <a:xfrm>
              <a:off x="4697" y="1516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3107" y="231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624" name="AutoShape 48"/>
            <p:cNvSpPr>
              <a:spLocks noChangeArrowheads="1"/>
            </p:cNvSpPr>
            <p:nvPr/>
          </p:nvSpPr>
          <p:spPr bwMode="auto">
            <a:xfrm>
              <a:off x="2918" y="2577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342" y="2311"/>
              <a:ext cx="5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0" name="AutoShape 26"/>
            <p:cNvSpPr>
              <a:spLocks noChangeArrowheads="1"/>
            </p:cNvSpPr>
            <p:nvPr/>
          </p:nvSpPr>
          <p:spPr bwMode="auto">
            <a:xfrm>
              <a:off x="4810" y="1592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5001" y="1858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4841" y="2312"/>
              <a:ext cx="0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3" name="AutoShape 17"/>
            <p:cNvSpPr>
              <a:spLocks noChangeArrowheads="1"/>
            </p:cNvSpPr>
            <p:nvPr/>
          </p:nvSpPr>
          <p:spPr bwMode="auto">
            <a:xfrm>
              <a:off x="4650" y="3183"/>
              <a:ext cx="380" cy="341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6677117" y="5533480"/>
            <a:ext cx="1743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GLOBAL GLACIATION?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709863" y="6535230"/>
            <a:ext cx="17181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315075" y="6535230"/>
            <a:ext cx="26012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8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9" y="10432"/>
            <a:ext cx="631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Mittera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496638"/>
            <a:ext cx="4392488" cy="58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13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YOU LIKE THE VIEW?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3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gmedia.co.uk/2011/01/20/energy_intens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21241"/>
            <a:ext cx="7776864" cy="450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52" y="116632"/>
            <a:ext cx="7772400" cy="1143000"/>
          </a:xfrm>
        </p:spPr>
        <p:txBody>
          <a:bodyPr/>
          <a:lstStyle/>
          <a:p>
            <a:r>
              <a:rPr lang="en-GB" sz="3200" dirty="0" smtClean="0"/>
              <a:t>THE ‘ENVIRONMENTAL KUZNETS CURVE</a:t>
            </a:r>
            <a:r>
              <a:rPr lang="en-GB" sz="3200" dirty="0" smtClean="0"/>
              <a:t>’ (EKC)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600" dirty="0" smtClean="0"/>
              <a:t>“</a:t>
            </a:r>
            <a:r>
              <a:rPr lang="en-GB" sz="1600" dirty="0" err="1" smtClean="0"/>
              <a:t>Automatic”reductions</a:t>
            </a:r>
            <a:r>
              <a:rPr lang="en-GB" sz="1600" dirty="0" smtClean="0"/>
              <a:t> in </a:t>
            </a:r>
            <a:r>
              <a:rPr lang="en-GB" sz="1600" b="1" dirty="0" smtClean="0"/>
              <a:t>environmental intensity </a:t>
            </a:r>
            <a:r>
              <a:rPr lang="en-GB" sz="1600" dirty="0" smtClean="0"/>
              <a:t>(energy, carbon, </a:t>
            </a:r>
            <a:r>
              <a:rPr lang="en-GB" sz="1600" dirty="0" err="1" smtClean="0"/>
              <a:t>etc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696236" y="141277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Trebuchet MS" pitchFamily="34" charset="0"/>
              </a:rPr>
              <a:t>Source:</a:t>
            </a:r>
          </a:p>
          <a:p>
            <a:pPr algn="r"/>
            <a:r>
              <a:rPr lang="en-GB" sz="1400" dirty="0">
                <a:latin typeface="Trebuchet MS" pitchFamily="34" charset="0"/>
              </a:rPr>
              <a:t>t</a:t>
            </a:r>
            <a:r>
              <a:rPr lang="en-GB" sz="1400" dirty="0" smtClean="0">
                <a:latin typeface="Trebuchet MS" pitchFamily="34" charset="0"/>
              </a:rPr>
              <a:t>heregister.co.uk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44" y="2276872"/>
            <a:ext cx="720080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248" y="2492896"/>
            <a:ext cx="684076" cy="366737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601803" y="5609230"/>
            <a:ext cx="1310185" cy="323090"/>
          </a:xfrm>
          <a:custGeom>
            <a:avLst/>
            <a:gdLst>
              <a:gd name="connsiteX0" fmla="*/ 0 w 1310185"/>
              <a:gd name="connsiteY0" fmla="*/ 0 h 323090"/>
              <a:gd name="connsiteX1" fmla="*/ 368490 w 1310185"/>
              <a:gd name="connsiteY1" fmla="*/ 136477 h 323090"/>
              <a:gd name="connsiteX2" fmla="*/ 723331 w 1310185"/>
              <a:gd name="connsiteY2" fmla="*/ 218364 h 323090"/>
              <a:gd name="connsiteX3" fmla="*/ 1173707 w 1310185"/>
              <a:gd name="connsiteY3" fmla="*/ 313898 h 323090"/>
              <a:gd name="connsiteX4" fmla="*/ 1310185 w 1310185"/>
              <a:gd name="connsiteY4" fmla="*/ 313898 h 32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185" h="323090">
                <a:moveTo>
                  <a:pt x="0" y="0"/>
                </a:moveTo>
                <a:cubicBezTo>
                  <a:pt x="123967" y="50041"/>
                  <a:pt x="247935" y="100083"/>
                  <a:pt x="368490" y="136477"/>
                </a:cubicBezTo>
                <a:cubicBezTo>
                  <a:pt x="489045" y="172871"/>
                  <a:pt x="723331" y="218364"/>
                  <a:pt x="723331" y="218364"/>
                </a:cubicBezTo>
                <a:cubicBezTo>
                  <a:pt x="857534" y="247934"/>
                  <a:pt x="1075898" y="297976"/>
                  <a:pt x="1173707" y="313898"/>
                </a:cubicBezTo>
                <a:cubicBezTo>
                  <a:pt x="1271516" y="329820"/>
                  <a:pt x="1290850" y="321859"/>
                  <a:pt x="1310185" y="313898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RATE OF TECHNICAL ADVANCE CAN BE RAPID AND DELIVER VERY DRAMATIC INCREASES IN EFFICIENCY</a:t>
            </a:r>
            <a:br>
              <a:rPr lang="en-GB" sz="2800" dirty="0" smtClean="0"/>
            </a:br>
            <a:r>
              <a:rPr lang="en-GB" sz="2400" dirty="0" smtClean="0"/>
              <a:t>COST </a:t>
            </a:r>
            <a:r>
              <a:rPr lang="en-GB" sz="2400" dirty="0" smtClean="0"/>
              <a:t>OF </a:t>
            </a:r>
            <a:r>
              <a:rPr lang="en-GB" sz="2400" dirty="0"/>
              <a:t>LIGHTING 1300-2000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1100" dirty="0" smtClean="0"/>
              <a:t>(From Fouquet, 2011)</a:t>
            </a:r>
            <a:endParaRPr lang="en-GB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7420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86104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‘Factor 10’ in energy</a:t>
            </a:r>
          </a:p>
          <a:p>
            <a:r>
              <a:rPr lang="en-GB" dirty="0" smtClean="0">
                <a:latin typeface="Trebuchet MS" pitchFamily="34" charset="0"/>
              </a:rPr>
              <a:t>&gt;3 orders of magnitude in lighting efficacy 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ransistor Count and Moore's Law - 2011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3"/>
          <a:stretch/>
        </p:blipFill>
        <p:spPr bwMode="auto">
          <a:xfrm>
            <a:off x="1475656" y="921849"/>
            <a:ext cx="7376792" cy="59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156" y="5912405"/>
            <a:ext cx="198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rebuchet MS" pitchFamily="34" charset="0"/>
              </a:rPr>
              <a:t>Image credit: </a:t>
            </a:r>
            <a:r>
              <a:rPr lang="en-GB" sz="1400" dirty="0" err="1" smtClean="0">
                <a:latin typeface="Trebuchet MS" pitchFamily="34" charset="0"/>
              </a:rPr>
              <a:t>wikipedia</a:t>
            </a:r>
            <a:r>
              <a:rPr lang="en-GB" sz="1400" dirty="0" smtClean="0">
                <a:latin typeface="Trebuchet MS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41490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‘Factor 10’ every 7 years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r>
              <a:rPr lang="en-GB" sz="3200" dirty="0" smtClean="0"/>
              <a:t>MOORE’S LAW</a:t>
            </a:r>
            <a:br>
              <a:rPr lang="en-GB" sz="3200" dirty="0" smtClean="0"/>
            </a:br>
            <a:r>
              <a:rPr lang="en-GB" sz="2400" dirty="0" smtClean="0"/>
              <a:t>Still going strong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73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568952" cy="1143000"/>
          </a:xfrm>
        </p:spPr>
        <p:txBody>
          <a:bodyPr/>
          <a:lstStyle/>
          <a:p>
            <a:r>
              <a:rPr lang="en-GB" sz="2800" dirty="0" smtClean="0"/>
              <a:t>LOCAL ENVIRONMENTAL PROBLEMS CAN USUALLY BE SOLVED (AT A PRICE) BY REGULATION AND TECHNICAL MEASURES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4789"/>
            <a:ext cx="6624736" cy="50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STANDARD ‘B.A.U.’ MODEL OF MITIGATION PROCESSES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00339" y="1682949"/>
            <a:ext cx="7848872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12336" y="4315427"/>
            <a:ext cx="1907728" cy="400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effectLst/>
                <a:latin typeface="Times New Roman"/>
                <a:ea typeface="Calibri"/>
              </a:rPr>
              <a:t>Outcome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15208" y="4476607"/>
            <a:ext cx="1907728" cy="400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Times New Roman"/>
                <a:ea typeface="Calibri"/>
              </a:rPr>
              <a:t>Trend identified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59574" y="4131221"/>
            <a:ext cx="2928141" cy="1680881"/>
          </a:xfrm>
          <a:custGeom>
            <a:avLst/>
            <a:gdLst>
              <a:gd name="connsiteX0" fmla="*/ 0 w 1885950"/>
              <a:gd name="connsiteY0" fmla="*/ 904875 h 904875"/>
              <a:gd name="connsiteX1" fmla="*/ 266700 w 1885950"/>
              <a:gd name="connsiteY1" fmla="*/ 857250 h 904875"/>
              <a:gd name="connsiteX2" fmla="*/ 428625 w 1885950"/>
              <a:gd name="connsiteY2" fmla="*/ 781050 h 904875"/>
              <a:gd name="connsiteX3" fmla="*/ 990600 w 1885950"/>
              <a:gd name="connsiteY3" fmla="*/ 504825 h 904875"/>
              <a:gd name="connsiteX4" fmla="*/ 1304925 w 1885950"/>
              <a:gd name="connsiteY4" fmla="*/ 295275 h 904875"/>
              <a:gd name="connsiteX5" fmla="*/ 1762125 w 1885950"/>
              <a:gd name="connsiteY5" fmla="*/ 66675 h 904875"/>
              <a:gd name="connsiteX6" fmla="*/ 1885950 w 1885950"/>
              <a:gd name="connsiteY6" fmla="*/ 0 h 904875"/>
              <a:gd name="connsiteX0" fmla="*/ 0 w 1885950"/>
              <a:gd name="connsiteY0" fmla="*/ 904875 h 904875"/>
              <a:gd name="connsiteX1" fmla="*/ 266700 w 1885950"/>
              <a:gd name="connsiteY1" fmla="*/ 857250 h 904875"/>
              <a:gd name="connsiteX2" fmla="*/ 428625 w 1885950"/>
              <a:gd name="connsiteY2" fmla="*/ 781050 h 904875"/>
              <a:gd name="connsiteX3" fmla="*/ 990600 w 1885950"/>
              <a:gd name="connsiteY3" fmla="*/ 504825 h 904875"/>
              <a:gd name="connsiteX4" fmla="*/ 1371600 w 1885950"/>
              <a:gd name="connsiteY4" fmla="*/ 320067 h 904875"/>
              <a:gd name="connsiteX5" fmla="*/ 1762125 w 1885950"/>
              <a:gd name="connsiteY5" fmla="*/ 66675 h 904875"/>
              <a:gd name="connsiteX6" fmla="*/ 1885950 w 1885950"/>
              <a:gd name="connsiteY6" fmla="*/ 0 h 904875"/>
              <a:gd name="connsiteX0" fmla="*/ 0 w 1885950"/>
              <a:gd name="connsiteY0" fmla="*/ 904875 h 904875"/>
              <a:gd name="connsiteX1" fmla="*/ 266700 w 1885950"/>
              <a:gd name="connsiteY1" fmla="*/ 857250 h 904875"/>
              <a:gd name="connsiteX2" fmla="*/ 428625 w 1885950"/>
              <a:gd name="connsiteY2" fmla="*/ 781050 h 904875"/>
              <a:gd name="connsiteX3" fmla="*/ 876300 w 1885950"/>
              <a:gd name="connsiteY3" fmla="*/ 591594 h 904875"/>
              <a:gd name="connsiteX4" fmla="*/ 1371600 w 1885950"/>
              <a:gd name="connsiteY4" fmla="*/ 320067 h 904875"/>
              <a:gd name="connsiteX5" fmla="*/ 1762125 w 1885950"/>
              <a:gd name="connsiteY5" fmla="*/ 66675 h 904875"/>
              <a:gd name="connsiteX6" fmla="*/ 1885950 w 1885950"/>
              <a:gd name="connsiteY6" fmla="*/ 0 h 904875"/>
              <a:gd name="connsiteX0" fmla="*/ 0 w 1885950"/>
              <a:gd name="connsiteY0" fmla="*/ 904875 h 904875"/>
              <a:gd name="connsiteX1" fmla="*/ 238125 w 1885950"/>
              <a:gd name="connsiteY1" fmla="*/ 820063 h 904875"/>
              <a:gd name="connsiteX2" fmla="*/ 428625 w 1885950"/>
              <a:gd name="connsiteY2" fmla="*/ 781050 h 904875"/>
              <a:gd name="connsiteX3" fmla="*/ 876300 w 1885950"/>
              <a:gd name="connsiteY3" fmla="*/ 591594 h 904875"/>
              <a:gd name="connsiteX4" fmla="*/ 1371600 w 1885950"/>
              <a:gd name="connsiteY4" fmla="*/ 320067 h 904875"/>
              <a:gd name="connsiteX5" fmla="*/ 1762125 w 1885950"/>
              <a:gd name="connsiteY5" fmla="*/ 66675 h 904875"/>
              <a:gd name="connsiteX6" fmla="*/ 1885950 w 1885950"/>
              <a:gd name="connsiteY6" fmla="*/ 0 h 904875"/>
              <a:gd name="connsiteX0" fmla="*/ 0 w 1885950"/>
              <a:gd name="connsiteY0" fmla="*/ 904875 h 911686"/>
              <a:gd name="connsiteX1" fmla="*/ 247650 w 1885950"/>
              <a:gd name="connsiteY1" fmla="*/ 904875 h 911686"/>
              <a:gd name="connsiteX2" fmla="*/ 428625 w 1885950"/>
              <a:gd name="connsiteY2" fmla="*/ 781050 h 911686"/>
              <a:gd name="connsiteX3" fmla="*/ 876300 w 1885950"/>
              <a:gd name="connsiteY3" fmla="*/ 591594 h 911686"/>
              <a:gd name="connsiteX4" fmla="*/ 1371600 w 1885950"/>
              <a:gd name="connsiteY4" fmla="*/ 320067 h 911686"/>
              <a:gd name="connsiteX5" fmla="*/ 1762125 w 1885950"/>
              <a:gd name="connsiteY5" fmla="*/ 66675 h 911686"/>
              <a:gd name="connsiteX6" fmla="*/ 1885950 w 1885950"/>
              <a:gd name="connsiteY6" fmla="*/ 0 h 911686"/>
              <a:gd name="connsiteX0" fmla="*/ 0 w 1885950"/>
              <a:gd name="connsiteY0" fmla="*/ 904875 h 904875"/>
              <a:gd name="connsiteX1" fmla="*/ 238125 w 1885950"/>
              <a:gd name="connsiteY1" fmla="*/ 842883 h 904875"/>
              <a:gd name="connsiteX2" fmla="*/ 428625 w 1885950"/>
              <a:gd name="connsiteY2" fmla="*/ 781050 h 904875"/>
              <a:gd name="connsiteX3" fmla="*/ 876300 w 1885950"/>
              <a:gd name="connsiteY3" fmla="*/ 591594 h 904875"/>
              <a:gd name="connsiteX4" fmla="*/ 1371600 w 1885950"/>
              <a:gd name="connsiteY4" fmla="*/ 320067 h 904875"/>
              <a:gd name="connsiteX5" fmla="*/ 1762125 w 1885950"/>
              <a:gd name="connsiteY5" fmla="*/ 66675 h 904875"/>
              <a:gd name="connsiteX6" fmla="*/ 1885950 w 1885950"/>
              <a:gd name="connsiteY6" fmla="*/ 0 h 904875"/>
              <a:gd name="connsiteX0" fmla="*/ 0 w 1885950"/>
              <a:gd name="connsiteY0" fmla="*/ 904875 h 904875"/>
              <a:gd name="connsiteX1" fmla="*/ 238125 w 1885950"/>
              <a:gd name="connsiteY1" fmla="*/ 842883 h 904875"/>
              <a:gd name="connsiteX2" fmla="*/ 542925 w 1885950"/>
              <a:gd name="connsiteY2" fmla="*/ 743863 h 904875"/>
              <a:gd name="connsiteX3" fmla="*/ 876300 w 1885950"/>
              <a:gd name="connsiteY3" fmla="*/ 591594 h 904875"/>
              <a:gd name="connsiteX4" fmla="*/ 1371600 w 1885950"/>
              <a:gd name="connsiteY4" fmla="*/ 320067 h 904875"/>
              <a:gd name="connsiteX5" fmla="*/ 1762125 w 1885950"/>
              <a:gd name="connsiteY5" fmla="*/ 66675 h 904875"/>
              <a:gd name="connsiteX6" fmla="*/ 1885950 w 1885950"/>
              <a:gd name="connsiteY6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950" h="904875">
                <a:moveTo>
                  <a:pt x="0" y="904875"/>
                </a:moveTo>
                <a:cubicBezTo>
                  <a:pt x="97631" y="891381"/>
                  <a:pt x="147638" y="869718"/>
                  <a:pt x="238125" y="842883"/>
                </a:cubicBezTo>
                <a:cubicBezTo>
                  <a:pt x="328612" y="816048"/>
                  <a:pt x="436563" y="785744"/>
                  <a:pt x="542925" y="743863"/>
                </a:cubicBezTo>
                <a:cubicBezTo>
                  <a:pt x="649287" y="701982"/>
                  <a:pt x="738188" y="662227"/>
                  <a:pt x="876300" y="591594"/>
                </a:cubicBezTo>
                <a:cubicBezTo>
                  <a:pt x="1014412" y="520961"/>
                  <a:pt x="1223963" y="407553"/>
                  <a:pt x="1371600" y="320067"/>
                </a:cubicBezTo>
                <a:cubicBezTo>
                  <a:pt x="1519237" y="232581"/>
                  <a:pt x="1676400" y="120019"/>
                  <a:pt x="1762125" y="66675"/>
                </a:cubicBezTo>
                <a:cubicBezTo>
                  <a:pt x="1847850" y="13331"/>
                  <a:pt x="1872456" y="8731"/>
                  <a:pt x="18859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 dirty="0">
              <a:latin typeface="Trebuchet MS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05316" y="3601628"/>
            <a:ext cx="3578839" cy="1950095"/>
          </a:xfrm>
          <a:custGeom>
            <a:avLst/>
            <a:gdLst>
              <a:gd name="connsiteX0" fmla="*/ 0 w 2305050"/>
              <a:gd name="connsiteY0" fmla="*/ 58974 h 792399"/>
              <a:gd name="connsiteX1" fmla="*/ 314325 w 2305050"/>
              <a:gd name="connsiteY1" fmla="*/ 20874 h 792399"/>
              <a:gd name="connsiteX2" fmla="*/ 619125 w 2305050"/>
              <a:gd name="connsiteY2" fmla="*/ 11349 h 792399"/>
              <a:gd name="connsiteX3" fmla="*/ 1028700 w 2305050"/>
              <a:gd name="connsiteY3" fmla="*/ 182799 h 792399"/>
              <a:gd name="connsiteX4" fmla="*/ 1333500 w 2305050"/>
              <a:gd name="connsiteY4" fmla="*/ 401874 h 792399"/>
              <a:gd name="connsiteX5" fmla="*/ 1600200 w 2305050"/>
              <a:gd name="connsiteY5" fmla="*/ 630474 h 792399"/>
              <a:gd name="connsiteX6" fmla="*/ 1943100 w 2305050"/>
              <a:gd name="connsiteY6" fmla="*/ 744774 h 792399"/>
              <a:gd name="connsiteX7" fmla="*/ 2305050 w 2305050"/>
              <a:gd name="connsiteY7" fmla="*/ 792399 h 792399"/>
              <a:gd name="connsiteX0" fmla="*/ 0 w 2305050"/>
              <a:gd name="connsiteY0" fmla="*/ 67700 h 801125"/>
              <a:gd name="connsiteX1" fmla="*/ 247650 w 2305050"/>
              <a:gd name="connsiteY1" fmla="*/ 8726 h 801125"/>
              <a:gd name="connsiteX2" fmla="*/ 619125 w 2305050"/>
              <a:gd name="connsiteY2" fmla="*/ 20075 h 801125"/>
              <a:gd name="connsiteX3" fmla="*/ 1028700 w 2305050"/>
              <a:gd name="connsiteY3" fmla="*/ 191525 h 801125"/>
              <a:gd name="connsiteX4" fmla="*/ 1333500 w 2305050"/>
              <a:gd name="connsiteY4" fmla="*/ 410600 h 801125"/>
              <a:gd name="connsiteX5" fmla="*/ 1600200 w 2305050"/>
              <a:gd name="connsiteY5" fmla="*/ 639200 h 801125"/>
              <a:gd name="connsiteX6" fmla="*/ 1943100 w 2305050"/>
              <a:gd name="connsiteY6" fmla="*/ 753500 h 801125"/>
              <a:gd name="connsiteX7" fmla="*/ 2305050 w 2305050"/>
              <a:gd name="connsiteY7" fmla="*/ 801125 h 801125"/>
              <a:gd name="connsiteX0" fmla="*/ 0 w 2305050"/>
              <a:gd name="connsiteY0" fmla="*/ 67735 h 801127"/>
              <a:gd name="connsiteX1" fmla="*/ 247650 w 2305050"/>
              <a:gd name="connsiteY1" fmla="*/ 8728 h 801127"/>
              <a:gd name="connsiteX2" fmla="*/ 619125 w 2305050"/>
              <a:gd name="connsiteY2" fmla="*/ 20077 h 801127"/>
              <a:gd name="connsiteX3" fmla="*/ 1028700 w 2305050"/>
              <a:gd name="connsiteY3" fmla="*/ 191527 h 801127"/>
              <a:gd name="connsiteX4" fmla="*/ 1333500 w 2305050"/>
              <a:gd name="connsiteY4" fmla="*/ 410602 h 801127"/>
              <a:gd name="connsiteX5" fmla="*/ 1600200 w 2305050"/>
              <a:gd name="connsiteY5" fmla="*/ 639202 h 801127"/>
              <a:gd name="connsiteX6" fmla="*/ 1943100 w 2305050"/>
              <a:gd name="connsiteY6" fmla="*/ 753502 h 801127"/>
              <a:gd name="connsiteX7" fmla="*/ 2305050 w 2305050"/>
              <a:gd name="connsiteY7" fmla="*/ 801127 h 801127"/>
              <a:gd name="connsiteX0" fmla="*/ 0 w 2305050"/>
              <a:gd name="connsiteY0" fmla="*/ 73298 h 806690"/>
              <a:gd name="connsiteX1" fmla="*/ 247650 w 2305050"/>
              <a:gd name="connsiteY1" fmla="*/ 5563 h 806690"/>
              <a:gd name="connsiteX2" fmla="*/ 619125 w 2305050"/>
              <a:gd name="connsiteY2" fmla="*/ 25640 h 806690"/>
              <a:gd name="connsiteX3" fmla="*/ 1028700 w 2305050"/>
              <a:gd name="connsiteY3" fmla="*/ 197090 h 806690"/>
              <a:gd name="connsiteX4" fmla="*/ 1333500 w 2305050"/>
              <a:gd name="connsiteY4" fmla="*/ 416165 h 806690"/>
              <a:gd name="connsiteX5" fmla="*/ 1600200 w 2305050"/>
              <a:gd name="connsiteY5" fmla="*/ 644765 h 806690"/>
              <a:gd name="connsiteX6" fmla="*/ 1943100 w 2305050"/>
              <a:gd name="connsiteY6" fmla="*/ 759065 h 806690"/>
              <a:gd name="connsiteX7" fmla="*/ 2305050 w 2305050"/>
              <a:gd name="connsiteY7" fmla="*/ 806690 h 806690"/>
              <a:gd name="connsiteX0" fmla="*/ 0 w 2305050"/>
              <a:gd name="connsiteY0" fmla="*/ 73298 h 806690"/>
              <a:gd name="connsiteX1" fmla="*/ 247650 w 2305050"/>
              <a:gd name="connsiteY1" fmla="*/ 5563 h 806690"/>
              <a:gd name="connsiteX2" fmla="*/ 619125 w 2305050"/>
              <a:gd name="connsiteY2" fmla="*/ 25640 h 806690"/>
              <a:gd name="connsiteX3" fmla="*/ 1028700 w 2305050"/>
              <a:gd name="connsiteY3" fmla="*/ 197090 h 806690"/>
              <a:gd name="connsiteX4" fmla="*/ 1333500 w 2305050"/>
              <a:gd name="connsiteY4" fmla="*/ 416165 h 806690"/>
              <a:gd name="connsiteX5" fmla="*/ 1628775 w 2305050"/>
              <a:gd name="connsiteY5" fmla="*/ 635429 h 806690"/>
              <a:gd name="connsiteX6" fmla="*/ 1943100 w 2305050"/>
              <a:gd name="connsiteY6" fmla="*/ 759065 h 806690"/>
              <a:gd name="connsiteX7" fmla="*/ 2305050 w 2305050"/>
              <a:gd name="connsiteY7" fmla="*/ 806690 h 80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5050" h="806690">
                <a:moveTo>
                  <a:pt x="0" y="73298"/>
                </a:moveTo>
                <a:cubicBezTo>
                  <a:pt x="105569" y="58216"/>
                  <a:pt x="144463" y="13506"/>
                  <a:pt x="247650" y="5563"/>
                </a:cubicBezTo>
                <a:cubicBezTo>
                  <a:pt x="350838" y="-2380"/>
                  <a:pt x="488950" y="-6281"/>
                  <a:pt x="619125" y="25640"/>
                </a:cubicBezTo>
                <a:cubicBezTo>
                  <a:pt x="749300" y="57561"/>
                  <a:pt x="909638" y="132003"/>
                  <a:pt x="1028700" y="197090"/>
                </a:cubicBezTo>
                <a:cubicBezTo>
                  <a:pt x="1147762" y="262177"/>
                  <a:pt x="1233488" y="343109"/>
                  <a:pt x="1333500" y="416165"/>
                </a:cubicBezTo>
                <a:cubicBezTo>
                  <a:pt x="1433512" y="489221"/>
                  <a:pt x="1527175" y="578279"/>
                  <a:pt x="1628775" y="635429"/>
                </a:cubicBezTo>
                <a:cubicBezTo>
                  <a:pt x="1730375" y="692579"/>
                  <a:pt x="1830388" y="730522"/>
                  <a:pt x="1943100" y="759065"/>
                </a:cubicBezTo>
                <a:cubicBezTo>
                  <a:pt x="2055812" y="787608"/>
                  <a:pt x="2182812" y="796371"/>
                  <a:pt x="2305050" y="80669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 dirty="0">
              <a:latin typeface="Trebuchet MS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61658" y="1920747"/>
            <a:ext cx="3800668" cy="2157910"/>
            <a:chOff x="4061658" y="1920747"/>
            <a:chExt cx="3800668" cy="2157910"/>
          </a:xfrm>
        </p:grpSpPr>
        <p:sp>
          <p:nvSpPr>
            <p:cNvPr id="17" name="Freeform 16"/>
            <p:cNvSpPr/>
            <p:nvPr/>
          </p:nvSpPr>
          <p:spPr>
            <a:xfrm>
              <a:off x="4061658" y="1920747"/>
              <a:ext cx="1843188" cy="2157910"/>
            </a:xfrm>
            <a:custGeom>
              <a:avLst/>
              <a:gdLst>
                <a:gd name="connsiteX0" fmla="*/ 0 w 1187156"/>
                <a:gd name="connsiteY0" fmla="*/ 892656 h 892656"/>
                <a:gd name="connsiteX1" fmla="*/ 314325 w 1187156"/>
                <a:gd name="connsiteY1" fmla="*/ 730731 h 892656"/>
                <a:gd name="connsiteX2" fmla="*/ 485775 w 1187156"/>
                <a:gd name="connsiteY2" fmla="*/ 635481 h 892656"/>
                <a:gd name="connsiteX3" fmla="*/ 819150 w 1187156"/>
                <a:gd name="connsiteY3" fmla="*/ 397356 h 892656"/>
                <a:gd name="connsiteX4" fmla="*/ 1009650 w 1187156"/>
                <a:gd name="connsiteY4" fmla="*/ 216381 h 892656"/>
                <a:gd name="connsiteX5" fmla="*/ 1171575 w 1187156"/>
                <a:gd name="connsiteY5" fmla="*/ 25881 h 892656"/>
                <a:gd name="connsiteX6" fmla="*/ 1171575 w 1187156"/>
                <a:gd name="connsiteY6" fmla="*/ 6831 h 8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7156" h="892656">
                  <a:moveTo>
                    <a:pt x="0" y="892656"/>
                  </a:moveTo>
                  <a:lnTo>
                    <a:pt x="314325" y="730731"/>
                  </a:lnTo>
                  <a:cubicBezTo>
                    <a:pt x="395287" y="687869"/>
                    <a:pt x="401638" y="691043"/>
                    <a:pt x="485775" y="635481"/>
                  </a:cubicBezTo>
                  <a:cubicBezTo>
                    <a:pt x="569912" y="579919"/>
                    <a:pt x="731838" y="467206"/>
                    <a:pt x="819150" y="397356"/>
                  </a:cubicBezTo>
                  <a:cubicBezTo>
                    <a:pt x="906463" y="327506"/>
                    <a:pt x="950913" y="278293"/>
                    <a:pt x="1009650" y="216381"/>
                  </a:cubicBezTo>
                  <a:cubicBezTo>
                    <a:pt x="1068387" y="154469"/>
                    <a:pt x="1144588" y="60806"/>
                    <a:pt x="1171575" y="25881"/>
                  </a:cubicBezTo>
                  <a:cubicBezTo>
                    <a:pt x="1198563" y="-9044"/>
                    <a:pt x="1185069" y="-1107"/>
                    <a:pt x="1171575" y="6831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3200" dirty="0">
                <a:latin typeface="Trebuchet MS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954598" y="1920747"/>
              <a:ext cx="1907728" cy="7078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dirty="0">
                  <a:effectLst/>
                  <a:latin typeface="Times New Roman"/>
                  <a:ea typeface="Calibri"/>
                </a:rPr>
                <a:t>Extrapolated trend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3987715" y="5858153"/>
            <a:ext cx="4037286" cy="21491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02504" y="5950257"/>
            <a:ext cx="3460531" cy="400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effectLst/>
                <a:latin typeface="Times New Roman"/>
                <a:ea typeface="Calibri"/>
              </a:rPr>
              <a:t>Mitigation measures 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333527" y="368351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ENVIRONMENTAL IMPACT (NOTIONAL ARITHMETIC SCALE)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08439" y="1732306"/>
            <a:ext cx="2928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UK air quality</a:t>
            </a:r>
          </a:p>
          <a:p>
            <a:r>
              <a:rPr lang="en-GB" dirty="0" smtClean="0"/>
              <a:t>Lead in petrol</a:t>
            </a:r>
          </a:p>
          <a:p>
            <a:r>
              <a:rPr lang="en-GB" dirty="0"/>
              <a:t>Protection of </a:t>
            </a:r>
            <a:r>
              <a:rPr lang="en-GB" dirty="0" err="1"/>
              <a:t>peatlands</a:t>
            </a:r>
            <a:endParaRPr lang="en-GB" dirty="0"/>
          </a:p>
          <a:p>
            <a:r>
              <a:rPr lang="en-GB" dirty="0" smtClean="0"/>
              <a:t>Acid rain</a:t>
            </a:r>
          </a:p>
          <a:p>
            <a:r>
              <a:rPr lang="en-GB" dirty="0" smtClean="0"/>
              <a:t>Eutrophication of lakes</a:t>
            </a:r>
          </a:p>
          <a:p>
            <a:r>
              <a:rPr lang="en-GB" dirty="0" smtClean="0"/>
              <a:t>Toxic materials in paints</a:t>
            </a:r>
          </a:p>
          <a:p>
            <a:r>
              <a:rPr lang="en-GB" dirty="0" smtClean="0"/>
              <a:t>Bathing water quality</a:t>
            </a:r>
          </a:p>
          <a:p>
            <a:r>
              <a:rPr lang="en-GB" dirty="0" smtClean="0"/>
              <a:t>Protected areas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Stratospheric </a:t>
            </a:r>
            <a:r>
              <a:rPr lang="en-GB" dirty="0">
                <a:solidFill>
                  <a:srgbClr val="FF0000"/>
                </a:solidFill>
              </a:rPr>
              <a:t>ozone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87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8" grpId="0" animBg="1"/>
      <p:bldP spid="9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Ozone cfc tre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223268" cy="54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GB" sz="2800" dirty="0" smtClean="0"/>
              <a:t>EFFECTS OF THE MONTREAL PROTOCOL ON OZONE-DETROYING CHEMICALS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321297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Even global problems can be solved with appropriate regulatory framework and shifts in technology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50312" y="247000"/>
            <a:ext cx="8496300" cy="6663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u="sng" dirty="0">
                <a:solidFill>
                  <a:srgbClr val="990033"/>
                </a:solidFill>
                <a:latin typeface="Trebuchet MS" pitchFamily="34" charset="0"/>
              </a:rPr>
              <a:t>‘THE </a:t>
            </a:r>
            <a:r>
              <a:rPr lang="en-GB" sz="2000" u="sng" dirty="0" smtClean="0">
                <a:solidFill>
                  <a:srgbClr val="990033"/>
                </a:solidFill>
                <a:latin typeface="Trebuchet MS" pitchFamily="34" charset="0"/>
              </a:rPr>
              <a:t>ENVIRONMENTAL LITANY</a:t>
            </a:r>
            <a:r>
              <a:rPr lang="en-GB" sz="2000" u="sng" dirty="0">
                <a:solidFill>
                  <a:srgbClr val="990033"/>
                </a:solidFill>
                <a:latin typeface="Trebuchet MS" pitchFamily="34" charset="0"/>
              </a:rPr>
              <a:t>’ according to </a:t>
            </a:r>
            <a:r>
              <a:rPr lang="en-GB" sz="2000" u="sng" dirty="0" err="1">
                <a:solidFill>
                  <a:srgbClr val="990033"/>
                </a:solidFill>
                <a:latin typeface="Trebuchet MS" pitchFamily="34" charset="0"/>
              </a:rPr>
              <a:t>Bj</a:t>
            </a:r>
            <a:r>
              <a:rPr lang="en-US" sz="2000" u="sng" dirty="0">
                <a:solidFill>
                  <a:srgbClr val="990033"/>
                </a:solidFill>
                <a:latin typeface="Trebuchet MS" pitchFamily="34" charset="0"/>
              </a:rPr>
              <a:t>ø</a:t>
            </a:r>
            <a:r>
              <a:rPr lang="en-GB" sz="2000" u="sng" dirty="0" err="1">
                <a:solidFill>
                  <a:srgbClr val="990033"/>
                </a:solidFill>
                <a:latin typeface="Trebuchet MS" pitchFamily="34" charset="0"/>
              </a:rPr>
              <a:t>rn</a:t>
            </a:r>
            <a:r>
              <a:rPr lang="en-GB" sz="2000" u="sng" dirty="0">
                <a:solidFill>
                  <a:srgbClr val="990033"/>
                </a:solidFill>
                <a:latin typeface="Trebuchet MS" pitchFamily="34" charset="0"/>
              </a:rPr>
              <a:t> </a:t>
            </a:r>
            <a:r>
              <a:rPr lang="en-GB" sz="2000" u="sng" dirty="0" err="1" smtClean="0">
                <a:solidFill>
                  <a:srgbClr val="990033"/>
                </a:solidFill>
                <a:latin typeface="Trebuchet MS" pitchFamily="34" charset="0"/>
              </a:rPr>
              <a:t>Lomborg</a:t>
            </a:r>
            <a:r>
              <a:rPr lang="en-GB" sz="2000" u="sng" dirty="0" smtClean="0">
                <a:solidFill>
                  <a:srgbClr val="990033"/>
                </a:solidFill>
                <a:latin typeface="Trebuchet MS" pitchFamily="34" charset="0"/>
              </a:rPr>
              <a:t> (an economist), and his replies</a:t>
            </a:r>
            <a:endParaRPr lang="en-GB" sz="2000" u="sng" dirty="0">
              <a:solidFill>
                <a:srgbClr val="990033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The world’s ecosystems are breaking down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Resources are running out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The population is ever growing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Air and water are becoming more polluted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More and more species are becoming extinct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Forests are disappearing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Coral reefs are dying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Fish stocks are collapsing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Top soil is disappearing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Deserts are growing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Wilderness is increasingly destroyed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990033"/>
                </a:solidFill>
                <a:latin typeface="Trebuchet MS" pitchFamily="34" charset="0"/>
              </a:rPr>
              <a:t>The climate is changing irreversibly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990033"/>
                </a:solidFill>
                <a:latin typeface="Trebuchet MS" pitchFamily="34" charset="0"/>
              </a:rPr>
              <a:t>…….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508897" y="980728"/>
            <a:ext cx="30096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WHAT DOES THIS MEAN? THEY </a:t>
            </a: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ARE ALWAYS CHANGING ANYWAY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436890" y="2420888"/>
            <a:ext cx="29515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WHERE? CERTAINLY NOT </a:t>
            </a: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IN THE UK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086225" y="1979613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BUT THE GROWTH IS SLOWING DOWN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564681" y="1556792"/>
            <a:ext cx="49681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SOME </a:t>
            </a: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MIGHT BE, BUT WE FIND MORE, SUBSTITUTE</a:t>
            </a:r>
            <a:endParaRPr lang="en-GB" sz="1400" dirty="0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580063" y="2908176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NOT MANY CONFIRMED CASES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916238" y="3802688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SOME ARE, BUT CAN RECOVER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348038" y="3386138"/>
            <a:ext cx="4752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THEY </a:t>
            </a: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ARE </a:t>
            </a: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INCREASING IN TEMPERATE AREAS</a:t>
            </a:r>
            <a:endParaRPr lang="en-GB" sz="1400" dirty="0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419450" y="4279448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SOME ARE, BUT CAN RECOVER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205163" y="4725144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BUT THERE’S STILL PLENTY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843385" y="5157192"/>
            <a:ext cx="56894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THIS IS </a:t>
            </a: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DISPUTED, THEY GROW AND SHRINK</a:t>
            </a:r>
            <a:endParaRPr lang="en-GB" sz="1400" dirty="0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572000" y="5661248"/>
            <a:ext cx="43204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9900"/>
                </a:solidFill>
                <a:latin typeface="Trebuchet MS" pitchFamily="34" charset="0"/>
              </a:rPr>
              <a:t>DEPENDS WHAT YOU MEAN </a:t>
            </a: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BY…AND WHO NEEDS IT?</a:t>
            </a:r>
            <a:endParaRPr lang="en-GB" sz="1400" dirty="0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572000" y="5969025"/>
            <a:ext cx="394652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CAN YOU PROVE IT?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9900"/>
                </a:solidFill>
                <a:latin typeface="Trebuchet MS" pitchFamily="34" charset="0"/>
              </a:rPr>
              <a:t>BAD FOR SOME, GOOD FOR OTHERS: AND WE CAN FIX IT</a:t>
            </a:r>
            <a:endParaRPr lang="en-GB" sz="1400" dirty="0">
              <a:solidFill>
                <a:srgbClr val="0099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7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  <p:bldP spid="327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>IS</a:t>
            </a:r>
            <a:r>
              <a:rPr lang="en-GB" dirty="0" smtClean="0"/>
              <a:t> IT ACTUALLY WARMING?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AT WHAT POINT CAN YOU SAY ‘THIS IS ENOUGH EVIDENCE TO TURN THE WORLD ECONOMY ON ITS HEAD’?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6" y="1556793"/>
            <a:ext cx="734159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11960" y="2348880"/>
            <a:ext cx="3672408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4248" y="2348880"/>
            <a:ext cx="1080120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2120" y="2325363"/>
            <a:ext cx="2222617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683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GB" sz="2800" dirty="0" smtClean="0"/>
              <a:t>RECENTLY THE ‘LITANY’ HAS BEEN </a:t>
            </a:r>
            <a:br>
              <a:rPr lang="en-GB" sz="2800" dirty="0" smtClean="0"/>
            </a:br>
            <a:r>
              <a:rPr lang="en-GB" sz="2800" dirty="0" smtClean="0"/>
              <a:t>RE-ANALYSED AND PARTIALLY QUANTIFIED IN THE FORM OF ‘PLANETARY BOUNDARIES’</a:t>
            </a:r>
            <a:br>
              <a:rPr lang="en-GB" sz="2800" dirty="0" smtClean="0"/>
            </a:br>
            <a:r>
              <a:rPr lang="en-GB" sz="1800" dirty="0" smtClean="0"/>
              <a:t>BUT THIS TOO REMAINS CONTROVERSIAL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7" descr="http://www.stockholmresilience.org/images/18.7cf9c5aa121e17bab42800043477/PB-quantitative-evolution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0893" y="59025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Rockström </a:t>
            </a:r>
            <a:r>
              <a:rPr lang="en-GB" i="1" dirty="0" smtClean="0"/>
              <a:t>et al</a:t>
            </a:r>
            <a:r>
              <a:rPr lang="en-GB" dirty="0" smtClean="0"/>
              <a:t>.,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609600"/>
            <a:ext cx="6696744" cy="1143000"/>
          </a:xfrm>
        </p:spPr>
        <p:txBody>
          <a:bodyPr/>
          <a:lstStyle/>
          <a:p>
            <a:r>
              <a:rPr lang="en-GB" sz="2800" dirty="0" smtClean="0"/>
              <a:t>THE LAST 5 MILLION YEARS, GLOBAL TEMPERATURE CYCLES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 err="1" smtClean="0"/>
              <a:t>Lisiecki</a:t>
            </a:r>
            <a:r>
              <a:rPr lang="en-GB" sz="1800" dirty="0" smtClean="0"/>
              <a:t> and </a:t>
            </a:r>
            <a:r>
              <a:rPr lang="en-GB" sz="1800" dirty="0" err="1" smtClean="0"/>
              <a:t>Raymo</a:t>
            </a:r>
            <a:r>
              <a:rPr lang="en-GB" sz="1800" dirty="0" smtClean="0"/>
              <a:t> 2005</a:t>
            </a:r>
            <a:endParaRPr lang="en-GB" sz="1800" dirty="0"/>
          </a:p>
        </p:txBody>
      </p:sp>
      <p:pic>
        <p:nvPicPr>
          <p:cNvPr id="69634" name="Picture 2" descr="File:Five Myr Climate 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" y="2924944"/>
            <a:ext cx="88756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luebell wood"/>
          <p:cNvPicPr>
            <a:picLocks noChangeAspect="1" noChangeArrowheads="1"/>
          </p:cNvPicPr>
          <p:nvPr/>
        </p:nvPicPr>
        <p:blipFill>
          <a:blip r:embed="rId3">
            <a:lum bright="-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92944" y="116632"/>
            <a:ext cx="7772400" cy="11430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BUT THE BASIC THINKING GOES BACK 60 YEARS. 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SOME MILESTONES IN ENVIRONMENTALISM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1412776"/>
            <a:ext cx="9030146" cy="5472608"/>
          </a:xfrm>
        </p:spPr>
        <p:txBody>
          <a:bodyPr/>
          <a:lstStyle/>
          <a:p>
            <a:pPr eaLnBrk="1" hangingPunct="1"/>
            <a:r>
              <a:rPr lang="en-GB" sz="2900" dirty="0" smtClean="0">
                <a:solidFill>
                  <a:schemeClr val="bg1"/>
                </a:solidFill>
              </a:rPr>
              <a:t>‘Neo-Malthusian’ recognition of implications of exponential population growth 1950s</a:t>
            </a:r>
          </a:p>
          <a:p>
            <a:pPr eaLnBrk="1" hangingPunct="1"/>
            <a:r>
              <a:rPr lang="en-GB" sz="2900" i="1" dirty="0" smtClean="0">
                <a:solidFill>
                  <a:schemeClr val="bg1"/>
                </a:solidFill>
              </a:rPr>
              <a:t>Silent Spring </a:t>
            </a:r>
            <a:r>
              <a:rPr lang="en-GB" sz="2900" dirty="0" smtClean="0">
                <a:solidFill>
                  <a:schemeClr val="bg1"/>
                </a:solidFill>
              </a:rPr>
              <a:t>1962: technology, biodiversity</a:t>
            </a:r>
          </a:p>
          <a:p>
            <a:pPr eaLnBrk="1" hangingPunct="1"/>
            <a:r>
              <a:rPr lang="en-GB" sz="2900" dirty="0" smtClean="0">
                <a:solidFill>
                  <a:schemeClr val="bg1"/>
                </a:solidFill>
              </a:rPr>
              <a:t>Friends of the Earth1968:  generalising local issues</a:t>
            </a:r>
          </a:p>
          <a:p>
            <a:pPr eaLnBrk="1" hangingPunct="1"/>
            <a:r>
              <a:rPr lang="en-GB" sz="2900" i="1" dirty="0" smtClean="0">
                <a:solidFill>
                  <a:schemeClr val="bg1"/>
                </a:solidFill>
              </a:rPr>
              <a:t>The Limits to Growth </a:t>
            </a:r>
            <a:r>
              <a:rPr lang="en-GB" sz="2900" dirty="0" smtClean="0">
                <a:solidFill>
                  <a:schemeClr val="bg1"/>
                </a:solidFill>
              </a:rPr>
              <a:t>1972: highlighting </a:t>
            </a:r>
            <a:r>
              <a:rPr lang="en-GB" sz="2900" i="1" dirty="0" smtClean="0">
                <a:solidFill>
                  <a:schemeClr val="bg1"/>
                </a:solidFill>
              </a:rPr>
              <a:t>global</a:t>
            </a:r>
            <a:r>
              <a:rPr lang="en-GB" sz="2900" dirty="0" smtClean="0">
                <a:solidFill>
                  <a:schemeClr val="bg1"/>
                </a:solidFill>
              </a:rPr>
              <a:t> issues</a:t>
            </a:r>
          </a:p>
          <a:p>
            <a:pPr eaLnBrk="1" hangingPunct="1"/>
            <a:r>
              <a:rPr lang="en-GB" sz="2900" dirty="0" smtClean="0">
                <a:solidFill>
                  <a:schemeClr val="bg1"/>
                </a:solidFill>
              </a:rPr>
              <a:t>UNCHE, Stockholm 1972: </a:t>
            </a:r>
            <a:r>
              <a:rPr lang="en-GB" sz="2900" dirty="0" smtClean="0">
                <a:solidFill>
                  <a:schemeClr val="bg1"/>
                </a:solidFill>
              </a:rPr>
              <a:t>UNEP</a:t>
            </a:r>
          </a:p>
          <a:p>
            <a:pPr eaLnBrk="1" hangingPunct="1"/>
            <a:r>
              <a:rPr lang="en-GB" sz="2900" dirty="0" smtClean="0">
                <a:solidFill>
                  <a:schemeClr val="bg1"/>
                </a:solidFill>
              </a:rPr>
              <a:t>The ‘Precautionary Principle’ 1982</a:t>
            </a:r>
            <a:endParaRPr lang="en-GB" sz="29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2900" dirty="0" err="1" smtClean="0">
                <a:solidFill>
                  <a:schemeClr val="bg1"/>
                </a:solidFill>
              </a:rPr>
              <a:t>Brundtland</a:t>
            </a:r>
            <a:r>
              <a:rPr lang="en-GB" sz="2900" dirty="0" smtClean="0">
                <a:solidFill>
                  <a:schemeClr val="bg1"/>
                </a:solidFill>
              </a:rPr>
              <a:t> Report 1987:  Sustainable Development</a:t>
            </a:r>
          </a:p>
          <a:p>
            <a:pPr eaLnBrk="1" hangingPunct="1">
              <a:lnSpc>
                <a:spcPct val="80000"/>
              </a:lnSpc>
            </a:pPr>
            <a:endParaRPr lang="en-GB" sz="2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900" dirty="0" smtClean="0"/>
          </a:p>
          <a:p>
            <a:pPr eaLnBrk="1" hangingPunct="1">
              <a:lnSpc>
                <a:spcPct val="80000"/>
              </a:lnSpc>
            </a:pPr>
            <a:endParaRPr lang="en-GB" sz="2900" dirty="0" smtClean="0"/>
          </a:p>
          <a:p>
            <a:pPr eaLnBrk="1" hangingPunct="1">
              <a:lnSpc>
                <a:spcPct val="80000"/>
              </a:lnSpc>
            </a:pPr>
            <a:endParaRPr lang="en-GB" sz="2900" dirty="0" smtClean="0"/>
          </a:p>
          <a:p>
            <a:pPr eaLnBrk="1" hangingPunct="1">
              <a:lnSpc>
                <a:spcPct val="80000"/>
              </a:lnSpc>
            </a:pPr>
            <a:endParaRPr lang="en-GB" sz="2900" dirty="0" smtClean="0"/>
          </a:p>
        </p:txBody>
      </p:sp>
    </p:spTree>
    <p:extLst>
      <p:ext uri="{BB962C8B-B14F-4D97-AF65-F5344CB8AC3E}">
        <p14:creationId xmlns:p14="http://schemas.microsoft.com/office/powerpoint/2010/main" val="17206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luebell wood"/>
          <p:cNvPicPr>
            <a:picLocks noChangeAspect="1" noChangeArrowheads="1"/>
          </p:cNvPicPr>
          <p:nvPr/>
        </p:nvPicPr>
        <p:blipFill>
          <a:blip r:embed="rId3">
            <a:lum bright="-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3175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71400"/>
            <a:ext cx="8964488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</a:rPr>
              <a:t>FURTHER MILESTONES </a:t>
            </a:r>
            <a:r>
              <a:rPr lang="en-GB" sz="3200" dirty="0" smtClean="0">
                <a:solidFill>
                  <a:schemeClr val="bg1"/>
                </a:solidFill>
              </a:rPr>
              <a:t>IN ‘ENVIRONMENTALISM’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664" y="1052736"/>
            <a:ext cx="8640960" cy="5472608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chemeClr val="bg1"/>
                </a:solidFill>
              </a:rPr>
              <a:t>Montreal Protocol 1987: ozone-depleting substances</a:t>
            </a:r>
          </a:p>
          <a:p>
            <a:pPr eaLnBrk="1" hangingPunct="1"/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1992: UNFCCC, UNCBD</a:t>
            </a:r>
          </a:p>
          <a:p>
            <a:pPr eaLnBrk="1" hangingPunct="1"/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IPCC and Assessment Reports 1991-2013</a:t>
            </a:r>
          </a:p>
          <a:p>
            <a:pPr eaLnBrk="1" hangingPunct="1"/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1990s: Climate change as an emblematic and overarching problem</a:t>
            </a:r>
          </a:p>
          <a:p>
            <a:pPr eaLnBrk="1" hangingPunct="1"/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Kyoto Protocol </a:t>
            </a:r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1997/2005</a:t>
            </a:r>
          </a:p>
          <a:p>
            <a:pPr eaLnBrk="1" hangingPunct="1"/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Millennium assessment of Ecosystem Services 2005</a:t>
            </a: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‘Planetary Boundaries’ including climate </a:t>
            </a:r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2009</a:t>
            </a: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en-GB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en-GB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490538"/>
            <a:ext cx="8435975" cy="922337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rebuchet MS" pitchFamily="34" charset="0"/>
              </a:rPr>
              <a:t>CLIMATE CHANGE REMAINS THE PRINCIPAL GLOBAL PROBLEM, AND CARBON EMISSIONS CORRELATE WELL WITH OTHER ENVIRONMENTAL IMPACTS </a:t>
            </a:r>
            <a:r>
              <a:rPr lang="en-GB" sz="2400" dirty="0" smtClean="0">
                <a:latin typeface="Trebuchet MS" pitchFamily="34" charset="0"/>
              </a:rPr>
              <a:t/>
            </a:r>
            <a:br>
              <a:rPr lang="en-GB" sz="2400" dirty="0" smtClean="0">
                <a:latin typeface="Trebuchet MS" pitchFamily="34" charset="0"/>
              </a:rPr>
            </a:br>
            <a:endParaRPr lang="en-GB" sz="2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THE PROBLEM IS DEEPENING</a:t>
            </a:r>
            <a:br>
              <a:rPr lang="en-GB" sz="3600" dirty="0" smtClean="0"/>
            </a:br>
            <a:r>
              <a:rPr lang="en-GB" sz="2800" dirty="0" smtClean="0"/>
              <a:t>and 2°C is already ‘dangerous’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graphics8.nytimes.com/images/2009/02/23/science/embers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" y="1484783"/>
            <a:ext cx="8544014" cy="53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427984" y="3960352"/>
            <a:ext cx="352839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3964" y="3699163"/>
            <a:ext cx="8188036" cy="1833547"/>
          </a:xfrm>
          <a:custGeom>
            <a:avLst/>
            <a:gdLst>
              <a:gd name="connsiteX0" fmla="*/ 0 w 8188036"/>
              <a:gd name="connsiteY0" fmla="*/ 678872 h 1839240"/>
              <a:gd name="connsiteX1" fmla="*/ 568036 w 8188036"/>
              <a:gd name="connsiteY1" fmla="*/ 1205345 h 1839240"/>
              <a:gd name="connsiteX2" fmla="*/ 1565563 w 8188036"/>
              <a:gd name="connsiteY2" fmla="*/ 1773381 h 1839240"/>
              <a:gd name="connsiteX3" fmla="*/ 2092036 w 8188036"/>
              <a:gd name="connsiteY3" fmla="*/ 1787236 h 1839240"/>
              <a:gd name="connsiteX4" fmla="*/ 2438400 w 8188036"/>
              <a:gd name="connsiteY4" fmla="*/ 1413163 h 1839240"/>
              <a:gd name="connsiteX5" fmla="*/ 2881745 w 8188036"/>
              <a:gd name="connsiteY5" fmla="*/ 942109 h 1839240"/>
              <a:gd name="connsiteX6" fmla="*/ 3588327 w 8188036"/>
              <a:gd name="connsiteY6" fmla="*/ 124691 h 1839240"/>
              <a:gd name="connsiteX7" fmla="*/ 4876800 w 8188036"/>
              <a:gd name="connsiteY7" fmla="*/ 831272 h 1839240"/>
              <a:gd name="connsiteX8" fmla="*/ 5223163 w 8188036"/>
              <a:gd name="connsiteY8" fmla="*/ 1205345 h 1839240"/>
              <a:gd name="connsiteX9" fmla="*/ 6830291 w 8188036"/>
              <a:gd name="connsiteY9" fmla="*/ 1524000 h 1839240"/>
              <a:gd name="connsiteX10" fmla="*/ 7329054 w 8188036"/>
              <a:gd name="connsiteY10" fmla="*/ 858981 h 1839240"/>
              <a:gd name="connsiteX11" fmla="*/ 8188036 w 8188036"/>
              <a:gd name="connsiteY11" fmla="*/ 0 h 1839240"/>
              <a:gd name="connsiteX12" fmla="*/ 8188036 w 8188036"/>
              <a:gd name="connsiteY12" fmla="*/ 0 h 1839240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881745 w 8188036"/>
              <a:gd name="connsiteY5" fmla="*/ 942109 h 1833547"/>
              <a:gd name="connsiteX6" fmla="*/ 3588327 w 8188036"/>
              <a:gd name="connsiteY6" fmla="*/ 124691 h 1833547"/>
              <a:gd name="connsiteX7" fmla="*/ 4876800 w 8188036"/>
              <a:gd name="connsiteY7" fmla="*/ 831272 h 1833547"/>
              <a:gd name="connsiteX8" fmla="*/ 5223163 w 8188036"/>
              <a:gd name="connsiteY8" fmla="*/ 1205345 h 1833547"/>
              <a:gd name="connsiteX9" fmla="*/ 6830291 w 8188036"/>
              <a:gd name="connsiteY9" fmla="*/ 1524000 h 1833547"/>
              <a:gd name="connsiteX10" fmla="*/ 7329054 w 8188036"/>
              <a:gd name="connsiteY10" fmla="*/ 858981 h 1833547"/>
              <a:gd name="connsiteX11" fmla="*/ 8188036 w 8188036"/>
              <a:gd name="connsiteY11" fmla="*/ 0 h 1833547"/>
              <a:gd name="connsiteX12" fmla="*/ 8188036 w 8188036"/>
              <a:gd name="connsiteY12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881745 w 8188036"/>
              <a:gd name="connsiteY5" fmla="*/ 942109 h 1833547"/>
              <a:gd name="connsiteX6" fmla="*/ 3172691 w 8188036"/>
              <a:gd name="connsiteY6" fmla="*/ 914401 h 1833547"/>
              <a:gd name="connsiteX7" fmla="*/ 3588327 w 8188036"/>
              <a:gd name="connsiteY7" fmla="*/ 124691 h 1833547"/>
              <a:gd name="connsiteX8" fmla="*/ 4876800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588327 w 8188036"/>
              <a:gd name="connsiteY7" fmla="*/ 124691 h 1833547"/>
              <a:gd name="connsiteX8" fmla="*/ 4876800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876800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5735781 w 8188036"/>
              <a:gd name="connsiteY9" fmla="*/ 1330036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5735781 w 8188036"/>
              <a:gd name="connsiteY9" fmla="*/ 1330036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54435 w 8188036"/>
              <a:gd name="connsiteY9" fmla="*/ 1537854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68290 w 8188036"/>
              <a:gd name="connsiteY9" fmla="*/ 1510145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3020290 w 8188036"/>
              <a:gd name="connsiteY5" fmla="*/ 1177636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68290 w 8188036"/>
              <a:gd name="connsiteY9" fmla="*/ 1510145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3020290 w 8188036"/>
              <a:gd name="connsiteY5" fmla="*/ 1177636 h 1833547"/>
              <a:gd name="connsiteX6" fmla="*/ 3241964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68290 w 8188036"/>
              <a:gd name="connsiteY9" fmla="*/ 1510145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88036" h="1833547">
                <a:moveTo>
                  <a:pt x="0" y="678872"/>
                </a:moveTo>
                <a:cubicBezTo>
                  <a:pt x="153554" y="850899"/>
                  <a:pt x="307109" y="1022927"/>
                  <a:pt x="568036" y="1205345"/>
                </a:cubicBezTo>
                <a:cubicBezTo>
                  <a:pt x="828963" y="1387763"/>
                  <a:pt x="1311563" y="1676399"/>
                  <a:pt x="1565563" y="1773381"/>
                </a:cubicBezTo>
                <a:cubicBezTo>
                  <a:pt x="1819563" y="1870363"/>
                  <a:pt x="1909618" y="1831109"/>
                  <a:pt x="2092036" y="1787236"/>
                </a:cubicBezTo>
                <a:cubicBezTo>
                  <a:pt x="2274454" y="1743363"/>
                  <a:pt x="2505364" y="1611745"/>
                  <a:pt x="2660073" y="1510145"/>
                </a:cubicBezTo>
                <a:cubicBezTo>
                  <a:pt x="2814782" y="1408545"/>
                  <a:pt x="2923308" y="1276927"/>
                  <a:pt x="3020290" y="1177636"/>
                </a:cubicBezTo>
                <a:cubicBezTo>
                  <a:pt x="3117272" y="1078345"/>
                  <a:pt x="3124200" y="1050637"/>
                  <a:pt x="3241964" y="914401"/>
                </a:cubicBezTo>
                <a:cubicBezTo>
                  <a:pt x="3359728" y="778165"/>
                  <a:pt x="3620655" y="457200"/>
                  <a:pt x="3879273" y="443345"/>
                </a:cubicBezTo>
                <a:cubicBezTo>
                  <a:pt x="4137891" y="429490"/>
                  <a:pt x="4428837" y="653472"/>
                  <a:pt x="4793673" y="831272"/>
                </a:cubicBezTo>
                <a:cubicBezTo>
                  <a:pt x="5158509" y="1009072"/>
                  <a:pt x="5728854" y="1394690"/>
                  <a:pt x="6068290" y="1510145"/>
                </a:cubicBezTo>
                <a:cubicBezTo>
                  <a:pt x="6407726" y="1625600"/>
                  <a:pt x="6585527" y="1618673"/>
                  <a:pt x="6830291" y="1524000"/>
                </a:cubicBezTo>
                <a:cubicBezTo>
                  <a:pt x="7075055" y="1429327"/>
                  <a:pt x="7310581" y="1196109"/>
                  <a:pt x="7536872" y="942109"/>
                </a:cubicBezTo>
                <a:cubicBezTo>
                  <a:pt x="7763163" y="688109"/>
                  <a:pt x="8079509" y="157018"/>
                  <a:pt x="8188036" y="0"/>
                </a:cubicBezTo>
                <a:lnTo>
                  <a:pt x="818803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itchFamily="34" charset="0"/>
            </a:endParaRPr>
          </a:p>
        </p:txBody>
      </p:sp>
      <p:cxnSp>
        <p:nvCxnSpPr>
          <p:cNvPr id="4" name="Straight Arrow Connector 3"/>
          <p:cNvCxnSpPr>
            <a:endCxn id="9" idx="1"/>
          </p:cNvCxnSpPr>
          <p:nvPr/>
        </p:nvCxnSpPr>
        <p:spPr>
          <a:xfrm flipV="1">
            <a:off x="2339752" y="5943183"/>
            <a:ext cx="3678832" cy="4210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56612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rebuchet MS" pitchFamily="34" charset="0"/>
              </a:rPr>
              <a:t>~-6ºC</a:t>
            </a:r>
            <a:endParaRPr lang="en-GB" sz="32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8584" y="5589240"/>
            <a:ext cx="157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rebuchet MS" pitchFamily="34" charset="0"/>
              </a:rPr>
              <a:t>Interglacial mean  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516464" y="4852572"/>
            <a:ext cx="431800" cy="4318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552728" cy="1143000"/>
          </a:xfrm>
        </p:spPr>
        <p:txBody>
          <a:bodyPr/>
          <a:lstStyle/>
          <a:p>
            <a:r>
              <a:rPr lang="en-GB" sz="2800" dirty="0">
                <a:latin typeface="Trebuchet MS" pitchFamily="34" charset="0"/>
              </a:rPr>
              <a:t/>
            </a:r>
            <a:br>
              <a:rPr lang="en-GB" sz="2800" dirty="0">
                <a:latin typeface="Trebuchet MS" pitchFamily="34" charset="0"/>
              </a:rPr>
            </a:br>
            <a:r>
              <a:rPr lang="en-GB" sz="2800" dirty="0" smtClean="0">
                <a:latin typeface="Trebuchet MS" pitchFamily="34" charset="0"/>
              </a:rPr>
              <a:t/>
            </a:r>
            <a:br>
              <a:rPr lang="en-GB" sz="2800" dirty="0" smtClean="0">
                <a:latin typeface="Trebuchet MS" pitchFamily="34" charset="0"/>
              </a:rPr>
            </a:br>
            <a:r>
              <a:rPr lang="en-GB" sz="2800" dirty="0" smtClean="0">
                <a:latin typeface="Trebuchet MS" pitchFamily="34" charset="0"/>
              </a:rPr>
              <a:t>WHAT MIGHT THIS MEAN FOR THE HOLOCENE ATTRACTOR?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558924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rebuchet MS" pitchFamily="34" charset="0"/>
              </a:rPr>
              <a:t>~0ºC</a:t>
            </a:r>
            <a:endParaRPr lang="en-GB" sz="3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0" y="2276475"/>
            <a:ext cx="8888413" cy="3106738"/>
          </a:xfrm>
          <a:custGeom>
            <a:avLst/>
            <a:gdLst>
              <a:gd name="T0" fmla="*/ 0 w 5599"/>
              <a:gd name="T1" fmla="*/ 2147483647 h 1957"/>
              <a:gd name="T2" fmla="*/ 2147483647 w 5599"/>
              <a:gd name="T3" fmla="*/ 2147483647 h 1957"/>
              <a:gd name="T4" fmla="*/ 2147483647 w 5599"/>
              <a:gd name="T5" fmla="*/ 2147483647 h 1957"/>
              <a:gd name="T6" fmla="*/ 2147483647 w 5599"/>
              <a:gd name="T7" fmla="*/ 2147483647 h 1957"/>
              <a:gd name="T8" fmla="*/ 2147483647 w 5599"/>
              <a:gd name="T9" fmla="*/ 2147483647 h 1957"/>
              <a:gd name="T10" fmla="*/ 2147483647 w 5599"/>
              <a:gd name="T11" fmla="*/ 2147483647 h 1957"/>
              <a:gd name="T12" fmla="*/ 2147483647 w 5599"/>
              <a:gd name="T13" fmla="*/ 2147483647 h 1957"/>
              <a:gd name="T14" fmla="*/ 2147483647 w 5599"/>
              <a:gd name="T15" fmla="*/ 2147483647 h 1957"/>
              <a:gd name="T16" fmla="*/ 2147483647 w 5599"/>
              <a:gd name="T17" fmla="*/ 2147483647 h 1957"/>
              <a:gd name="T18" fmla="*/ 2147483647 w 5599"/>
              <a:gd name="T19" fmla="*/ 2147483647 h 1957"/>
              <a:gd name="T20" fmla="*/ 2147483647 w 5599"/>
              <a:gd name="T21" fmla="*/ 2147483647 h 1957"/>
              <a:gd name="T22" fmla="*/ 2147483647 w 5599"/>
              <a:gd name="T23" fmla="*/ 2147483647 h 1957"/>
              <a:gd name="T24" fmla="*/ 2147483647 w 5599"/>
              <a:gd name="T25" fmla="*/ 2147483647 h 1957"/>
              <a:gd name="T26" fmla="*/ 2147483647 w 5599"/>
              <a:gd name="T27" fmla="*/ 2147483647 h 1957"/>
              <a:gd name="T28" fmla="*/ 2147483647 w 5599"/>
              <a:gd name="T29" fmla="*/ 2147483647 h 1957"/>
              <a:gd name="T30" fmla="*/ 2147483647 w 5599"/>
              <a:gd name="T31" fmla="*/ 2147483647 h 1957"/>
              <a:gd name="T32" fmla="*/ 2147483647 w 5599"/>
              <a:gd name="T33" fmla="*/ 2147483647 h 1957"/>
              <a:gd name="T34" fmla="*/ 2147483647 w 5599"/>
              <a:gd name="T35" fmla="*/ 2147483647 h 1957"/>
              <a:gd name="T36" fmla="*/ 2147483647 w 5599"/>
              <a:gd name="T37" fmla="*/ 2147483647 h 1957"/>
              <a:gd name="T38" fmla="*/ 2147483647 w 5599"/>
              <a:gd name="T39" fmla="*/ 2147483647 h 1957"/>
              <a:gd name="T40" fmla="*/ 2147483647 w 5599"/>
              <a:gd name="T41" fmla="*/ 2147483647 h 1957"/>
              <a:gd name="T42" fmla="*/ 2147483647 w 5599"/>
              <a:gd name="T43" fmla="*/ 2147483647 h 1957"/>
              <a:gd name="T44" fmla="*/ 2147483647 w 5599"/>
              <a:gd name="T45" fmla="*/ 2147483647 h 1957"/>
              <a:gd name="T46" fmla="*/ 2147483647 w 5599"/>
              <a:gd name="T47" fmla="*/ 2147483647 h 1957"/>
              <a:gd name="T48" fmla="*/ 2147483647 w 5599"/>
              <a:gd name="T49" fmla="*/ 2147483647 h 19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599" h="1957">
                <a:moveTo>
                  <a:pt x="0" y="1951"/>
                </a:moveTo>
                <a:cubicBezTo>
                  <a:pt x="91" y="1951"/>
                  <a:pt x="182" y="1951"/>
                  <a:pt x="285" y="1951"/>
                </a:cubicBezTo>
                <a:cubicBezTo>
                  <a:pt x="388" y="1951"/>
                  <a:pt x="526" y="1957"/>
                  <a:pt x="619" y="1951"/>
                </a:cubicBezTo>
                <a:cubicBezTo>
                  <a:pt x="712" y="1945"/>
                  <a:pt x="771" y="1930"/>
                  <a:pt x="842" y="1915"/>
                </a:cubicBezTo>
                <a:cubicBezTo>
                  <a:pt x="913" y="1900"/>
                  <a:pt x="997" y="1878"/>
                  <a:pt x="1047" y="1861"/>
                </a:cubicBezTo>
                <a:cubicBezTo>
                  <a:pt x="1097" y="1844"/>
                  <a:pt x="1071" y="1860"/>
                  <a:pt x="1142" y="1815"/>
                </a:cubicBezTo>
                <a:cubicBezTo>
                  <a:pt x="1214" y="1770"/>
                  <a:pt x="1364" y="1686"/>
                  <a:pt x="1475" y="1589"/>
                </a:cubicBezTo>
                <a:cubicBezTo>
                  <a:pt x="1586" y="1492"/>
                  <a:pt x="1713" y="1337"/>
                  <a:pt x="1808" y="1231"/>
                </a:cubicBezTo>
                <a:cubicBezTo>
                  <a:pt x="1903" y="1125"/>
                  <a:pt x="1942" y="1076"/>
                  <a:pt x="2045" y="954"/>
                </a:cubicBezTo>
                <a:cubicBezTo>
                  <a:pt x="2148" y="832"/>
                  <a:pt x="2301" y="634"/>
                  <a:pt x="2426" y="500"/>
                </a:cubicBezTo>
                <a:cubicBezTo>
                  <a:pt x="2551" y="366"/>
                  <a:pt x="2696" y="229"/>
                  <a:pt x="2798" y="151"/>
                </a:cubicBezTo>
                <a:cubicBezTo>
                  <a:pt x="2900" y="73"/>
                  <a:pt x="2969" y="56"/>
                  <a:pt x="3038" y="31"/>
                </a:cubicBezTo>
                <a:cubicBezTo>
                  <a:pt x="3107" y="6"/>
                  <a:pt x="3153" y="2"/>
                  <a:pt x="3212" y="1"/>
                </a:cubicBezTo>
                <a:cubicBezTo>
                  <a:pt x="3271" y="0"/>
                  <a:pt x="3330" y="0"/>
                  <a:pt x="3392" y="25"/>
                </a:cubicBezTo>
                <a:cubicBezTo>
                  <a:pt x="3454" y="50"/>
                  <a:pt x="3497" y="71"/>
                  <a:pt x="3584" y="151"/>
                </a:cubicBezTo>
                <a:cubicBezTo>
                  <a:pt x="3671" y="231"/>
                  <a:pt x="3799" y="465"/>
                  <a:pt x="3912" y="508"/>
                </a:cubicBezTo>
                <a:cubicBezTo>
                  <a:pt x="4025" y="551"/>
                  <a:pt x="4157" y="411"/>
                  <a:pt x="4260" y="407"/>
                </a:cubicBezTo>
                <a:cubicBezTo>
                  <a:pt x="4363" y="403"/>
                  <a:pt x="4462" y="417"/>
                  <a:pt x="4531" y="483"/>
                </a:cubicBezTo>
                <a:cubicBezTo>
                  <a:pt x="4600" y="549"/>
                  <a:pt x="4614" y="768"/>
                  <a:pt x="4675" y="805"/>
                </a:cubicBezTo>
                <a:cubicBezTo>
                  <a:pt x="4736" y="842"/>
                  <a:pt x="4824" y="648"/>
                  <a:pt x="4895" y="703"/>
                </a:cubicBezTo>
                <a:cubicBezTo>
                  <a:pt x="4966" y="758"/>
                  <a:pt x="5054" y="999"/>
                  <a:pt x="5098" y="1135"/>
                </a:cubicBezTo>
                <a:cubicBezTo>
                  <a:pt x="5142" y="1271"/>
                  <a:pt x="5132" y="1413"/>
                  <a:pt x="5157" y="1516"/>
                </a:cubicBezTo>
                <a:cubicBezTo>
                  <a:pt x="5182" y="1619"/>
                  <a:pt x="5208" y="1695"/>
                  <a:pt x="5251" y="1753"/>
                </a:cubicBezTo>
                <a:cubicBezTo>
                  <a:pt x="5294" y="1811"/>
                  <a:pt x="5355" y="1843"/>
                  <a:pt x="5413" y="1865"/>
                </a:cubicBezTo>
                <a:cubicBezTo>
                  <a:pt x="5471" y="1887"/>
                  <a:pt x="5560" y="1879"/>
                  <a:pt x="5599" y="188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563938" y="2574925"/>
            <a:ext cx="431800" cy="4318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635375" y="3573463"/>
            <a:ext cx="4608513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Trebuchet MS" pitchFamily="34" charset="0"/>
              </a:rPr>
              <a:t>EVENTUAL WORST-CASE?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Trebuchet MS" pitchFamily="34" charset="0"/>
              </a:rPr>
              <a:t>EXTREMELY UNPREDICTABLE WEATHER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Trebuchet MS" pitchFamily="34" charset="0"/>
              </a:rPr>
              <a:t>INTOLERABLE PROBLEMS SPREADING FROM THE TROPICS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Trebuchet MS" pitchFamily="34" charset="0"/>
              </a:rPr>
              <a:t>COLLAPSE OF THE INTERNATIONAL ORDER AND MANY STATES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Trebuchet MS" pitchFamily="34" charset="0"/>
              </a:rPr>
              <a:t>BILLIONS OF DEATHS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Trebuchet MS" pitchFamily="34" charset="0"/>
              </a:rPr>
              <a:t>BIOSPHERIC MASS EXTINCTION EVENT</a:t>
            </a:r>
          </a:p>
        </p:txBody>
      </p:sp>
      <p:sp>
        <p:nvSpPr>
          <p:cNvPr id="2" name="Freeform 1"/>
          <p:cNvSpPr/>
          <p:nvPr/>
        </p:nvSpPr>
        <p:spPr>
          <a:xfrm>
            <a:off x="38100" y="685800"/>
            <a:ext cx="6010275" cy="4695825"/>
          </a:xfrm>
          <a:custGeom>
            <a:avLst/>
            <a:gdLst>
              <a:gd name="connsiteX0" fmla="*/ 0 w 6010275"/>
              <a:gd name="connsiteY0" fmla="*/ 4686300 h 4695556"/>
              <a:gd name="connsiteX1" fmla="*/ 533400 w 6010275"/>
              <a:gd name="connsiteY1" fmla="*/ 4676775 h 4695556"/>
              <a:gd name="connsiteX2" fmla="*/ 1133475 w 6010275"/>
              <a:gd name="connsiteY2" fmla="*/ 4686300 h 4695556"/>
              <a:gd name="connsiteX3" fmla="*/ 1724025 w 6010275"/>
              <a:gd name="connsiteY3" fmla="*/ 4524375 h 4695556"/>
              <a:gd name="connsiteX4" fmla="*/ 2105025 w 6010275"/>
              <a:gd name="connsiteY4" fmla="*/ 4267200 h 4695556"/>
              <a:gd name="connsiteX5" fmla="*/ 2562225 w 6010275"/>
              <a:gd name="connsiteY5" fmla="*/ 3848100 h 4695556"/>
              <a:gd name="connsiteX6" fmla="*/ 2905125 w 6010275"/>
              <a:gd name="connsiteY6" fmla="*/ 3467100 h 4695556"/>
              <a:gd name="connsiteX7" fmla="*/ 3543300 w 6010275"/>
              <a:gd name="connsiteY7" fmla="*/ 2705100 h 4695556"/>
              <a:gd name="connsiteX8" fmla="*/ 6010275 w 6010275"/>
              <a:gd name="connsiteY8" fmla="*/ 0 h 469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0275" h="4695556">
                <a:moveTo>
                  <a:pt x="0" y="4686300"/>
                </a:moveTo>
                <a:lnTo>
                  <a:pt x="533400" y="4676775"/>
                </a:lnTo>
                <a:cubicBezTo>
                  <a:pt x="722312" y="4676775"/>
                  <a:pt x="935038" y="4711700"/>
                  <a:pt x="1133475" y="4686300"/>
                </a:cubicBezTo>
                <a:cubicBezTo>
                  <a:pt x="1331912" y="4660900"/>
                  <a:pt x="1562100" y="4594225"/>
                  <a:pt x="1724025" y="4524375"/>
                </a:cubicBezTo>
                <a:cubicBezTo>
                  <a:pt x="1885950" y="4454525"/>
                  <a:pt x="1965325" y="4379912"/>
                  <a:pt x="2105025" y="4267200"/>
                </a:cubicBezTo>
                <a:cubicBezTo>
                  <a:pt x="2244725" y="4154487"/>
                  <a:pt x="2428875" y="3981450"/>
                  <a:pt x="2562225" y="3848100"/>
                </a:cubicBezTo>
                <a:cubicBezTo>
                  <a:pt x="2695575" y="3714750"/>
                  <a:pt x="2741613" y="3657600"/>
                  <a:pt x="2905125" y="3467100"/>
                </a:cubicBezTo>
                <a:cubicBezTo>
                  <a:pt x="3068638" y="3276600"/>
                  <a:pt x="3025775" y="3282950"/>
                  <a:pt x="3543300" y="2705100"/>
                </a:cubicBezTo>
                <a:cubicBezTo>
                  <a:pt x="4060825" y="2127250"/>
                  <a:pt x="5035550" y="1063625"/>
                  <a:pt x="6010275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7825" y="3500438"/>
            <a:ext cx="1962150" cy="73025"/>
          </a:xfrm>
          <a:prstGeom prst="straightConnector1">
            <a:avLst/>
          </a:prstGeom>
          <a:ln w="254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716016" y="1844675"/>
            <a:ext cx="431800" cy="4318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571866" y="5733256"/>
            <a:ext cx="6168486" cy="6155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40352" y="5584884"/>
            <a:ext cx="116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  <a:r>
              <a:rPr lang="en-GB" sz="3200" dirty="0" smtClean="0"/>
              <a:t>6ºC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" y="5584883"/>
            <a:ext cx="1533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Holocene mean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305470" y="2339864"/>
            <a:ext cx="482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“MISANTHROPOCENE”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64039" y="2030793"/>
            <a:ext cx="1368672" cy="0"/>
          </a:xfrm>
          <a:prstGeom prst="straightConnector1">
            <a:avLst/>
          </a:prstGeom>
          <a:ln w="152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8203" grpId="0"/>
      <p:bldP spid="7" grpId="0" animBg="1"/>
      <p:bldP spid="10" grpId="0"/>
      <p:bldP spid="10" grpId="1"/>
      <p:bldP spid="11" grpId="0"/>
      <p:bldP spid="11" grpId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GB" dirty="0" smtClean="0"/>
              <a:t>THIS REMAINS SPECULATION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114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potential risks are </a:t>
            </a:r>
            <a:r>
              <a:rPr lang="en-GB" dirty="0" smtClean="0"/>
              <a:t>severe, but widely disputed</a:t>
            </a:r>
            <a:endParaRPr lang="en-GB" dirty="0"/>
          </a:p>
          <a:p>
            <a:r>
              <a:rPr lang="en-GB" dirty="0" smtClean="0"/>
              <a:t>The pattern of future climate sensitivity remains uncertain</a:t>
            </a:r>
          </a:p>
          <a:p>
            <a:r>
              <a:rPr lang="en-GB" dirty="0" smtClean="0"/>
              <a:t>What does the ‘precautionary principle’ mean in this context?</a:t>
            </a:r>
          </a:p>
          <a:p>
            <a:r>
              <a:rPr lang="en-GB" dirty="0" smtClean="0"/>
              <a:t>What are the possible later outcomes of various future pathways?</a:t>
            </a:r>
          </a:p>
          <a:p>
            <a:r>
              <a:rPr lang="en-GB" dirty="0" smtClean="0"/>
              <a:t>Which futures should we prepare for?</a:t>
            </a:r>
          </a:p>
          <a:p>
            <a:r>
              <a:rPr lang="en-GB" dirty="0" smtClean="0"/>
              <a:t>Do we have choices?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0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en-GB" sz="3200" dirty="0" smtClean="0"/>
              <a:t>DAVID HOLMGREN’S VERY BIG </a:t>
            </a:r>
            <a:r>
              <a:rPr lang="en-GB" sz="3200" dirty="0" smtClean="0"/>
              <a:t>PICTURE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u="sng" dirty="0">
                <a:solidFill>
                  <a:schemeClr val="accent2"/>
                </a:solidFill>
                <a:hlinkClick r:id="rId2"/>
              </a:rPr>
              <a:t>http://www.youtube.com/watch?v=7etwG7ojxEI</a:t>
            </a:r>
            <a:r>
              <a:rPr lang="en-GB" sz="2400" dirty="0"/>
              <a:t>.</a:t>
            </a:r>
            <a:endParaRPr lang="en-GB" sz="2400" dirty="0"/>
          </a:p>
        </p:txBody>
      </p:sp>
      <p:pic>
        <p:nvPicPr>
          <p:cNvPr id="4098" name="Picture 2" descr="four fu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51924"/>
            <a:ext cx="8352928" cy="57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6084167" y="2691504"/>
            <a:ext cx="2592289" cy="2185596"/>
          </a:xfrm>
          <a:custGeom>
            <a:avLst/>
            <a:gdLst>
              <a:gd name="connsiteX0" fmla="*/ 13855 w 2715491"/>
              <a:gd name="connsiteY0" fmla="*/ 27709 h 2313709"/>
              <a:gd name="connsiteX1" fmla="*/ 2687782 w 2715491"/>
              <a:gd name="connsiteY1" fmla="*/ 41563 h 2313709"/>
              <a:gd name="connsiteX2" fmla="*/ 2715491 w 2715491"/>
              <a:gd name="connsiteY2" fmla="*/ 2258291 h 2313709"/>
              <a:gd name="connsiteX3" fmla="*/ 2341418 w 2715491"/>
              <a:gd name="connsiteY3" fmla="*/ 2313709 h 2313709"/>
              <a:gd name="connsiteX4" fmla="*/ 1995055 w 2715491"/>
              <a:gd name="connsiteY4" fmla="*/ 2286000 h 2313709"/>
              <a:gd name="connsiteX5" fmla="*/ 1593273 w 2715491"/>
              <a:gd name="connsiteY5" fmla="*/ 2202873 h 2313709"/>
              <a:gd name="connsiteX6" fmla="*/ 1219200 w 2715491"/>
              <a:gd name="connsiteY6" fmla="*/ 2008909 h 2313709"/>
              <a:gd name="connsiteX7" fmla="*/ 831273 w 2715491"/>
              <a:gd name="connsiteY7" fmla="*/ 1565563 h 2313709"/>
              <a:gd name="connsiteX8" fmla="*/ 0 w 2715491"/>
              <a:gd name="connsiteY8" fmla="*/ 193963 h 2313709"/>
              <a:gd name="connsiteX9" fmla="*/ 69273 w 2715491"/>
              <a:gd name="connsiteY9" fmla="*/ 0 h 23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5491" h="2313709">
                <a:moveTo>
                  <a:pt x="13855" y="27709"/>
                </a:moveTo>
                <a:lnTo>
                  <a:pt x="2687782" y="41563"/>
                </a:lnTo>
                <a:lnTo>
                  <a:pt x="2715491" y="2258291"/>
                </a:lnTo>
                <a:lnTo>
                  <a:pt x="2341418" y="2313709"/>
                </a:lnTo>
                <a:lnTo>
                  <a:pt x="1995055" y="2286000"/>
                </a:lnTo>
                <a:lnTo>
                  <a:pt x="1593273" y="2202873"/>
                </a:lnTo>
                <a:lnTo>
                  <a:pt x="1219200" y="2008909"/>
                </a:lnTo>
                <a:lnTo>
                  <a:pt x="831273" y="1565563"/>
                </a:lnTo>
                <a:lnTo>
                  <a:pt x="0" y="193963"/>
                </a:lnTo>
                <a:lnTo>
                  <a:pt x="69273" y="0"/>
                </a:ln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32240" y="283146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Mainstream</a:t>
            </a:r>
          </a:p>
          <a:p>
            <a:pPr algn="ctr"/>
            <a:r>
              <a:rPr lang="en-GB" sz="1400" dirty="0" smtClean="0"/>
              <a:t>choices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3" y="3859186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Non-conventional choices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807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…and my unauthorised amendments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95582" y="1364776"/>
            <a:ext cx="1992573" cy="832514"/>
          </a:xfrm>
          <a:custGeom>
            <a:avLst/>
            <a:gdLst>
              <a:gd name="connsiteX0" fmla="*/ 0 w 1992573"/>
              <a:gd name="connsiteY0" fmla="*/ 832514 h 832514"/>
              <a:gd name="connsiteX1" fmla="*/ 423081 w 1992573"/>
              <a:gd name="connsiteY1" fmla="*/ 764275 h 832514"/>
              <a:gd name="connsiteX2" fmla="*/ 1269242 w 1992573"/>
              <a:gd name="connsiteY2" fmla="*/ 464024 h 832514"/>
              <a:gd name="connsiteX3" fmla="*/ 1678675 w 1992573"/>
              <a:gd name="connsiteY3" fmla="*/ 245660 h 832514"/>
              <a:gd name="connsiteX4" fmla="*/ 1992573 w 1992573"/>
              <a:gd name="connsiteY4" fmla="*/ 0 h 832514"/>
              <a:gd name="connsiteX5" fmla="*/ 1992573 w 1992573"/>
              <a:gd name="connsiteY5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573" h="832514">
                <a:moveTo>
                  <a:pt x="0" y="832514"/>
                </a:moveTo>
                <a:cubicBezTo>
                  <a:pt x="105770" y="829102"/>
                  <a:pt x="211541" y="825690"/>
                  <a:pt x="423081" y="764275"/>
                </a:cubicBezTo>
                <a:cubicBezTo>
                  <a:pt x="634621" y="702860"/>
                  <a:pt x="1059976" y="550460"/>
                  <a:pt x="1269242" y="464024"/>
                </a:cubicBezTo>
                <a:cubicBezTo>
                  <a:pt x="1478508" y="377588"/>
                  <a:pt x="1558120" y="322997"/>
                  <a:pt x="1678675" y="245660"/>
                </a:cubicBezTo>
                <a:cubicBezTo>
                  <a:pt x="1799230" y="168323"/>
                  <a:pt x="1992573" y="0"/>
                  <a:pt x="1992573" y="0"/>
                </a:cubicBezTo>
                <a:lnTo>
                  <a:pt x="1992573" y="0"/>
                </a:lnTo>
              </a:path>
            </a:pathLst>
          </a:custGeom>
          <a:noFill/>
          <a:ln w="2857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 rot="557296">
            <a:off x="5706243" y="1517176"/>
            <a:ext cx="1992573" cy="832514"/>
          </a:xfrm>
          <a:custGeom>
            <a:avLst/>
            <a:gdLst>
              <a:gd name="connsiteX0" fmla="*/ 0 w 1992573"/>
              <a:gd name="connsiteY0" fmla="*/ 832514 h 832514"/>
              <a:gd name="connsiteX1" fmla="*/ 423081 w 1992573"/>
              <a:gd name="connsiteY1" fmla="*/ 764275 h 832514"/>
              <a:gd name="connsiteX2" fmla="*/ 1269242 w 1992573"/>
              <a:gd name="connsiteY2" fmla="*/ 464024 h 832514"/>
              <a:gd name="connsiteX3" fmla="*/ 1678675 w 1992573"/>
              <a:gd name="connsiteY3" fmla="*/ 245660 h 832514"/>
              <a:gd name="connsiteX4" fmla="*/ 1992573 w 1992573"/>
              <a:gd name="connsiteY4" fmla="*/ 0 h 832514"/>
              <a:gd name="connsiteX5" fmla="*/ 1992573 w 1992573"/>
              <a:gd name="connsiteY5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573" h="832514">
                <a:moveTo>
                  <a:pt x="0" y="832514"/>
                </a:moveTo>
                <a:cubicBezTo>
                  <a:pt x="105770" y="829102"/>
                  <a:pt x="211541" y="825690"/>
                  <a:pt x="423081" y="764275"/>
                </a:cubicBezTo>
                <a:cubicBezTo>
                  <a:pt x="634621" y="702860"/>
                  <a:pt x="1059976" y="550460"/>
                  <a:pt x="1269242" y="464024"/>
                </a:cubicBezTo>
                <a:cubicBezTo>
                  <a:pt x="1478508" y="377588"/>
                  <a:pt x="1558120" y="322997"/>
                  <a:pt x="1678675" y="245660"/>
                </a:cubicBezTo>
                <a:cubicBezTo>
                  <a:pt x="1799230" y="168323"/>
                  <a:pt x="1992573" y="0"/>
                  <a:pt x="1992573" y="0"/>
                </a:cubicBezTo>
                <a:lnTo>
                  <a:pt x="1992573" y="0"/>
                </a:lnTo>
              </a:path>
            </a:pathLst>
          </a:custGeom>
          <a:noFill/>
          <a:ln w="2857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5" grpId="0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06680" cy="1143000"/>
          </a:xfrm>
        </p:spPr>
        <p:txBody>
          <a:bodyPr/>
          <a:lstStyle/>
          <a:p>
            <a:r>
              <a:rPr lang="en-GB" sz="2800" dirty="0" smtClean="0"/>
              <a:t>THE SCIENTIFIC CONSENSUS ON CLIMATE CHANGE IS VIRTUALLY COMPLETE, BUT THIS HAS FAILED TO TRANSLATE INTO EFFECTIVE MITIGATION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Elite vs populist </a:t>
            </a:r>
            <a:r>
              <a:rPr lang="en-GB" sz="2800" dirty="0" smtClean="0"/>
              <a:t>and left vs right polarisation. 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‘Climategate’ was a key indicator that scientific evidence is a minor factor.</a:t>
            </a: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UNFCCC COPs </a:t>
            </a:r>
            <a:r>
              <a:rPr lang="en-GB" sz="2800" dirty="0"/>
              <a:t>at Copenhagen, Cancun, </a:t>
            </a:r>
            <a:r>
              <a:rPr lang="en-GB" sz="2800" dirty="0" smtClean="0"/>
              <a:t>Durban failed to produce useful consensus</a:t>
            </a: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Institutionalised </a:t>
            </a:r>
            <a:r>
              <a:rPr lang="en-GB" sz="2800" dirty="0" smtClean="0"/>
              <a:t>‘denialism’ is now </a:t>
            </a:r>
            <a:r>
              <a:rPr lang="en-GB" sz="2800" dirty="0"/>
              <a:t>a major </a:t>
            </a:r>
            <a:r>
              <a:rPr lang="en-GB" sz="2800" dirty="0" smtClean="0"/>
              <a:t>influence </a:t>
            </a:r>
            <a:r>
              <a:rPr lang="en-GB" sz="2800" dirty="0"/>
              <a:t>in the </a:t>
            </a:r>
            <a:r>
              <a:rPr lang="en-GB" sz="2800" dirty="0" smtClean="0"/>
              <a:t>debate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Probably </a:t>
            </a:r>
            <a:r>
              <a:rPr lang="en-GB" sz="2800" dirty="0"/>
              <a:t>demands a complete change of </a:t>
            </a:r>
            <a:r>
              <a:rPr lang="en-GB" sz="2800" dirty="0" smtClean="0"/>
              <a:t>strategy from the ‘</a:t>
            </a:r>
            <a:r>
              <a:rPr lang="en-GB" sz="2800" dirty="0" err="1" smtClean="0"/>
              <a:t>mitigationist</a:t>
            </a:r>
            <a:r>
              <a:rPr lang="en-GB" sz="2800" dirty="0" smtClean="0"/>
              <a:t>’ community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Note important contrast between </a:t>
            </a:r>
            <a:r>
              <a:rPr lang="en-GB" sz="2800" i="1" dirty="0" smtClean="0"/>
              <a:t>mitigation</a:t>
            </a:r>
            <a:r>
              <a:rPr lang="en-GB" sz="2800" dirty="0" smtClean="0"/>
              <a:t> and </a:t>
            </a:r>
            <a:r>
              <a:rPr lang="en-GB" sz="2800" i="1" dirty="0" smtClean="0"/>
              <a:t>adaptation</a:t>
            </a:r>
            <a:endParaRPr lang="en-GB" sz="2800" i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570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 rot="447541">
            <a:off x="1142210" y="2478181"/>
            <a:ext cx="6135095" cy="6063753"/>
          </a:xfrm>
          <a:prstGeom prst="arc">
            <a:avLst>
              <a:gd name="adj1" fmla="val 15586882"/>
              <a:gd name="adj2" fmla="val 20071365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7903" y="2477815"/>
            <a:ext cx="73724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2133" y="2070092"/>
            <a:ext cx="164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THE NEO-HOLOCENE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9394" y="480970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THE MISANTHROPOCENE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5696" y="3487676"/>
            <a:ext cx="251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THE ANTHROPOCENE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16641" y="2060848"/>
            <a:ext cx="223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THE HOLOCENE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5661" y="1626217"/>
            <a:ext cx="223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prstClr val="white"/>
                </a:solidFill>
              </a:rPr>
              <a:t>SUCCESSFUL MITIGATION</a:t>
            </a:r>
            <a:endParaRPr lang="en-GB" i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3573016"/>
            <a:ext cx="223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prstClr val="white"/>
                </a:solidFill>
              </a:rPr>
              <a:t>FAILURE OF MITIGATION</a:t>
            </a:r>
            <a:endParaRPr lang="en-GB" i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37714"/>
            <a:ext cx="2376264" cy="158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743" y="5712812"/>
            <a:ext cx="218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THE END?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MILESTONES </a:t>
            </a:r>
            <a:r>
              <a:rPr lang="en-GB" sz="4000" dirty="0" smtClean="0"/>
              <a:t>FOR HUMANITY IN  </a:t>
            </a:r>
            <a:r>
              <a:rPr lang="en-GB" sz="4000" dirty="0"/>
              <a:t>THE LAST MILLION YEARS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904875" y="2827338"/>
            <a:ext cx="126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SPLIT FROM REST OF APES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106613" y="5353050"/>
            <a:ext cx="3608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VARIOUS EXTINCT HOMINID SPECIES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196081" y="4270792"/>
            <a:ext cx="12620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ORIGIN OF SPEECH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i="1" dirty="0">
                <a:solidFill>
                  <a:srgbClr val="000000"/>
                </a:solidFill>
                <a:latin typeface="Trebuchet MS" pitchFamily="34" charset="0"/>
              </a:rPr>
              <a:t>HOMO SAPIENS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AFRICA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580112" y="3128963"/>
            <a:ext cx="1262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GENUS </a:t>
            </a:r>
            <a:r>
              <a:rPr lang="en-GB" sz="1200" i="1" dirty="0">
                <a:solidFill>
                  <a:srgbClr val="000000"/>
                </a:solidFill>
                <a:latin typeface="Trebuchet MS" pitchFamily="34" charset="0"/>
              </a:rPr>
              <a:t>HOMO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7435732" y="2136338"/>
            <a:ext cx="12620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START OF CURRENT INTERGLACIAL </a:t>
            </a:r>
            <a:r>
              <a:rPr lang="en-GB" sz="1200" dirty="0" smtClean="0">
                <a:solidFill>
                  <a:srgbClr val="000000"/>
                </a:solidFill>
                <a:latin typeface="Trebuchet MS" pitchFamily="34" charset="0"/>
              </a:rPr>
              <a:t>PERIOD: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Trebuchet MS" pitchFamily="34" charset="0"/>
              </a:rPr>
              <a:t>THE HOLOCENE</a:t>
            </a:r>
            <a:endParaRPr lang="en-GB" sz="12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051720" y="3429000"/>
            <a:ext cx="3848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SERIES OF GLACIATIONS AND INTERGLACIALS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023938" y="5834063"/>
            <a:ext cx="114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rebuchet MS" pitchFamily="34" charset="0"/>
              </a:rPr>
              <a:t>TIME→</a:t>
            </a:r>
          </a:p>
        </p:txBody>
      </p:sp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723900" y="3368675"/>
            <a:ext cx="7456488" cy="1803400"/>
            <a:chOff x="456" y="2122"/>
            <a:chExt cx="4697" cy="1136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570" y="2615"/>
              <a:ext cx="45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V="1">
              <a:off x="835" y="2122"/>
              <a:ext cx="0" cy="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4660" y="2615"/>
              <a:ext cx="0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V="1">
              <a:off x="3923" y="2160"/>
              <a:ext cx="0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456" y="2387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024" y="2387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554" y="2387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4471" y="2387"/>
              <a:ext cx="60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789" y="2387"/>
              <a:ext cx="5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3183" y="2387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2691" y="2387"/>
              <a:ext cx="34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2160" y="2387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077" y="2160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1592" y="2615"/>
              <a:ext cx="0" cy="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3069" y="2615"/>
              <a:ext cx="0" cy="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2160" y="2615"/>
              <a:ext cx="0" cy="6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4887" y="2615"/>
              <a:ext cx="0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5039" y="2615"/>
              <a:ext cx="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937210" y="4451176"/>
            <a:ext cx="1084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PEOPLE REACH THE AMERICAS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7157504" y="5172075"/>
            <a:ext cx="1262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latin typeface="Trebuchet MS" pitchFamily="34" charset="0"/>
              </a:rPr>
              <a:t>PEOPLE REACH AUSTRALIA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7578725" y="5834120"/>
            <a:ext cx="12620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Trebuchet MS" pitchFamily="34" charset="0"/>
              </a:rPr>
              <a:t>WIDESPREAD EXTINCTIONS OF LARGE MAMMALS</a:t>
            </a:r>
          </a:p>
        </p:txBody>
      </p:sp>
    </p:spTree>
    <p:extLst>
      <p:ext uri="{BB962C8B-B14F-4D97-AF65-F5344CB8AC3E}">
        <p14:creationId xmlns:p14="http://schemas.microsoft.com/office/powerpoint/2010/main" val="9464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CONTEXT OF THE ‘HOLOCENE’</a:t>
            </a:r>
            <a:endParaRPr lang="en-US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736"/>
            <a:ext cx="8893175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956376" y="1855021"/>
            <a:ext cx="57606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3964" y="3699163"/>
            <a:ext cx="8188036" cy="1833547"/>
          </a:xfrm>
          <a:custGeom>
            <a:avLst/>
            <a:gdLst>
              <a:gd name="connsiteX0" fmla="*/ 0 w 8188036"/>
              <a:gd name="connsiteY0" fmla="*/ 678872 h 1839240"/>
              <a:gd name="connsiteX1" fmla="*/ 568036 w 8188036"/>
              <a:gd name="connsiteY1" fmla="*/ 1205345 h 1839240"/>
              <a:gd name="connsiteX2" fmla="*/ 1565563 w 8188036"/>
              <a:gd name="connsiteY2" fmla="*/ 1773381 h 1839240"/>
              <a:gd name="connsiteX3" fmla="*/ 2092036 w 8188036"/>
              <a:gd name="connsiteY3" fmla="*/ 1787236 h 1839240"/>
              <a:gd name="connsiteX4" fmla="*/ 2438400 w 8188036"/>
              <a:gd name="connsiteY4" fmla="*/ 1413163 h 1839240"/>
              <a:gd name="connsiteX5" fmla="*/ 2881745 w 8188036"/>
              <a:gd name="connsiteY5" fmla="*/ 942109 h 1839240"/>
              <a:gd name="connsiteX6" fmla="*/ 3588327 w 8188036"/>
              <a:gd name="connsiteY6" fmla="*/ 124691 h 1839240"/>
              <a:gd name="connsiteX7" fmla="*/ 4876800 w 8188036"/>
              <a:gd name="connsiteY7" fmla="*/ 831272 h 1839240"/>
              <a:gd name="connsiteX8" fmla="*/ 5223163 w 8188036"/>
              <a:gd name="connsiteY8" fmla="*/ 1205345 h 1839240"/>
              <a:gd name="connsiteX9" fmla="*/ 6830291 w 8188036"/>
              <a:gd name="connsiteY9" fmla="*/ 1524000 h 1839240"/>
              <a:gd name="connsiteX10" fmla="*/ 7329054 w 8188036"/>
              <a:gd name="connsiteY10" fmla="*/ 858981 h 1839240"/>
              <a:gd name="connsiteX11" fmla="*/ 8188036 w 8188036"/>
              <a:gd name="connsiteY11" fmla="*/ 0 h 1839240"/>
              <a:gd name="connsiteX12" fmla="*/ 8188036 w 8188036"/>
              <a:gd name="connsiteY12" fmla="*/ 0 h 1839240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881745 w 8188036"/>
              <a:gd name="connsiteY5" fmla="*/ 942109 h 1833547"/>
              <a:gd name="connsiteX6" fmla="*/ 3588327 w 8188036"/>
              <a:gd name="connsiteY6" fmla="*/ 124691 h 1833547"/>
              <a:gd name="connsiteX7" fmla="*/ 4876800 w 8188036"/>
              <a:gd name="connsiteY7" fmla="*/ 831272 h 1833547"/>
              <a:gd name="connsiteX8" fmla="*/ 5223163 w 8188036"/>
              <a:gd name="connsiteY8" fmla="*/ 1205345 h 1833547"/>
              <a:gd name="connsiteX9" fmla="*/ 6830291 w 8188036"/>
              <a:gd name="connsiteY9" fmla="*/ 1524000 h 1833547"/>
              <a:gd name="connsiteX10" fmla="*/ 7329054 w 8188036"/>
              <a:gd name="connsiteY10" fmla="*/ 858981 h 1833547"/>
              <a:gd name="connsiteX11" fmla="*/ 8188036 w 8188036"/>
              <a:gd name="connsiteY11" fmla="*/ 0 h 1833547"/>
              <a:gd name="connsiteX12" fmla="*/ 8188036 w 8188036"/>
              <a:gd name="connsiteY12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881745 w 8188036"/>
              <a:gd name="connsiteY5" fmla="*/ 942109 h 1833547"/>
              <a:gd name="connsiteX6" fmla="*/ 3172691 w 8188036"/>
              <a:gd name="connsiteY6" fmla="*/ 914401 h 1833547"/>
              <a:gd name="connsiteX7" fmla="*/ 3588327 w 8188036"/>
              <a:gd name="connsiteY7" fmla="*/ 124691 h 1833547"/>
              <a:gd name="connsiteX8" fmla="*/ 4876800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588327 w 8188036"/>
              <a:gd name="connsiteY7" fmla="*/ 124691 h 1833547"/>
              <a:gd name="connsiteX8" fmla="*/ 4876800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876800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5223163 w 8188036"/>
              <a:gd name="connsiteY9" fmla="*/ 1205345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5735781 w 8188036"/>
              <a:gd name="connsiteY9" fmla="*/ 1330036 h 1833547"/>
              <a:gd name="connsiteX10" fmla="*/ 6830291 w 8188036"/>
              <a:gd name="connsiteY10" fmla="*/ 1524000 h 1833547"/>
              <a:gd name="connsiteX11" fmla="*/ 7329054 w 8188036"/>
              <a:gd name="connsiteY11" fmla="*/ 858981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5735781 w 8188036"/>
              <a:gd name="connsiteY9" fmla="*/ 1330036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54435 w 8188036"/>
              <a:gd name="connsiteY9" fmla="*/ 1537854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2964872 w 8188036"/>
              <a:gd name="connsiteY5" fmla="*/ 1149927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68290 w 8188036"/>
              <a:gd name="connsiteY9" fmla="*/ 1510145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3020290 w 8188036"/>
              <a:gd name="connsiteY5" fmla="*/ 1177636 h 1833547"/>
              <a:gd name="connsiteX6" fmla="*/ 3172691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68290 w 8188036"/>
              <a:gd name="connsiteY9" fmla="*/ 1510145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  <a:gd name="connsiteX0" fmla="*/ 0 w 8188036"/>
              <a:gd name="connsiteY0" fmla="*/ 678872 h 1833547"/>
              <a:gd name="connsiteX1" fmla="*/ 568036 w 8188036"/>
              <a:gd name="connsiteY1" fmla="*/ 1205345 h 1833547"/>
              <a:gd name="connsiteX2" fmla="*/ 1565563 w 8188036"/>
              <a:gd name="connsiteY2" fmla="*/ 1773381 h 1833547"/>
              <a:gd name="connsiteX3" fmla="*/ 2092036 w 8188036"/>
              <a:gd name="connsiteY3" fmla="*/ 1787236 h 1833547"/>
              <a:gd name="connsiteX4" fmla="*/ 2660073 w 8188036"/>
              <a:gd name="connsiteY4" fmla="*/ 1510145 h 1833547"/>
              <a:gd name="connsiteX5" fmla="*/ 3020290 w 8188036"/>
              <a:gd name="connsiteY5" fmla="*/ 1177636 h 1833547"/>
              <a:gd name="connsiteX6" fmla="*/ 3241964 w 8188036"/>
              <a:gd name="connsiteY6" fmla="*/ 914401 h 1833547"/>
              <a:gd name="connsiteX7" fmla="*/ 3879273 w 8188036"/>
              <a:gd name="connsiteY7" fmla="*/ 443345 h 1833547"/>
              <a:gd name="connsiteX8" fmla="*/ 4793673 w 8188036"/>
              <a:gd name="connsiteY8" fmla="*/ 831272 h 1833547"/>
              <a:gd name="connsiteX9" fmla="*/ 6068290 w 8188036"/>
              <a:gd name="connsiteY9" fmla="*/ 1510145 h 1833547"/>
              <a:gd name="connsiteX10" fmla="*/ 6830291 w 8188036"/>
              <a:gd name="connsiteY10" fmla="*/ 1524000 h 1833547"/>
              <a:gd name="connsiteX11" fmla="*/ 7536872 w 8188036"/>
              <a:gd name="connsiteY11" fmla="*/ 942109 h 1833547"/>
              <a:gd name="connsiteX12" fmla="*/ 8188036 w 8188036"/>
              <a:gd name="connsiteY12" fmla="*/ 0 h 1833547"/>
              <a:gd name="connsiteX13" fmla="*/ 8188036 w 8188036"/>
              <a:gd name="connsiteY13" fmla="*/ 0 h 183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88036" h="1833547">
                <a:moveTo>
                  <a:pt x="0" y="678872"/>
                </a:moveTo>
                <a:cubicBezTo>
                  <a:pt x="153554" y="850899"/>
                  <a:pt x="307109" y="1022927"/>
                  <a:pt x="568036" y="1205345"/>
                </a:cubicBezTo>
                <a:cubicBezTo>
                  <a:pt x="828963" y="1387763"/>
                  <a:pt x="1311563" y="1676399"/>
                  <a:pt x="1565563" y="1773381"/>
                </a:cubicBezTo>
                <a:cubicBezTo>
                  <a:pt x="1819563" y="1870363"/>
                  <a:pt x="1909618" y="1831109"/>
                  <a:pt x="2092036" y="1787236"/>
                </a:cubicBezTo>
                <a:cubicBezTo>
                  <a:pt x="2274454" y="1743363"/>
                  <a:pt x="2505364" y="1611745"/>
                  <a:pt x="2660073" y="1510145"/>
                </a:cubicBezTo>
                <a:cubicBezTo>
                  <a:pt x="2814782" y="1408545"/>
                  <a:pt x="2923308" y="1276927"/>
                  <a:pt x="3020290" y="1177636"/>
                </a:cubicBezTo>
                <a:cubicBezTo>
                  <a:pt x="3117272" y="1078345"/>
                  <a:pt x="3124200" y="1050637"/>
                  <a:pt x="3241964" y="914401"/>
                </a:cubicBezTo>
                <a:cubicBezTo>
                  <a:pt x="3359728" y="778165"/>
                  <a:pt x="3620655" y="457200"/>
                  <a:pt x="3879273" y="443345"/>
                </a:cubicBezTo>
                <a:cubicBezTo>
                  <a:pt x="4137891" y="429490"/>
                  <a:pt x="4428837" y="653472"/>
                  <a:pt x="4793673" y="831272"/>
                </a:cubicBezTo>
                <a:cubicBezTo>
                  <a:pt x="5158509" y="1009072"/>
                  <a:pt x="5728854" y="1394690"/>
                  <a:pt x="6068290" y="1510145"/>
                </a:cubicBezTo>
                <a:cubicBezTo>
                  <a:pt x="6407726" y="1625600"/>
                  <a:pt x="6585527" y="1618673"/>
                  <a:pt x="6830291" y="1524000"/>
                </a:cubicBezTo>
                <a:cubicBezTo>
                  <a:pt x="7075055" y="1429327"/>
                  <a:pt x="7310581" y="1196109"/>
                  <a:pt x="7536872" y="942109"/>
                </a:cubicBezTo>
                <a:cubicBezTo>
                  <a:pt x="7763163" y="688109"/>
                  <a:pt x="8079509" y="157018"/>
                  <a:pt x="8188036" y="0"/>
                </a:cubicBezTo>
                <a:lnTo>
                  <a:pt x="818803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itchFamily="34" charset="0"/>
            </a:endParaRPr>
          </a:p>
        </p:txBody>
      </p:sp>
      <p:cxnSp>
        <p:nvCxnSpPr>
          <p:cNvPr id="4" name="Straight Arrow Connector 3"/>
          <p:cNvCxnSpPr>
            <a:endCxn id="9" idx="1"/>
          </p:cNvCxnSpPr>
          <p:nvPr/>
        </p:nvCxnSpPr>
        <p:spPr>
          <a:xfrm flipV="1">
            <a:off x="2339752" y="5943183"/>
            <a:ext cx="3678832" cy="4210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56612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rebuchet MS" pitchFamily="34" charset="0"/>
              </a:rPr>
              <a:t>~-6ºC</a:t>
            </a:r>
            <a:endParaRPr lang="en-GB" sz="32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8584" y="5589240"/>
            <a:ext cx="157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rebuchet MS" pitchFamily="34" charset="0"/>
              </a:rPr>
              <a:t>Interglacial mean  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516464" y="4852572"/>
            <a:ext cx="431800" cy="43180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en-GB" sz="2800" dirty="0">
                <a:latin typeface="Trebuchet MS" pitchFamily="34" charset="0"/>
              </a:rPr>
              <a:t/>
            </a:r>
            <a:br>
              <a:rPr lang="en-GB" sz="2800" dirty="0">
                <a:latin typeface="Trebuchet MS" pitchFamily="34" charset="0"/>
              </a:rPr>
            </a:br>
            <a:r>
              <a:rPr lang="en-GB" sz="2800" dirty="0" smtClean="0">
                <a:latin typeface="Trebuchet MS" pitchFamily="34" charset="0"/>
              </a:rPr>
              <a:t/>
            </a:r>
            <a:br>
              <a:rPr lang="en-GB" sz="2800" dirty="0" smtClean="0">
                <a:latin typeface="Trebuchet MS" pitchFamily="34" charset="0"/>
              </a:rPr>
            </a:br>
            <a:r>
              <a:rPr lang="en-GB" sz="2800" dirty="0" smtClean="0">
                <a:latin typeface="Trebuchet MS" pitchFamily="34" charset="0"/>
              </a:rPr>
              <a:t>GLACIAL AND INTERGLACIAL ATTRACTORS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558924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rebuchet MS" pitchFamily="34" charset="0"/>
              </a:rPr>
              <a:t>~0ºC</a:t>
            </a:r>
            <a:endParaRPr lang="en-GB" sz="3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Trebuchet MS" pitchFamily="34" charset="0"/>
              </a:rPr>
              <a:t>SEA LEVELS SHOW THE REMARKABLE STABILITY OF THE ATTRACTOR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5" descr="Post-Glacial_Sea_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19263"/>
            <a:ext cx="682625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701397" y="214892"/>
            <a:ext cx="7772400" cy="1143000"/>
          </a:xfrm>
        </p:spPr>
        <p:txBody>
          <a:bodyPr/>
          <a:lstStyle/>
          <a:p>
            <a:r>
              <a:rPr lang="en-GB" sz="3200" dirty="0"/>
              <a:t>MILESTONES OF THE LAST 10,000 </a:t>
            </a:r>
            <a:r>
              <a:rPr lang="en-GB" sz="3200" dirty="0" smtClean="0"/>
              <a:t>YEARS</a:t>
            </a:r>
            <a:br>
              <a:rPr lang="en-GB" sz="3200" dirty="0" smtClean="0"/>
            </a:br>
            <a:r>
              <a:rPr lang="en-GB" sz="3200" dirty="0" smtClean="0"/>
              <a:t>The anomalously (?) stable Holocene</a:t>
            </a:r>
            <a:endParaRPr lang="en-GB" sz="3200" dirty="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03213" y="2166938"/>
            <a:ext cx="192405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MOST ICE SHEETS AND GLACIERS MELTED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CONTINUING SEA LEVEL RISE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724128" y="3122384"/>
            <a:ext cx="13908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ROMAN </a:t>
            </a: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REPUBLIC AND EMPIRE</a:t>
            </a:r>
            <a:endParaRPr lang="en-GB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473700" y="4811713"/>
            <a:ext cx="1382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CLASSICAL GREECE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391025" y="5653088"/>
            <a:ext cx="1924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EGYPTIAN CIVILISATION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391025" y="2827338"/>
            <a:ext cx="1563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FORMATION OF CHINESE STATE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420550" y="4869160"/>
            <a:ext cx="1924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MESOPOTAMIAN CITY STATES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775325" y="1504950"/>
            <a:ext cx="15621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SINITIC CIVILISATIONS IN EAST ASIA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804268" y="4563324"/>
            <a:ext cx="1082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ISLAMIC </a:t>
            </a: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CALIPHATE</a:t>
            </a:r>
            <a:endParaRPr lang="en-GB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7637463" y="2303621"/>
            <a:ext cx="1382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RENAISSANCE EUROPE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894388" y="5773738"/>
            <a:ext cx="16240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OLMEC/TOLTEC </a:t>
            </a: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CULTURES MESOAMERICA</a:t>
            </a:r>
            <a:endParaRPr lang="en-GB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715000" y="2225675"/>
            <a:ext cx="1443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SOUTH ASIAN CIVILISATIONS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761288" y="4992688"/>
            <a:ext cx="1382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INDUSTRIAL REVOLUTION IN EUROPE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930084" y="4807604"/>
            <a:ext cx="19240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LARGELY STABLE CLIMATE WITH OCCASIONAL REGIONAL </a:t>
            </a: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EXCURSIONS</a:t>
            </a:r>
            <a:endParaRPr lang="en-GB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707" name="Freeform 35"/>
          <p:cNvSpPr>
            <a:spLocks/>
          </p:cNvSpPr>
          <p:nvPr/>
        </p:nvSpPr>
        <p:spPr bwMode="auto">
          <a:xfrm>
            <a:off x="8059738" y="3789363"/>
            <a:ext cx="69850" cy="120650"/>
          </a:xfrm>
          <a:custGeom>
            <a:avLst/>
            <a:gdLst>
              <a:gd name="T0" fmla="*/ 0 w 44"/>
              <a:gd name="T1" fmla="*/ 76 h 76"/>
              <a:gd name="T2" fmla="*/ 38 w 44"/>
              <a:gd name="T3" fmla="*/ 38 h 76"/>
              <a:gd name="T4" fmla="*/ 38 w 44"/>
              <a:gd name="T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76">
                <a:moveTo>
                  <a:pt x="0" y="76"/>
                </a:moveTo>
                <a:cubicBezTo>
                  <a:pt x="16" y="63"/>
                  <a:pt x="32" y="51"/>
                  <a:pt x="38" y="38"/>
                </a:cubicBezTo>
                <a:cubicBezTo>
                  <a:pt x="44" y="25"/>
                  <a:pt x="38" y="6"/>
                  <a:pt x="38" y="0"/>
                </a:cubicBezTo>
              </a:path>
            </a:pathLst>
          </a:cu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04875" y="4151313"/>
            <a:ext cx="727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963613" y="34290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375400" y="384968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256338" y="41513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5473700" y="34290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632325" y="41513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7337425" y="415131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7037388" y="2046288"/>
            <a:ext cx="0" cy="210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7758112" y="2848442"/>
            <a:ext cx="3175" cy="1301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8059738" y="41513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5233988" y="4151312"/>
            <a:ext cx="0" cy="15800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616700" y="4151313"/>
            <a:ext cx="0" cy="168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703" name="Arc 31"/>
          <p:cNvSpPr>
            <a:spLocks/>
          </p:cNvSpPr>
          <p:nvPr/>
        </p:nvSpPr>
        <p:spPr bwMode="auto">
          <a:xfrm flipV="1">
            <a:off x="1023938" y="3910013"/>
            <a:ext cx="7035800" cy="120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704" name="Arc 32"/>
          <p:cNvSpPr>
            <a:spLocks/>
          </p:cNvSpPr>
          <p:nvPr/>
        </p:nvSpPr>
        <p:spPr bwMode="auto">
          <a:xfrm flipV="1">
            <a:off x="8059738" y="1384300"/>
            <a:ext cx="120650" cy="2405063"/>
          </a:xfrm>
          <a:custGeom>
            <a:avLst/>
            <a:gdLst>
              <a:gd name="G0" fmla="+- 0 0 0"/>
              <a:gd name="G1" fmla="+- 18492 0 0"/>
              <a:gd name="G2" fmla="+- 21600 0 0"/>
              <a:gd name="T0" fmla="*/ 11162 w 21600"/>
              <a:gd name="T1" fmla="*/ 0 h 18492"/>
              <a:gd name="T2" fmla="*/ 21600 w 21600"/>
              <a:gd name="T3" fmla="*/ 18492 h 18492"/>
              <a:gd name="T4" fmla="*/ 0 w 21600"/>
              <a:gd name="T5" fmla="*/ 18492 h 18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492" fill="none" extrusionOk="0">
                <a:moveTo>
                  <a:pt x="11162" y="-1"/>
                </a:moveTo>
                <a:cubicBezTo>
                  <a:pt x="17640" y="3910"/>
                  <a:pt x="21600" y="10925"/>
                  <a:pt x="21600" y="18492"/>
                </a:cubicBezTo>
              </a:path>
              <a:path w="21600" h="18492" stroke="0" extrusionOk="0">
                <a:moveTo>
                  <a:pt x="11162" y="-1"/>
                </a:moveTo>
                <a:cubicBezTo>
                  <a:pt x="17640" y="3910"/>
                  <a:pt x="21600" y="10925"/>
                  <a:pt x="21600" y="18492"/>
                </a:cubicBezTo>
                <a:lnTo>
                  <a:pt x="0" y="18492"/>
                </a:lnTo>
                <a:close/>
              </a:path>
            </a:pathLst>
          </a:cu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V="1">
            <a:off x="5113338" y="3609975"/>
            <a:ext cx="0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3790950" y="3489325"/>
            <a:ext cx="138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rebuchet MS" pitchFamily="34" charset="0"/>
              </a:rPr>
              <a:t>INDUS VALLEY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7069931" y="1418323"/>
            <a:ext cx="13827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INCA STATE IN SOUTH AMERICA</a:t>
            </a:r>
            <a:endParaRPr lang="en-GB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7596335" y="2156988"/>
            <a:ext cx="3175" cy="1982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1222785" y="3722886"/>
            <a:ext cx="22502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i="1" dirty="0" smtClean="0">
                <a:solidFill>
                  <a:srgbClr val="000000"/>
                </a:solidFill>
                <a:latin typeface="Trebuchet MS" pitchFamily="34" charset="0"/>
              </a:rPr>
              <a:t>HUMAN POPULATION</a:t>
            </a:r>
            <a:endParaRPr lang="en-GB" sz="14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2016457" y="4237971"/>
            <a:ext cx="17744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  <a:latin typeface="Trebuchet MS" pitchFamily="34" charset="0"/>
              </a:rPr>
              <a:t>N E O L I T H I C</a:t>
            </a:r>
            <a:endParaRPr lang="en-GB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 animBg="1"/>
      <p:bldP spid="28703" grpId="0" animBg="1"/>
      <p:bldP spid="28704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40827" y="692696"/>
            <a:ext cx="2824529" cy="1857375"/>
          </a:xfrm>
        </p:spPr>
        <p:txBody>
          <a:bodyPr>
            <a:normAutofit fontScale="90000"/>
          </a:bodyPr>
          <a:lstStyle/>
          <a:p>
            <a:r>
              <a:rPr lang="en-GB" sz="3100" i="1" dirty="0" smtClean="0"/>
              <a:t>“GREAT ACCELERATION”</a:t>
            </a: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200" dirty="0" smtClean="0"/>
              <a:t>ADVENT OF THE ‘ANTHROPOCENE’</a:t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1800" dirty="0" smtClean="0"/>
              <a:t>NB Log scale</a:t>
            </a:r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" y="39640"/>
            <a:ext cx="557398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623226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rgbClr val="000000"/>
                </a:solidFill>
                <a:latin typeface="Trebuchet MS" pitchFamily="34" charset="0"/>
              </a:rPr>
              <a:t>Costanza</a:t>
            </a:r>
            <a:r>
              <a:rPr lang="en-GB" sz="16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GB" sz="1600" i="1" dirty="0">
                <a:solidFill>
                  <a:srgbClr val="000000"/>
                </a:solidFill>
                <a:latin typeface="Trebuchet MS" pitchFamily="34" charset="0"/>
              </a:rPr>
              <a:t>et al</a:t>
            </a:r>
            <a:r>
              <a:rPr lang="en-GB" sz="1600" dirty="0">
                <a:solidFill>
                  <a:srgbClr val="000000"/>
                </a:solidFill>
                <a:latin typeface="Trebuchet MS" pitchFamily="34" charset="0"/>
              </a:rPr>
              <a:t>., 2007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4891680" y="374868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Trebuchet MS" pitchFamily="34" charset="0"/>
              </a:rPr>
              <a:t>Agricultural civilisations</a:t>
            </a:r>
            <a:endParaRPr lang="en-GB" sz="16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4783418" y="545017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Trebuchet MS" pitchFamily="34" charset="0"/>
              </a:rPr>
              <a:t>Hunter-gatherers</a:t>
            </a:r>
            <a:endParaRPr lang="en-GB" sz="16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864988" y="1839868"/>
            <a:ext cx="2056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Trebuchet MS" pitchFamily="34" charset="0"/>
              </a:rPr>
              <a:t>Industrial culture</a:t>
            </a:r>
            <a:endParaRPr lang="en-GB" sz="16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1611</Words>
  <Application>Microsoft Office PowerPoint</Application>
  <PresentationFormat>On-screen Show (4:3)</PresentationFormat>
  <Paragraphs>302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Default Design</vt:lpstr>
      <vt:lpstr>1_Office Theme</vt:lpstr>
      <vt:lpstr>2_Office Theme</vt:lpstr>
      <vt:lpstr>1_Default Design</vt:lpstr>
      <vt:lpstr>PowerPoint Presentation</vt:lpstr>
      <vt:lpstr>IMPORTANT MILESTONES IN THE LAST 4.3 BILLION YEARS Linear scale</vt:lpstr>
      <vt:lpstr>THE LAST 5 MILLION YEARS, GLOBAL TEMPERATURE CYCLES Lisiecki and Raymo 2005</vt:lpstr>
      <vt:lpstr>MILESTONES FOR HUMANITY IN  THE LAST MILLION YEARS</vt:lpstr>
      <vt:lpstr>CONTEXT OF THE ‘HOLOCENE’</vt:lpstr>
      <vt:lpstr>  GLACIAL AND INTERGLACIAL ATTRACTORS</vt:lpstr>
      <vt:lpstr>SEA LEVELS SHOW THE REMARKABLE STABILITY OF THE ATTRACTOR</vt:lpstr>
      <vt:lpstr>MILESTONES OF THE LAST 10,000 YEARS The anomalously (?) stable Holocene</vt:lpstr>
      <vt:lpstr>“GREAT ACCELERATION”  ADVENT OF THE ‘ANTHROPOCENE’  NB Log scale</vt:lpstr>
      <vt:lpstr>3 KINDS OF HUMAN SOCIETY </vt:lpstr>
      <vt:lpstr>Are hunter-gatherers like animals? Large population fluctuations regulated by prey dynamics? Probably not</vt:lpstr>
      <vt:lpstr>TIMING OF MEGAFAUNAL EXTINCTIONS  -- complete coincidences?  From P.S. Martin and G.Klein, Quaternary Extinctions,  U. of Arizona Press, 1984</vt:lpstr>
      <vt:lpstr>Collapse of an agrarian culture Analysed by Jared Diamond, Collapse, 2005</vt:lpstr>
      <vt:lpstr>IS THERE A COMMON PATTERN HERE?</vt:lpstr>
      <vt:lpstr>ALTHOUGH THERE ARE ALWAYS COUNTERVAILING FORCES</vt:lpstr>
      <vt:lpstr>DISTINCTIVE FEATURES OF ‘MODERNITY’</vt:lpstr>
      <vt:lpstr>‘EXPERT OPINION’ IS SHARPLY POLARISED This is rather surprising, but has great significance</vt:lpstr>
      <vt:lpstr>(Some) SCIENTISTS VS. (some) ECONOMISTS Natural and human capital</vt:lpstr>
      <vt:lpstr>‘OPTIMISTIC’ VIEWS AND REASONING</vt:lpstr>
      <vt:lpstr>PowerPoint Presentation</vt:lpstr>
      <vt:lpstr>THE ‘ENVIRONMENTAL KUZNETS CURVE’ (EKC) “Automatic”reductions in environmental intensity (energy, carbon, etc)</vt:lpstr>
      <vt:lpstr>RATE OF TECHNICAL ADVANCE CAN BE RAPID AND DELIVER VERY DRAMATIC INCREASES IN EFFICIENCY COST OF LIGHTING 1300-2000 (From Fouquet, 2011)</vt:lpstr>
      <vt:lpstr>MOORE’S LAW Still going strong</vt:lpstr>
      <vt:lpstr>LOCAL ENVIRONMENTAL PROBLEMS CAN USUALLY BE SOLVED (AT A PRICE) BY REGULATION AND TECHNICAL MEASURES </vt:lpstr>
      <vt:lpstr>STANDARD ‘B.A.U.’ MODEL OF MITIGATION PROCESSES</vt:lpstr>
      <vt:lpstr>EFFECTS OF THE MONTREAL PROTOCOL ON OZONE-DETROYING CHEMICALS</vt:lpstr>
      <vt:lpstr>PowerPoint Presentation</vt:lpstr>
      <vt:lpstr>IS IT ACTUALLY WARMING?  AT WHAT POINT CAN YOU SAY ‘THIS IS ENOUGH EVIDENCE TO TURN THE WORLD ECONOMY ON ITS HEAD’? </vt:lpstr>
      <vt:lpstr>RECENTLY THE ‘LITANY’ HAS BEEN  RE-ANALYSED AND PARTIALLY QUANTIFIED IN THE FORM OF ‘PLANETARY BOUNDARIES’ BUT THIS TOO REMAINS CONTROVERSIAL</vt:lpstr>
      <vt:lpstr>BUT THE BASIC THINKING GOES BACK 60 YEARS.  SOME MILESTONES IN ENVIRONMENTALISM</vt:lpstr>
      <vt:lpstr>FURTHER MILESTONES IN ‘ENVIRONMENTALISM’</vt:lpstr>
      <vt:lpstr>CLIMATE CHANGE REMAINS THE PRINCIPAL GLOBAL PROBLEM, AND CARBON EMISSIONS CORRELATE WELL WITH OTHER ENVIRONMENTAL IMPACTS  </vt:lpstr>
      <vt:lpstr>THE PROBLEM IS DEEPENING and 2°C is already ‘dangerous’</vt:lpstr>
      <vt:lpstr>  WHAT MIGHT THIS MEAN FOR THE HOLOCENE ATTRACTOR?</vt:lpstr>
      <vt:lpstr>PowerPoint Presentation</vt:lpstr>
      <vt:lpstr>THIS REMAINS SPECULATION</vt:lpstr>
      <vt:lpstr>DAVID HOLMGREN’S VERY BIG PICTURE http://www.youtube.com/watch?v=7etwG7ojxEI.</vt:lpstr>
      <vt:lpstr>THE SCIENTIFIC CONSENSUS ON CLIMATE CHANGE IS VIRTUALLY COMPLETE, BUT THIS HAS FAILED TO TRANSLATE INTO EFFECTIVE MITIGATION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Harper</dc:creator>
  <cp:lastModifiedBy>Peter Harper</cp:lastModifiedBy>
  <cp:revision>117</cp:revision>
  <dcterms:created xsi:type="dcterms:W3CDTF">2012-01-23T15:20:38Z</dcterms:created>
  <dcterms:modified xsi:type="dcterms:W3CDTF">2014-02-09T19:12:31Z</dcterms:modified>
</cp:coreProperties>
</file>