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1" r:id="rId3"/>
    <p:sldId id="259" r:id="rId4"/>
    <p:sldId id="268" r:id="rId5"/>
    <p:sldId id="267" r:id="rId6"/>
    <p:sldId id="260" r:id="rId7"/>
    <p:sldId id="264" r:id="rId8"/>
    <p:sldId id="258" r:id="rId9"/>
    <p:sldId id="263" r:id="rId10"/>
    <p:sldId id="262" r:id="rId11"/>
    <p:sldId id="261" r:id="rId12"/>
    <p:sldId id="269" r:id="rId13"/>
    <p:sldId id="266" r:id="rId14"/>
    <p:sldId id="270" r:id="rId15"/>
    <p:sldId id="257" r:id="rId16"/>
    <p:sldId id="273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Harper" initials="PH" lastIdx="0" clrIdx="0">
    <p:extLst>
      <p:ext uri="{19B8F6BF-5375-455C-9EA6-DF929625EA0E}">
        <p15:presenceInfo xmlns:p15="http://schemas.microsoft.com/office/powerpoint/2012/main" userId="2a57698eb83c1f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7055" autoAdjust="0"/>
    <p:restoredTop sz="94291" autoAdjust="0"/>
  </p:normalViewPr>
  <p:slideViewPr>
    <p:cSldViewPr snapToGrid="0">
      <p:cViewPr varScale="1">
        <p:scale>
          <a:sx n="111" d="100"/>
          <a:sy n="111" d="100"/>
        </p:scale>
        <p:origin x="1536" y="96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56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D842F-0A07-490C-8997-F65DD889FAF5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4FC11-00C7-4DF0-9F68-2EFFD15D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collected these specimens and then took images using the digital microscopes.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8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8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this kind of predation, aphids are naturally smaller and look ‘crumpled’, as you might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92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holes are perfectly round, which they need to be if the ‘flap’ is to open properly. This implies a specific neural program in the adult wasp before emergence. How does it do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17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larvae of the now-ubiquitous invasive harlequin ladybird. They do the same ecological job as native ladybirds. These larvae are carnivorous and consume aphids readily.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926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637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mildly amusing that aphids are born bum-first and not head-first </a:t>
            </a:r>
            <a:r>
              <a:rPr lang="en-GB"/>
              <a:t>like mammals.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4FC11-00C7-4DF0-9F68-2EFFD15DE1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2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comment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61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Insects have a hard exoskeleton that prevents them growing. So from time to time they shed the skeleton, grow quickly and create a new one. The old skeleton or ‘</a:t>
            </a:r>
            <a:r>
              <a:rPr lang="en-GB" dirty="0" err="1"/>
              <a:t>exuvia</a:t>
            </a:r>
            <a:r>
              <a:rPr lang="en-GB" dirty="0"/>
              <a:t>’ is a remarkably exact model of the organism, as can be seen from the eye detail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338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golden dock beetle lays yellow eggs that hatch out into voracious black grubs, who eat dock leaves. They can be an significant control element for</a:t>
            </a:r>
            <a:r>
              <a:rPr lang="en-GB" baseline="0" dirty="0"/>
              <a:t> the rather aggressive dock plants. No eggs or grubs were found on this occasion.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13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could not identify these eggs.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5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image you can see the typical feeding behaviour of aphids, with the stylets inserted</a:t>
            </a:r>
            <a:r>
              <a:rPr lang="en-GB" baseline="0" dirty="0"/>
              <a:t> into the phloem stream below the plant surface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97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449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Hoverfly larvae are white or semi-transparent, and you can usually see dark bits of previous meals inside. This one is large and probably ready to pupate.  The pupae are pear-shaped, white or tan-coloured, and attached to a stem or leaf. Leave them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51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2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53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33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15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3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1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05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87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7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40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10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9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8F3F1-13DA-44A9-9FDC-65FCF26950DC}" type="datetimeFigureOut">
              <a:rPr lang="en-GB" smtClean="0"/>
              <a:t>13/08/2023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1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CB8B-89A4-4B21-B6BF-1C779ADB8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070" y="1122363"/>
            <a:ext cx="8441634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IMAGES FROM A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PEST-CONTROL PRACTICAL CLASS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Using a mounted digital microscope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BEF910-279A-4CB3-9706-78CA6BF31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371" y="4472895"/>
            <a:ext cx="6858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Collated by Peter Harper</a:t>
            </a:r>
          </a:p>
          <a:p>
            <a:r>
              <a:rPr lang="en-GB" dirty="0">
                <a:solidFill>
                  <a:schemeClr val="bg1"/>
                </a:solidFill>
              </a:rPr>
              <a:t>CAT/GSE MSc SF&amp;NR</a:t>
            </a:r>
          </a:p>
          <a:p>
            <a:r>
              <a:rPr lang="en-GB" dirty="0">
                <a:solidFill>
                  <a:schemeClr val="bg1"/>
                </a:solidFill>
              </a:rPr>
              <a:t>July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11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F721-822F-4B8D-96C0-06345403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24" y="28639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Gall-midge larva approaching an aphid with intent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Encourage anything that’s orange!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F72B8-B2EB-49CA-845A-81EAF143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170" y="1750448"/>
            <a:ext cx="8021589" cy="52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ACE10-8517-4E53-AC69-0DF9F85F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14741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Gall midge larva sucking out the contents of a green aphid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DAA14-020A-41CF-A234-CD71FD6AB2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5" y="1722120"/>
            <a:ext cx="641985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5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1BA8-D502-4F8A-AC0A-B59964A9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6691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Parasitised</a:t>
            </a:r>
            <a:r>
              <a:rPr lang="en-GB" dirty="0">
                <a:solidFill>
                  <a:schemeClr val="bg1"/>
                </a:solidFill>
              </a:rPr>
              <a:t> aphid ‘mummy’. Wasp already hatched, flap closed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</a:rPr>
              <a:t>We did not catch any wasps either laying or hatching. Perhaps next year!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food&#10;&#10;Description generated with very high confidence">
            <a:extLst>
              <a:ext uri="{FF2B5EF4-FFF2-40B4-BE49-F238E27FC236}">
                <a16:creationId xmlns:a16="http://schemas.microsoft.com/office/drawing/2014/main" id="{BD0DDFC6-0F18-45B0-9B66-C45D43942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" y="2075543"/>
            <a:ext cx="8572500" cy="4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F0AB-60EA-4DEB-8311-29CCD336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Ladybird larvae emerging from their eggs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5FE3B-2FDB-4D5F-AA95-E255E594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62" y="1690689"/>
            <a:ext cx="6883676" cy="52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F86D1-9414-4540-B4CE-74E40E82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Head of a ladybird larva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FB017-0B6E-491F-A798-63CDF809F0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27" y="1690689"/>
            <a:ext cx="6376307" cy="51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899B-3B2B-467A-B438-07E0DD9B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Baby aphid being born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6E36D-2AB7-4515-9688-13F22F3669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74" y="1838738"/>
            <a:ext cx="6274076" cy="50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7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656A-E49E-491C-B352-BC8A3CC5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90" y="11443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Moment of birth video clip</a:t>
            </a:r>
          </a:p>
        </p:txBody>
      </p:sp>
      <p:pic>
        <p:nvPicPr>
          <p:cNvPr id="3" name="bugclips11">
            <a:hlinkClick r:id="" action="ppaction://media"/>
            <a:extLst>
              <a:ext uri="{FF2B5EF4-FFF2-40B4-BE49-F238E27FC236}">
                <a16:creationId xmlns:a16="http://schemas.microsoft.com/office/drawing/2014/main" id="{346728C4-5892-460F-B621-55CF49138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83" y="1232452"/>
            <a:ext cx="7742487" cy="5806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A3674-3DB3-E837-3396-85FF85B02139}"/>
              </a:ext>
            </a:extLst>
          </p:cNvPr>
          <p:cNvSpPr txBox="1"/>
          <p:nvPr/>
        </p:nvSpPr>
        <p:spPr>
          <a:xfrm>
            <a:off x="7829970" y="1232452"/>
            <a:ext cx="1314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Note the blobs of excreted ‘honeydew’, commonly removed by ants</a:t>
            </a:r>
          </a:p>
        </p:txBody>
      </p:sp>
    </p:spTree>
    <p:extLst>
      <p:ext uri="{BB962C8B-B14F-4D97-AF65-F5344CB8AC3E}">
        <p14:creationId xmlns:p14="http://schemas.microsoft.com/office/powerpoint/2010/main" val="11358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0EEE-8774-4A11-8F1E-14748687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021" y="2585812"/>
            <a:ext cx="2680608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17583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2A70-BAA4-470D-9C67-B6A99343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176441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Eye of a dragonfly larva exoskeleton</a:t>
            </a:r>
          </a:p>
        </p:txBody>
      </p:sp>
      <p:pic>
        <p:nvPicPr>
          <p:cNvPr id="4" name="Picture 3" descr="A picture containing animal, arthropod&#10;&#10;Description generated with very high confidence">
            <a:extLst>
              <a:ext uri="{FF2B5EF4-FFF2-40B4-BE49-F238E27FC236}">
                <a16:creationId xmlns:a16="http://schemas.microsoft.com/office/drawing/2014/main" id="{5D876C4F-0748-4AE6-B077-F1C3F7B0C8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70" y="1617616"/>
            <a:ext cx="6550479" cy="52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5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77AD-7819-4491-B0B4-FB7E652F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1215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golden dock beetle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					      </a:t>
            </a:r>
            <a:r>
              <a:rPr lang="en-GB" sz="2800" i="1" dirty="0" err="1">
                <a:solidFill>
                  <a:schemeClr val="bg1"/>
                </a:solidFill>
              </a:rPr>
              <a:t>Gastrophysa</a:t>
            </a:r>
            <a:r>
              <a:rPr lang="en-GB" sz="2800" i="1" dirty="0">
                <a:solidFill>
                  <a:schemeClr val="bg1"/>
                </a:solidFill>
              </a:rPr>
              <a:t> </a:t>
            </a:r>
            <a:r>
              <a:rPr lang="en-GB" sz="2800" i="1" dirty="0" err="1">
                <a:solidFill>
                  <a:schemeClr val="bg1"/>
                </a:solidFill>
              </a:rPr>
              <a:t>viridis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5EC27-BE1F-4414-92FB-ADF2772C27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243" y="1647908"/>
            <a:ext cx="6512615" cy="52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8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7A42-896F-4930-BEAC-EF8AC074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Unknown eggs with larvae ready to hatch (eye-spots visible)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19BBB-96AC-4310-B228-6EA3FA94C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57" y="1690689"/>
            <a:ext cx="7682593" cy="52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9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B314-E77E-4B8E-9B58-58966A26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Two aphids feeding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C5A51-7B86-4BE1-A1B8-A46AB7B50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57163" y="1113985"/>
            <a:ext cx="5367131" cy="6520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F3A214-FE26-42A4-BF53-EB818401B051}"/>
              </a:ext>
            </a:extLst>
          </p:cNvPr>
          <p:cNvSpPr txBox="1"/>
          <p:nvPr/>
        </p:nvSpPr>
        <p:spPr>
          <a:xfrm>
            <a:off x="2960914" y="5732258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Stylets – sucking mouthparts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086BB5-8613-4AB5-BFE1-7A8695EFF7D2}"/>
              </a:ext>
            </a:extLst>
          </p:cNvPr>
          <p:cNvCxnSpPr>
            <a:cxnSpLocks/>
          </p:cNvCxnSpPr>
          <p:nvPr/>
        </p:nvCxnSpPr>
        <p:spPr>
          <a:xfrm flipV="1">
            <a:off x="4862286" y="4949371"/>
            <a:ext cx="232228" cy="782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424F78-AA7A-41CB-9F10-DBF994808F42}"/>
              </a:ext>
            </a:extLst>
          </p:cNvPr>
          <p:cNvCxnSpPr>
            <a:cxnSpLocks/>
          </p:cNvCxnSpPr>
          <p:nvPr/>
        </p:nvCxnSpPr>
        <p:spPr>
          <a:xfrm flipV="1">
            <a:off x="4862286" y="4281715"/>
            <a:ext cx="1524000" cy="1450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82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A317-4851-4A6B-9427-167B05A2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55" y="21935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Exuviae and predated corpses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1F216-7621-48EF-A0CD-4A50A643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55" y="1544915"/>
            <a:ext cx="6366841" cy="4884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D271A-7C8B-4429-837C-74F843B433EF}"/>
              </a:ext>
            </a:extLst>
          </p:cNvPr>
          <p:cNvSpPr txBox="1"/>
          <p:nvPr/>
        </p:nvSpPr>
        <p:spPr>
          <a:xfrm>
            <a:off x="7141029" y="1741714"/>
            <a:ext cx="145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Predated, usually black or brown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7862A-A925-4AE6-BDBD-0EEEE7785B71}"/>
              </a:ext>
            </a:extLst>
          </p:cNvPr>
          <p:cNvSpPr txBox="1"/>
          <p:nvPr/>
        </p:nvSpPr>
        <p:spPr>
          <a:xfrm>
            <a:off x="7141029" y="3271300"/>
            <a:ext cx="145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Cast exuviae 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DFD47-E84F-4B52-B0B0-40AE0F998C38}"/>
              </a:ext>
            </a:extLst>
          </p:cNvPr>
          <p:cNvSpPr txBox="1"/>
          <p:nvPr/>
        </p:nvSpPr>
        <p:spPr>
          <a:xfrm>
            <a:off x="7141029" y="5136386"/>
            <a:ext cx="145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Live aphids all colours and fat</a:t>
            </a:r>
          </a:p>
        </p:txBody>
      </p:sp>
    </p:spTree>
    <p:extLst>
      <p:ext uri="{BB962C8B-B14F-4D97-AF65-F5344CB8AC3E}">
        <p14:creationId xmlns:p14="http://schemas.microsoft.com/office/powerpoint/2010/main" val="334882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8829-8AB4-4AD0-9B8B-FB4984D6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Mature hoverfly larva, close-up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32148-F073-43B6-BB1A-F88179DF1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544921"/>
            <a:ext cx="7453520" cy="536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41DD6-066A-4BBB-BD58-28408D69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069785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Hoverfly egg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Your friend – do not remove!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C4646-9EBC-4895-90D5-8778BB224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270" y="2070926"/>
            <a:ext cx="6056244" cy="478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33A17-F574-4606-AD28-2EFD875712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500" y="0"/>
            <a:ext cx="3619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53D1-1796-400D-A6C3-95BB6FB8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37" y="1014482"/>
            <a:ext cx="3121715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Empty egg-case of a hoverfly larva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07BBB-6207-4836-A8BD-25356D2F8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939" y="755373"/>
            <a:ext cx="4625009" cy="58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92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1583</TotalTime>
  <Words>505</Words>
  <Application>Microsoft Office PowerPoint</Application>
  <PresentationFormat>On-screen Show (4:3)</PresentationFormat>
  <Paragraphs>53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IMAGES FROM A  PEST-CONTROL PRACTICAL CLASS Using a mounted digital microscope</vt:lpstr>
      <vt:lpstr>Eye of a dragonfly larva exoskeleton</vt:lpstr>
      <vt:lpstr>The golden dock beetle            Gastrophysa viridis</vt:lpstr>
      <vt:lpstr>Unknown eggs with larvae ready to hatch (eye-spots visible)</vt:lpstr>
      <vt:lpstr>Two aphids feeding</vt:lpstr>
      <vt:lpstr>Exuviae and predated corpses</vt:lpstr>
      <vt:lpstr>Mature hoverfly larva, close-up</vt:lpstr>
      <vt:lpstr>Hoverfly egg Your friend – do not remove!</vt:lpstr>
      <vt:lpstr>Empty egg-case of a hoverfly larva</vt:lpstr>
      <vt:lpstr>Gall-midge larva approaching an aphid with intent Encourage anything that’s orange!</vt:lpstr>
      <vt:lpstr>Gall midge larva sucking out the contents of a green aphid</vt:lpstr>
      <vt:lpstr>Parasitised aphid ‘mummy’. Wasp already hatched, flap closed We did not catch any wasps either laying or hatching. Perhaps next year!</vt:lpstr>
      <vt:lpstr>Ladybird larvae emerging from their eggs</vt:lpstr>
      <vt:lpstr>Head of a ladybird larva</vt:lpstr>
      <vt:lpstr>Baby aphid being born</vt:lpstr>
      <vt:lpstr>Moment of birth video clip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 FROM THE  PEST-CONTROL PRACTICAL</dc:title>
  <dc:creator>Peter Harper</dc:creator>
  <cp:lastModifiedBy>Peter Harper</cp:lastModifiedBy>
  <cp:revision>24</cp:revision>
  <dcterms:created xsi:type="dcterms:W3CDTF">2018-07-06T07:52:09Z</dcterms:created>
  <dcterms:modified xsi:type="dcterms:W3CDTF">2023-08-13T08:57:55Z</dcterms:modified>
</cp:coreProperties>
</file>