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99" r:id="rId6"/>
    <p:sldId id="300" r:id="rId7"/>
    <p:sldId id="302" r:id="rId8"/>
    <p:sldId id="301" r:id="rId9"/>
    <p:sldId id="303" r:id="rId10"/>
    <p:sldId id="298" r:id="rId11"/>
    <p:sldId id="304" r:id="rId12"/>
    <p:sldId id="305" r:id="rId13"/>
    <p:sldId id="306" r:id="rId14"/>
    <p:sldId id="307" r:id="rId15"/>
    <p:sldId id="308" r:id="rId16"/>
    <p:sldId id="258" r:id="rId17"/>
    <p:sldId id="271" r:id="rId18"/>
    <p:sldId id="309" r:id="rId19"/>
    <p:sldId id="287" r:id="rId20"/>
    <p:sldId id="266" r:id="rId21"/>
    <p:sldId id="288" r:id="rId22"/>
    <p:sldId id="289" r:id="rId23"/>
    <p:sldId id="310" r:id="rId24"/>
    <p:sldId id="286" r:id="rId25"/>
    <p:sldId id="290" r:id="rId26"/>
    <p:sldId id="311" r:id="rId27"/>
    <p:sldId id="291" r:id="rId28"/>
    <p:sldId id="293" r:id="rId29"/>
    <p:sldId id="267" r:id="rId30"/>
    <p:sldId id="285" r:id="rId31"/>
    <p:sldId id="264" r:id="rId32"/>
    <p:sldId id="265" r:id="rId33"/>
    <p:sldId id="260" r:id="rId34"/>
    <p:sldId id="257" r:id="rId35"/>
    <p:sldId id="268" r:id="rId36"/>
    <p:sldId id="296" r:id="rId37"/>
    <p:sldId id="284" r:id="rId38"/>
    <p:sldId id="261" r:id="rId39"/>
    <p:sldId id="295" r:id="rId40"/>
    <p:sldId id="262" r:id="rId41"/>
    <p:sldId id="269" r:id="rId42"/>
    <p:sldId id="312" r:id="rId43"/>
    <p:sldId id="259" r:id="rId44"/>
    <p:sldId id="263" r:id="rId45"/>
    <p:sldId id="294" r:id="rId46"/>
    <p:sldId id="297" r:id="rId47"/>
    <p:sldId id="283" r:id="rId48"/>
    <p:sldId id="292" r:id="rId49"/>
    <p:sldId id="27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Pages in Book</c:v>
          </c:tx>
          <c:spPr>
            <a:solidFill>
              <a:srgbClr val="FF0000"/>
            </a:solidFill>
          </c:spPr>
          <c:invertIfNegative val="0"/>
          <c:cat>
            <c:strRef>
              <c:f>'[Chart 2 in Microsoft PowerPoint]Sheet2'!$B$7:$N$7</c:f>
              <c:strCache>
                <c:ptCount val="13"/>
                <c:pt idx="0">
                  <c:v>Pre-life</c:v>
                </c:pt>
                <c:pt idx="1">
                  <c:v>Blobs</c:v>
                </c:pt>
                <c:pt idx="2">
                  <c:v>Early animals</c:v>
                </c:pt>
                <c:pt idx="3">
                  <c:v>The Cambrian fauna</c:v>
                </c:pt>
                <c:pt idx="4">
                  <c:v>Fishes</c:v>
                </c:pt>
                <c:pt idx="5">
                  <c:v>Amphibians</c:v>
                </c:pt>
                <c:pt idx="6">
                  <c:v>Reptiles and dinos</c:v>
                </c:pt>
                <c:pt idx="7">
                  <c:v>Flowering plants</c:v>
                </c:pt>
                <c:pt idx="8">
                  <c:v>Other plants</c:v>
                </c:pt>
                <c:pt idx="9">
                  <c:v>Insects</c:v>
                </c:pt>
                <c:pt idx="10">
                  <c:v>Birds</c:v>
                </c:pt>
                <c:pt idx="11">
                  <c:v>Mammals</c:v>
                </c:pt>
                <c:pt idx="12">
                  <c:v>People</c:v>
                </c:pt>
              </c:strCache>
            </c:strRef>
          </c:cat>
          <c:val>
            <c:numRef>
              <c:f>'[Chart 2 in Microsoft PowerPoint]Sheet2'!$B$8:$N$8</c:f>
              <c:numCache>
                <c:formatCode>0.0</c:formatCode>
                <c:ptCount val="13"/>
                <c:pt idx="0" formatCode="General">
                  <c:v>0</c:v>
                </c:pt>
                <c:pt idx="1">
                  <c:v>4.6728971962616823</c:v>
                </c:pt>
                <c:pt idx="2">
                  <c:v>2.8037383177570092</c:v>
                </c:pt>
                <c:pt idx="3">
                  <c:v>6.5420560747663554</c:v>
                </c:pt>
                <c:pt idx="4">
                  <c:v>6.5420560747663554</c:v>
                </c:pt>
                <c:pt idx="5">
                  <c:v>3.7383177570093458</c:v>
                </c:pt>
                <c:pt idx="6">
                  <c:v>31.77570093457944</c:v>
                </c:pt>
                <c:pt idx="7">
                  <c:v>2.8037383177570092</c:v>
                </c:pt>
                <c:pt idx="8">
                  <c:v>0</c:v>
                </c:pt>
                <c:pt idx="9">
                  <c:v>0.93457943925233644</c:v>
                </c:pt>
                <c:pt idx="10">
                  <c:v>1.8691588785046729</c:v>
                </c:pt>
                <c:pt idx="11">
                  <c:v>23.364485981308412</c:v>
                </c:pt>
                <c:pt idx="12">
                  <c:v>14.953271028037383</c:v>
                </c:pt>
              </c:numCache>
            </c:numRef>
          </c:val>
        </c:ser>
        <c:ser>
          <c:idx val="1"/>
          <c:order val="1"/>
          <c:tx>
            <c:v>Period of dominance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'[Chart 2 in Microsoft PowerPoint]Sheet2'!$B$7:$N$7</c:f>
              <c:strCache>
                <c:ptCount val="13"/>
                <c:pt idx="0">
                  <c:v>Pre-life</c:v>
                </c:pt>
                <c:pt idx="1">
                  <c:v>Blobs</c:v>
                </c:pt>
                <c:pt idx="2">
                  <c:v>Early animals</c:v>
                </c:pt>
                <c:pt idx="3">
                  <c:v>The Cambrian fauna</c:v>
                </c:pt>
                <c:pt idx="4">
                  <c:v>Fishes</c:v>
                </c:pt>
                <c:pt idx="5">
                  <c:v>Amphibians</c:v>
                </c:pt>
                <c:pt idx="6">
                  <c:v>Reptiles and dinos</c:v>
                </c:pt>
                <c:pt idx="7">
                  <c:v>Flowering plants</c:v>
                </c:pt>
                <c:pt idx="8">
                  <c:v>Other plants</c:v>
                </c:pt>
                <c:pt idx="9">
                  <c:v>Insects</c:v>
                </c:pt>
                <c:pt idx="10">
                  <c:v>Birds</c:v>
                </c:pt>
                <c:pt idx="11">
                  <c:v>Mammals</c:v>
                </c:pt>
                <c:pt idx="12">
                  <c:v>People</c:v>
                </c:pt>
              </c:strCache>
            </c:strRef>
          </c:cat>
          <c:val>
            <c:numRef>
              <c:f>'[Chart 2 in Microsoft PowerPoint]Sheet2'!$B$9:$N$9</c:f>
              <c:numCache>
                <c:formatCode>General</c:formatCode>
                <c:ptCount val="1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  <c:pt idx="8">
                  <c:v>40</c:v>
                </c:pt>
                <c:pt idx="9">
                  <c:v>30</c:v>
                </c:pt>
                <c:pt idx="10">
                  <c:v>10</c:v>
                </c:pt>
                <c:pt idx="11">
                  <c:v>6.5</c:v>
                </c:pt>
                <c:pt idx="12">
                  <c:v>0.1</c:v>
                </c:pt>
              </c:numCache>
            </c:numRef>
          </c:val>
        </c:ser>
        <c:ser>
          <c:idx val="2"/>
          <c:order val="2"/>
          <c:tx>
            <c:v>Proportion of total life</c:v>
          </c:tx>
          <c:invertIfNegative val="0"/>
          <c:cat>
            <c:strRef>
              <c:f>'[Chart 2 in Microsoft PowerPoint]Sheet2'!$B$7:$N$7</c:f>
              <c:strCache>
                <c:ptCount val="13"/>
                <c:pt idx="0">
                  <c:v>Pre-life</c:v>
                </c:pt>
                <c:pt idx="1">
                  <c:v>Blobs</c:v>
                </c:pt>
                <c:pt idx="2">
                  <c:v>Early animals</c:v>
                </c:pt>
                <c:pt idx="3">
                  <c:v>The Cambrian fauna</c:v>
                </c:pt>
                <c:pt idx="4">
                  <c:v>Fishes</c:v>
                </c:pt>
                <c:pt idx="5">
                  <c:v>Amphibians</c:v>
                </c:pt>
                <c:pt idx="6">
                  <c:v>Reptiles and dinos</c:v>
                </c:pt>
                <c:pt idx="7">
                  <c:v>Flowering plants</c:v>
                </c:pt>
                <c:pt idx="8">
                  <c:v>Other plants</c:v>
                </c:pt>
                <c:pt idx="9">
                  <c:v>Insects</c:v>
                </c:pt>
                <c:pt idx="10">
                  <c:v>Birds</c:v>
                </c:pt>
                <c:pt idx="11">
                  <c:v>Mammals</c:v>
                </c:pt>
                <c:pt idx="12">
                  <c:v>People</c:v>
                </c:pt>
              </c:strCache>
            </c:strRef>
          </c:cat>
          <c:val>
            <c:numRef>
              <c:f>'[Chart 2 in Microsoft PowerPoint]Sheet2'!$B$10:$N$10</c:f>
              <c:numCache>
                <c:formatCode>General</c:formatCode>
                <c:ptCount val="13"/>
                <c:pt idx="0">
                  <c:v>0</c:v>
                </c:pt>
                <c:pt idx="1">
                  <c:v>100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80</c:v>
                </c:pt>
                <c:pt idx="8">
                  <c:v>40</c:v>
                </c:pt>
                <c:pt idx="9">
                  <c:v>5</c:v>
                </c:pt>
                <c:pt idx="10">
                  <c:v>1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06688"/>
        <c:axId val="133128960"/>
      </c:barChart>
      <c:catAx>
        <c:axId val="133106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3128960"/>
        <c:crosses val="autoZero"/>
        <c:auto val="1"/>
        <c:lblAlgn val="ctr"/>
        <c:lblOffset val="100"/>
        <c:noMultiLvlLbl val="0"/>
      </c:catAx>
      <c:valAx>
        <c:axId val="13312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106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9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0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C586-E6A7-4007-88E1-AF6F5B75E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1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DFD3-A95C-463A-9A74-70586ABE99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29D7-EFDE-4594-A620-DD665A0270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3D5E-9DDC-4334-A1E0-9B67423125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8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2843-38B0-4DBE-8391-28F1393A3D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2D30-CED7-40DC-A804-52334ECFDAB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4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17FD-42C8-4E60-8CA8-3D856E0C4D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3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1E36-AE33-4E11-A0CB-529E32C23A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11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19C3-BAF6-423D-B843-C051125500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2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074E-BF5C-4C7C-89E0-3B1D5F12D7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7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4075-09CF-43BF-AF05-5F3EE7955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40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2C64-4FA7-47DB-B020-91BB6EA84E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14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1035-631D-415A-8265-BE06000782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9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F86B-797F-4C5A-A00C-9ED21805F6C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96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2D7A-F5EF-4150-A8D8-1EE89EAAB5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2F0F-3F63-44E5-BB69-39523B3DC0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0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8571-AC0B-41F7-86EB-F8D1F610AE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02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2AB62-DDB7-4D67-A18E-C51443F0A0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8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40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4FBE-5D3B-46AD-8D7C-F59F481D1CA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88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47E1-28E9-4152-895C-BE48F9201C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0082-28B8-4E5F-B04D-A0320ADA85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2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BD76-C1C7-4C14-B914-B174B1ACF8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7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7B23-7964-4C64-9C77-5FC8CF5745C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2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B54B-4A31-4C27-BBEB-EC37E1FAB8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9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CD173-C8FF-4BBA-B9C8-AA193726E3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9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4E820-26F1-4FE3-96FA-71BCBD4451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7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0BC05-EF39-44E4-B590-5D63268D090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4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3EC7-37C2-414F-A92C-3704CF3AB1A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2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67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8FFA2-23E7-4FF8-853F-0436B1FFF8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05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332C9-9A44-4ADA-BD29-FE5B191CC93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85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97F9-C15C-4BB9-A7E0-F5929208A75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5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5BCF-EF0B-4BA1-B7FF-461F54B03B7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38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D2B9A-312B-4C05-9F37-7F33446EC28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2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8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8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9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6FE0-812A-4681-B06C-EFC0A66ACD1A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B1D7-5BEC-44BC-B307-66EA70BCD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1C392-1904-47AE-890A-E1A2EDBA27C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4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779-8E8F-4C09-8102-65DF4C6FE5E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3BEA1-63C6-4C7E-A60B-0D57D699C9B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IS NATURE REALLY NATURAL?</a:t>
            </a:r>
            <a:endParaRPr lang="en-GB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esch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052" y="692696"/>
            <a:ext cx="473389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2 March 2007 (9)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7" t="17650" r="11183" b="41483"/>
          <a:stretch>
            <a:fillRect/>
          </a:stretch>
        </p:blipFill>
        <p:spPr bwMode="auto">
          <a:xfrm>
            <a:off x="0" y="1557338"/>
            <a:ext cx="8893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Nettle H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3513"/>
            <a:ext cx="9324975" cy="73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URDOC~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847725"/>
            <a:ext cx="53276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sabella Kirkland, Descendant,1999 ikf99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713" y="1268760"/>
            <a:ext cx="409077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sabella Kirkland, Ascendant, 2000 ikf000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9077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26" y="0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Ascendant and descendant species.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Isabella Kirkland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1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/>
          <p:cNvSpPr>
            <a:spLocks noChangeArrowheads="1"/>
          </p:cNvSpPr>
          <p:nvPr/>
        </p:nvSpPr>
        <p:spPr bwMode="auto">
          <a:xfrm>
            <a:off x="179388" y="2133600"/>
            <a:ext cx="2159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37"/>
          <p:cNvSpPr>
            <a:spLocks noChangeArrowheads="1"/>
          </p:cNvSpPr>
          <p:nvPr/>
        </p:nvSpPr>
        <p:spPr bwMode="auto">
          <a:xfrm>
            <a:off x="8243888" y="4868863"/>
            <a:ext cx="649287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287338" y="319088"/>
            <a:ext cx="8605837" cy="6254750"/>
            <a:chOff x="287338" y="318460"/>
            <a:chExt cx="8605837" cy="6255541"/>
          </a:xfrm>
        </p:grpSpPr>
        <p:sp>
          <p:nvSpPr>
            <p:cNvPr id="3" name="Rectangle 2"/>
            <p:cNvSpPr/>
            <p:nvPr/>
          </p:nvSpPr>
          <p:spPr>
            <a:xfrm>
              <a:off x="287338" y="318460"/>
              <a:ext cx="8605837" cy="62555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23558" name="Group 1"/>
            <p:cNvGrpSpPr>
              <a:grpSpLocks/>
            </p:cNvGrpSpPr>
            <p:nvPr/>
          </p:nvGrpSpPr>
          <p:grpSpPr bwMode="auto">
            <a:xfrm>
              <a:off x="323850" y="404813"/>
              <a:ext cx="8424863" cy="6046787"/>
              <a:chOff x="323850" y="404813"/>
              <a:chExt cx="8424863" cy="6046787"/>
            </a:xfrm>
          </p:grpSpPr>
          <p:sp>
            <p:nvSpPr>
              <p:cNvPr id="23559" name="Rectangle 38"/>
              <p:cNvSpPr>
                <a:spLocks noChangeArrowheads="1"/>
              </p:cNvSpPr>
              <p:nvPr/>
            </p:nvSpPr>
            <p:spPr bwMode="auto">
              <a:xfrm>
                <a:off x="323850" y="1125538"/>
                <a:ext cx="1152525" cy="43910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0" name="Rectangle 5"/>
              <p:cNvSpPr>
                <a:spLocks noChangeArrowheads="1"/>
              </p:cNvSpPr>
              <p:nvPr/>
            </p:nvSpPr>
            <p:spPr bwMode="auto">
              <a:xfrm>
                <a:off x="323850" y="1125538"/>
                <a:ext cx="7993063" cy="43926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1" name="Line 6"/>
              <p:cNvSpPr>
                <a:spLocks noChangeShapeType="1"/>
              </p:cNvSpPr>
              <p:nvPr/>
            </p:nvSpPr>
            <p:spPr bwMode="auto">
              <a:xfrm>
                <a:off x="5940425" y="1125538"/>
                <a:ext cx="0" cy="37433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2" name="Rectangle 7"/>
              <p:cNvSpPr>
                <a:spLocks noChangeArrowheads="1"/>
              </p:cNvSpPr>
              <p:nvPr/>
            </p:nvSpPr>
            <p:spPr bwMode="auto">
              <a:xfrm>
                <a:off x="755650" y="1916113"/>
                <a:ext cx="647700" cy="2735262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 rot="-5400000">
                <a:off x="2699544" y="332582"/>
                <a:ext cx="503237" cy="237490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4" name="Rectangle 9"/>
              <p:cNvSpPr>
                <a:spLocks noChangeArrowheads="1"/>
              </p:cNvSpPr>
              <p:nvPr/>
            </p:nvSpPr>
            <p:spPr bwMode="auto">
              <a:xfrm>
                <a:off x="5003800" y="1773238"/>
                <a:ext cx="647700" cy="24463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5" name="Rectangle 10"/>
              <p:cNvSpPr>
                <a:spLocks noChangeArrowheads="1"/>
              </p:cNvSpPr>
              <p:nvPr/>
            </p:nvSpPr>
            <p:spPr bwMode="auto">
              <a:xfrm rot="-5400000">
                <a:off x="2628106" y="3861594"/>
                <a:ext cx="503238" cy="237490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6" name="Rectangle 11"/>
              <p:cNvSpPr>
                <a:spLocks noChangeArrowheads="1"/>
              </p:cNvSpPr>
              <p:nvPr/>
            </p:nvSpPr>
            <p:spPr bwMode="auto">
              <a:xfrm>
                <a:off x="6804025" y="3716338"/>
                <a:ext cx="1150938" cy="36036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7" name="Rectangle 16"/>
              <p:cNvSpPr>
                <a:spLocks noChangeArrowheads="1"/>
              </p:cNvSpPr>
              <p:nvPr/>
            </p:nvSpPr>
            <p:spPr bwMode="auto">
              <a:xfrm rot="10800000">
                <a:off x="6011863" y="1196975"/>
                <a:ext cx="1296987" cy="79216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8" name="Rectangle 17"/>
              <p:cNvSpPr>
                <a:spLocks noChangeArrowheads="1"/>
              </p:cNvSpPr>
              <p:nvPr/>
            </p:nvSpPr>
            <p:spPr bwMode="auto">
              <a:xfrm>
                <a:off x="6011863" y="2276475"/>
                <a:ext cx="1512887" cy="36036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9" name="Rectangle 18"/>
              <p:cNvSpPr>
                <a:spLocks noChangeArrowheads="1"/>
              </p:cNvSpPr>
              <p:nvPr/>
            </p:nvSpPr>
            <p:spPr bwMode="auto">
              <a:xfrm>
                <a:off x="6804025" y="3068638"/>
                <a:ext cx="1152525" cy="36036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 rot="-5400000">
                <a:off x="7650162" y="1358901"/>
                <a:ext cx="792163" cy="468312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6804025" y="4365625"/>
                <a:ext cx="1150938" cy="36036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2" name="Line 22"/>
              <p:cNvSpPr>
                <a:spLocks noChangeShapeType="1"/>
              </p:cNvSpPr>
              <p:nvPr/>
            </p:nvSpPr>
            <p:spPr bwMode="auto">
              <a:xfrm>
                <a:off x="5940425" y="4868863"/>
                <a:ext cx="431800" cy="5048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3" name="Oval 23"/>
              <p:cNvSpPr>
                <a:spLocks noChangeArrowheads="1"/>
              </p:cNvSpPr>
              <p:nvPr/>
            </p:nvSpPr>
            <p:spPr bwMode="auto">
              <a:xfrm>
                <a:off x="5580063" y="1484313"/>
                <a:ext cx="215900" cy="215900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4" name="Oval 24"/>
              <p:cNvSpPr>
                <a:spLocks noChangeArrowheads="1"/>
              </p:cNvSpPr>
              <p:nvPr/>
            </p:nvSpPr>
            <p:spPr bwMode="auto">
              <a:xfrm>
                <a:off x="4932363" y="1196975"/>
                <a:ext cx="215900" cy="215900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5" name="Oval 25"/>
              <p:cNvSpPr>
                <a:spLocks noChangeArrowheads="1"/>
              </p:cNvSpPr>
              <p:nvPr/>
            </p:nvSpPr>
            <p:spPr bwMode="auto">
              <a:xfrm>
                <a:off x="4284663" y="1412875"/>
                <a:ext cx="215900" cy="215900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6" name="Oval 26"/>
              <p:cNvSpPr>
                <a:spLocks noChangeArrowheads="1"/>
              </p:cNvSpPr>
              <p:nvPr/>
            </p:nvSpPr>
            <p:spPr bwMode="auto">
              <a:xfrm>
                <a:off x="468313" y="1268413"/>
                <a:ext cx="215900" cy="215900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1116013" y="1412875"/>
                <a:ext cx="215900" cy="215900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8" name="Oval 28"/>
              <p:cNvSpPr>
                <a:spLocks noChangeArrowheads="1"/>
              </p:cNvSpPr>
              <p:nvPr/>
            </p:nvSpPr>
            <p:spPr bwMode="auto">
              <a:xfrm>
                <a:off x="5508625" y="4437063"/>
                <a:ext cx="215900" cy="215900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79" name="Oval 29"/>
              <p:cNvSpPr>
                <a:spLocks noChangeArrowheads="1"/>
              </p:cNvSpPr>
              <p:nvPr/>
            </p:nvSpPr>
            <p:spPr bwMode="auto">
              <a:xfrm>
                <a:off x="468313" y="5157788"/>
                <a:ext cx="215900" cy="215900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0" name="Rectangle 30"/>
              <p:cNvSpPr>
                <a:spLocks noChangeArrowheads="1"/>
              </p:cNvSpPr>
              <p:nvPr/>
            </p:nvSpPr>
            <p:spPr bwMode="auto">
              <a:xfrm rot="-884885">
                <a:off x="5148263" y="6092825"/>
                <a:ext cx="1008062" cy="358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1" name="Rectangle 31"/>
              <p:cNvSpPr>
                <a:spLocks noChangeArrowheads="1"/>
              </p:cNvSpPr>
              <p:nvPr/>
            </p:nvSpPr>
            <p:spPr bwMode="auto">
              <a:xfrm rot="-884885">
                <a:off x="7451725" y="6021388"/>
                <a:ext cx="1008063" cy="358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2" name="Rectangle 32"/>
              <p:cNvSpPr>
                <a:spLocks noChangeArrowheads="1"/>
              </p:cNvSpPr>
              <p:nvPr/>
            </p:nvSpPr>
            <p:spPr bwMode="auto">
              <a:xfrm rot="-611488">
                <a:off x="6804025" y="404813"/>
                <a:ext cx="1008063" cy="358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3" name="Rectangle 33"/>
              <p:cNvSpPr>
                <a:spLocks noChangeArrowheads="1"/>
              </p:cNvSpPr>
              <p:nvPr/>
            </p:nvSpPr>
            <p:spPr bwMode="auto">
              <a:xfrm rot="1455577">
                <a:off x="6300788" y="5805488"/>
                <a:ext cx="1008062" cy="358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4" name="Rectangle 34"/>
              <p:cNvSpPr>
                <a:spLocks noChangeArrowheads="1"/>
              </p:cNvSpPr>
              <p:nvPr/>
            </p:nvSpPr>
            <p:spPr bwMode="auto">
              <a:xfrm rot="862165">
                <a:off x="5148263" y="404813"/>
                <a:ext cx="1008062" cy="358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85" name="Rectangle 35"/>
              <p:cNvSpPr>
                <a:spLocks noChangeArrowheads="1"/>
              </p:cNvSpPr>
              <p:nvPr/>
            </p:nvSpPr>
            <p:spPr bwMode="auto">
              <a:xfrm rot="5400000">
                <a:off x="5435600" y="3429001"/>
                <a:ext cx="1512887" cy="36036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3586" name="Picture 39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13" y="2852738"/>
                <a:ext cx="574675" cy="511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87" name="AutoShape 40"/>
              <p:cNvSpPr>
                <a:spLocks noChangeArrowheads="1"/>
              </p:cNvSpPr>
              <p:nvPr/>
            </p:nvSpPr>
            <p:spPr bwMode="auto">
              <a:xfrm>
                <a:off x="8388350" y="1916113"/>
                <a:ext cx="360363" cy="1439862"/>
              </a:xfrm>
              <a:prstGeom prst="roundRect">
                <a:avLst>
                  <a:gd name="adj" fmla="val 16667"/>
                </a:avLst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CLASSIFYING THE LIVING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Starts very ‘natural’… </a:t>
            </a:r>
          </a:p>
          <a:p>
            <a:r>
              <a:rPr lang="en-GB" dirty="0" smtClean="0"/>
              <a:t>…that is to say, unnatural!</a:t>
            </a:r>
          </a:p>
          <a:p>
            <a:r>
              <a:rPr lang="en-GB" dirty="0" smtClean="0"/>
              <a:t>We gradually struggle to escape religious doctrine, ideology, projection of human society onto Nature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JORGE LUIS BORGES’S IMAGINARY CLASSIFICATION OF A CHINESE BESTIARY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207138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BELONGING TO THE EMPEROR</a:t>
            </a:r>
          </a:p>
          <a:p>
            <a:r>
              <a:rPr lang="en-GB" dirty="0">
                <a:solidFill>
                  <a:schemeClr val="bg1"/>
                </a:solidFill>
              </a:rPr>
              <a:t>FABULOUS</a:t>
            </a:r>
          </a:p>
          <a:p>
            <a:r>
              <a:rPr lang="en-GB" dirty="0">
                <a:solidFill>
                  <a:schemeClr val="bg1"/>
                </a:solidFill>
              </a:rPr>
              <a:t>MERMAIDS</a:t>
            </a:r>
          </a:p>
          <a:p>
            <a:r>
              <a:rPr lang="en-GB" dirty="0">
                <a:solidFill>
                  <a:schemeClr val="bg1"/>
                </a:solidFill>
              </a:rPr>
              <a:t>EMBALMED</a:t>
            </a:r>
          </a:p>
          <a:p>
            <a:r>
              <a:rPr lang="en-GB" dirty="0">
                <a:solidFill>
                  <a:schemeClr val="bg1"/>
                </a:solidFill>
              </a:rPr>
              <a:t>APT TO WAVE THEIR TENTACLES LIKE MADMEN</a:t>
            </a:r>
          </a:p>
          <a:p>
            <a:r>
              <a:rPr lang="en-GB" dirty="0">
                <a:solidFill>
                  <a:schemeClr val="bg1"/>
                </a:solidFill>
              </a:rPr>
              <a:t>DRAWN WITH A FINE CAMELHAIR BRUSH</a:t>
            </a:r>
          </a:p>
          <a:p>
            <a:r>
              <a:rPr lang="en-GB" dirty="0">
                <a:solidFill>
                  <a:schemeClr val="bg1"/>
                </a:solidFill>
              </a:rPr>
              <a:t>LOOKING FROM A DISTANCE LIKE FLIES</a:t>
            </a:r>
          </a:p>
          <a:p>
            <a:endParaRPr lang="en-GB" dirty="0"/>
          </a:p>
        </p:txBody>
      </p:sp>
      <p:pic>
        <p:nvPicPr>
          <p:cNvPr id="2050" name="Picture 2" descr="Statue of the Little Mermaid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459702" cy="184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68313" y="476250"/>
            <a:ext cx="3816350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The Eternal, That which IS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Powers 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Dominations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Virtues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Choirs of Angels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Cherubim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Seraphim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Archangels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Angels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Man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   monkey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Quadrupeds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   	flying squirrel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bat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ostrich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Birds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amphibious bids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aquatic birds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flying fish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Fish				*(include tortoise, crocodile, sea lion, hippo, whales)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eels and creeping fish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water serpents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Reptiles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slugs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Shellfish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crab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crayfish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pond mussel</a:t>
            </a:r>
            <a:endParaRPr lang="en-GB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lime-secreting worms</a:t>
            </a:r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148263" y="1268413"/>
            <a:ext cx="36004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Insects				(including lizards and frogs!)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worms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polyps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Plants	sensitive plants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trees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shrubs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herbs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lichens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moulds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mushrooms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truffles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Stones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 composed of layers, fibres and filaments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unorganised stones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Crystalline salts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</a:t>
            </a:r>
            <a:r>
              <a:rPr lang="en-GB" sz="1200" b="1" dirty="0" err="1" smtClean="0">
                <a:solidFill>
                  <a:srgbClr val="000000"/>
                </a:solidFill>
              </a:rPr>
              <a:t>vitriols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Malleable metals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Non-malleable metals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sulphur and </a:t>
            </a:r>
            <a:r>
              <a:rPr lang="en-GB" sz="1200" b="1" dirty="0" err="1" smtClean="0">
                <a:solidFill>
                  <a:srgbClr val="000000"/>
                </a:solidFill>
              </a:rPr>
              <a:t>bitumens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	compound earths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Pure earth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Water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</a:rPr>
              <a:t>Air</a:t>
            </a:r>
            <a:endParaRPr lang="en-GB" sz="12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 b="1" dirty="0" err="1" smtClean="0">
                <a:solidFill>
                  <a:srgbClr val="000000"/>
                </a:solidFill>
              </a:rPr>
              <a:t>Etherial</a:t>
            </a:r>
            <a:r>
              <a:rPr lang="en-GB" sz="1200" b="1" dirty="0" smtClean="0">
                <a:solidFill>
                  <a:srgbClr val="000000"/>
                </a:solidFill>
              </a:rPr>
              <a:t> matter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1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442700"/>
            <a:ext cx="561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Narkisim" pitchFamily="34" charset="-79"/>
                <a:cs typeface="Narkisim" pitchFamily="34" charset="-79"/>
              </a:rPr>
              <a:t>THE GREAT CHAIN OF BEING</a:t>
            </a:r>
            <a:endParaRPr lang="en-GB" sz="28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7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4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LINNAEUS: </a:t>
            </a:r>
            <a:br>
              <a:rPr lang="en-GB" dirty="0" smtClean="0"/>
            </a:br>
            <a:r>
              <a:rPr lang="en-GB" dirty="0" smtClean="0"/>
              <a:t>Two Kingdoms</a:t>
            </a:r>
            <a:br>
              <a:rPr lang="en-GB" dirty="0" smtClean="0"/>
            </a:br>
            <a:r>
              <a:rPr lang="en-GB" dirty="0" smtClean="0"/>
              <a:t>PLANTS AND ANIMALS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Vertebrates 4, Invertebrates 1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95956"/>
            <a:ext cx="8352928" cy="20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upload.wikimedia.org/wikipedia/commons/thumb/a/ae/Linnaeus1758-title-page.jpg/170px-Linnaeus1758-title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54" y="118120"/>
            <a:ext cx="1619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Peter Harper\Documents\QUARRY DOCS\HISTORY\HISTORY IMAGES\2014-05-18 Unicorn\Unicorn 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142791"/>
            <a:ext cx="6709476" cy="57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MARY BARTLETT, a practicing Linnaean?</a:t>
            </a:r>
            <a:br>
              <a:rPr lang="en-GB" dirty="0" smtClean="0"/>
            </a:br>
            <a:r>
              <a:rPr lang="en-GB" dirty="0" smtClean="0"/>
              <a:t>Vertebrates 8, Invertebrates 2, Plants 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mammals</a:t>
            </a:r>
          </a:p>
          <a:p>
            <a:r>
              <a:rPr lang="en-GB" dirty="0" smtClean="0"/>
              <a:t>2 birds</a:t>
            </a:r>
          </a:p>
          <a:p>
            <a:r>
              <a:rPr lang="en-GB" dirty="0" smtClean="0"/>
              <a:t>2 reptiles</a:t>
            </a:r>
          </a:p>
          <a:p>
            <a:r>
              <a:rPr lang="en-GB" dirty="0" smtClean="0"/>
              <a:t>1 amphibian</a:t>
            </a:r>
          </a:p>
          <a:p>
            <a:r>
              <a:rPr lang="en-GB" dirty="0" smtClean="0"/>
              <a:t>1 fish</a:t>
            </a:r>
          </a:p>
          <a:p>
            <a:endParaRPr lang="en-GB" dirty="0"/>
          </a:p>
          <a:p>
            <a:r>
              <a:rPr lang="en-GB" dirty="0" smtClean="0"/>
              <a:t>I arthropod</a:t>
            </a:r>
          </a:p>
          <a:p>
            <a:r>
              <a:rPr lang="en-GB" dirty="0" smtClean="0"/>
              <a:t>1 echinoderm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Queen ro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-892175"/>
            <a:ext cx="6865938" cy="83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MICROSOPIC REVOLUTION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514116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Leeuwenhoek and Hook revealed the amazing variety of the </a:t>
            </a:r>
            <a:r>
              <a:rPr lang="en-GB" dirty="0" err="1" smtClean="0"/>
              <a:t>microworld</a:t>
            </a:r>
            <a:endParaRPr lang="en-GB" dirty="0" smtClean="0"/>
          </a:p>
          <a:p>
            <a:pPr lvl="1"/>
            <a:r>
              <a:rPr lang="en-GB" dirty="0" smtClean="0"/>
              <a:t>Compare Galileo’s discovery of the moons of Jupiter</a:t>
            </a:r>
          </a:p>
          <a:p>
            <a:r>
              <a:rPr lang="en-GB" dirty="0" smtClean="0"/>
              <a:t>This was not mentioned </a:t>
            </a:r>
            <a:r>
              <a:rPr lang="en-GB" dirty="0"/>
              <a:t>e</a:t>
            </a:r>
            <a:r>
              <a:rPr lang="en-GB" dirty="0" smtClean="0"/>
              <a:t>ither by the ancients or in Holy Scripture, and it was ‘obvious’ they did not know about it</a:t>
            </a:r>
          </a:p>
          <a:p>
            <a:r>
              <a:rPr lang="en-GB" dirty="0" smtClean="0"/>
              <a:t>Therefore neither could be regarded as a source of ‘truth’ or a superior way of interpreting the world</a:t>
            </a:r>
          </a:p>
          <a:p>
            <a:r>
              <a:rPr lang="en-GB" dirty="0" smtClean="0"/>
              <a:t>What else then? Observation, tests, consilience…the fatal cracking of the code?</a:t>
            </a:r>
          </a:p>
          <a:p>
            <a:endParaRPr lang="en-GB" dirty="0"/>
          </a:p>
        </p:txBody>
      </p:sp>
      <p:pic>
        <p:nvPicPr>
          <p:cNvPr id="3074" name="Picture 2" descr="File:RobertHookeMicrographia1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837" y="44624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GB" dirty="0" smtClean="0"/>
              <a:t>RANK SPECIES IN ORDER OF SIZE</a:t>
            </a:r>
            <a:endParaRPr lang="en-GB" dirty="0"/>
          </a:p>
        </p:txBody>
      </p:sp>
      <p:pic>
        <p:nvPicPr>
          <p:cNvPr id="55298" name="Picture 2" descr="http://upload.wikimedia.org/wikipedia/commons/6/6e/North_american_land_mammals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775573" cy="56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26579" y="3484420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Me at school: still two kingdoms, and matching subjects, but the </a:t>
            </a:r>
            <a:r>
              <a:rPr lang="en-GB" sz="3600" dirty="0"/>
              <a:t>worms turn: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Vertebrates 1, Invertebrates 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96952"/>
            <a:ext cx="8229600" cy="4525963"/>
          </a:xfrm>
        </p:spPr>
        <p:txBody>
          <a:bodyPr/>
          <a:lstStyle/>
          <a:p>
            <a:r>
              <a:rPr lang="en-GB" dirty="0" smtClean="0"/>
              <a:t>Size of textbooks is equal</a:t>
            </a:r>
          </a:p>
          <a:p>
            <a:r>
              <a:rPr lang="en-GB" dirty="0" smtClean="0"/>
              <a:t>Vertebrate Classes now split amphibians and reptiles</a:t>
            </a:r>
          </a:p>
          <a:p>
            <a:r>
              <a:rPr lang="en-GB" dirty="0" smtClean="0"/>
              <a:t>‘Chain of Being’ hierarchy morphs into the evolutionary tree:  invertebrates → fish → amphibians → reptiles → birds → mammals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AutoShape 2" descr="data:image/jpeg;base64,/9j/4AAQSkZJRgABAQAAAQABAAD/2wCEAAkGBhQSEBUUExQWFRUWGBcaGBgYGRwbIBofICEfHB8fGxscIScgHR0jHCEgIC8gJCcpLC4uGB4xNTAqNSYrLCkBCQoKBQUFDQUFDSkYEhgpKSkpKSkpKSkpKSkpKSkpKSkpKSkpKSkpKSkpKSkpKSkpKSkpKSkpKSkpKSkpKSkpKf/AABEIAR8AsAMBIgACEQEDEQH/xAAcAAADAAMBAQEAAAAAAAAAAAAEBQYCAwcAAQj/xABHEAACAgAFAQUDBgsIAQQDAQABAgMRAAQSITEFBhMiQVEyYXEHFCNCUpEkM1NygYKSobGy0RUWNGJzs8HSkxei4fBDg/Fj/8QAFAEBAAAAAAAAAAAAAAAAAAAAAP/EABQRAQAAAAAAAAAAAAAAAAAAAAD/2gAMAwEAAhEDEQA/AO449j2FuZ6uUl0mKRlsDWgLb0DuK2G/N1++gZY9hTJ16iwMMpIYhaRiDRIskDwjbz8qPnj7/eFfyU+9V9E2/wDT9NYBrhQnaeG21HQoaVQSRbGNij6UBLGmDeX1fhgqTqgDqgVyWAa9JAA3O5rY7cc4V5SSCR9Ryzo2rZijbFqJYGvDbckc1fngDk7SZc1Uq2SABuCbbTwRxqGm+L2xpXtZl9bDvAFCq2u9jeux6jSEZjYoDfAM8EMTFvmp/wDyDUNRJAJNccOzccGzewwcvZTKkfiV3Wt9XBBUjc8FSVPqCRgNjdpoNYUSA35g7c0K+1qYUNN2cfW7RRGREQ6izhSNwVtXYEgjglGHxB9MCZfsbCJGdxq3UootVj0szDSAdiC137gQBg2Ps5l1cOIwGDagbbm3N877u5383b1wGrrHX/m8iKyeBgxL6vZCgs5Iq/Cov342N2ky45lUEEijd2KsVV3uDXNEHjfBGe6XFNXeIGoOBd8MpVuPVSR+nGL9GhJsoLtWuz7SjSG59oLtq5rbAYdS69DBGXdxQQuANyw93x4HqSBgPqnacZeNXkifdJn0iiQI1LeX2gNvS96wdn+iwzfjY1fbTvfHNH1Fi/iLxlnekRTACRAwCum9+y40sOfNdsBpPaKAe1IBV3d7VrB8vLu3/YOMv7fgsDvVs1Q3vdgg29dZC16msYv2cy5u4gdV3zveu/Pz7x/229cfB2by4bV3Q1Xd23OpX9ftqrfFRgMR2my/5QVpZtQBK6VVJCSw2A0Op38jfGGGXzCuLU2LIujyDR5945wvHZ2JFAiRUYVpNFqFKhFWLBRFWr+qPTBuQyCQoEjFKoUAWTQUBRV8bAfxwBGPY9gbO53uwDpZrvZavbz3I2wBOPYDXqIMnd6W5I1VtsAef018Vb0wZgPYSdP6FC6amS2JayS2/iPvw7wB0T8Qt+r/AMzYDV/dnL/kx97f1xkOzmX/ACY+9v64ZYAynVA+XE1HgllA3WiQykfaUggjmwRgMG7P5fjux97f1xiejZe9OkXQ+s3BNDz8zsPXE113rjTZ2CGASSxvH3pMOnxR/SoxDyEIFJKCwdXiBX1w86llTpjnkeGCSMnxMNahSN1NslkUDq24O25wG1uj5Xw+H2jS+J9zztR8qPwo42/3cg+wf23/AO2Ins/1hnaGdU77M5uSdlCvpRIEIUuqsSIg5EbNsXbWefLoHT0kCXKQXJJIXcKCdlBoXQoXW5s+dYAX+7kH2W/8kn/bGmboKFwFsDTZ8Uhvcf5xgXrXV5UnKINSBRqCtGCCb51WQK32BPArzwliz0iksI3IILFO8ViPCKVWKgINQFqLFk1zgC+0gXKKCF1krKa1OCNK3ZGo+EtSk+WoHfAkc+XjeRGlmc629rhN6pacEqDdHc7bnYYR9b6pPeYGVkd1iDpLqkcPEJAKcADxgabR1vSWcGgBgl8+s87vFmWXKxZch3UyN4XKlCt0BPR0am1EaGPJJAWk/QlRWa7oE14/Lf7eC06HD5Bv23/7Ymos5KUVjl+6FeGOSZS+mhRcuNmPmDq4okG8bl6y8LSaY3IaSyRNEQSaFqNNgEjj1a63OAoD0GH7Lftv/wBsY/3eh+y3/kk/7Y2xdSQKuuRbKhrNDUNhY8juRx9oeowYDeAX/wB34bvS3/kk/wC2Pp6FF6N+2/8A2wD2l7R/NaB2Lr9HsWLuWVAqqNyw1g6eTvVUTjL+8aRxEuD4HSNgPG4LEKtqtksSQKWySTVjcgYOgw+jf+R/+2MZeiRhTpDXz+Mk3/8AdgLoPUpGKrLUbsNRRyC7e+lYiNAdlU2x0m6IOH+AVp0OB1BGshgCD3snHI+tjZ0NAIaF0HlAsljQkYVZ3Ncb4+dn5tWXXe6Lr+yzL/xjPo/4s/6k3+4+AOwD0ZahX4v/ADHB2AOiG4F+L/zNgMOu5MyRhQGPiB8JA4v1Zdjxz9bEdDl5BO2UUEMEZ6aCIagx51F6fdrLKbsG/axY9b6t3ChqB9rYnTYCliAx21UCQDQOk7jAPVejvm0y08biCeIiRWK6wA6aXRlNWCD6jdVwEl0NxLmJIIkZZoEVTqykaaEugup2o6juKJsL+kMO1fQ5fmyThdTZVllaNgoWYBQJAVViosCxzR8jtjZmvk3knlZ589IdQ3EcUaWduSwfw0PZrbc8kkx2b6ZnoAchLOWyj5mGIsfb0ysK0m9kKk+HgMp+rsQ6l2cymVMSZjKwxxiZFYMqKrFW8QDEb+fF7Y1dooJLDq5QAAXqIF6hV7+lijsdY9BjZ1LL9zAscB7sJGRGq0BY0hRvtQGJ7PzPPD3UqpKGvUO+HjANMKvbY+0DYNbb7APDDLmJyFkhkeHYtoDGNgaIDk7Eb7XtY232btls4qFg6lttFlipNii2ltRBJ4UcUL5JSZHMRR5c5eIRiMGRAgzlkyFtRUPr1q+7N9oErxzizy0atqRXbQFjre9JtuD8AMBzbOZ/PRZ2aZoYZkzUfdSNEzfR6AwFBwpJHjJu7o7rVYEy4z75WfLrk2hbMSO7PqSgPqKBq8Ow99kkbCzit7U9NMUY+ZrqlL1Ri1+DcOQo02ASLo/WPrjT2T6S8mWvPxd1KskgCrFsUHFgq1g2Tz6fDAa1z3U3aI99l4HQbQMHfvaADanAoUStEatyONwXeSj6lKFeV8uiNuYow5YDeql1AXwSKrke/B6dlIQ2ockhrpdzdg8c3Rv1F43yZoQgh5lRUA3cAbADctYH8BgJ3M9KmR0aSZRpNp3j2QaItdcl2QTdHf3eROY6pLkkLzsGEjKiE3Sk6juFLE7ChpFsSo87ExnugRZyaaVpmzaEhVMcqqB7JJBiZT4bICkkbAkb2S+j9jwHjEmYzJEShkLSgiN6ohAtGgCQCbB3sYCl6pkPn+SoahIrJJGzxmMh0YMCoaiuqqvmn388TZz4UlVC7ZgRsJFbUMw9hG0gjSrEqQ24otTHFj06BYdKRldJ2bY2didTOWJJvlmsm+cQ/brLhs5pjkjVMygScsdlaIl1kU+yHjAoCxZZR7wDPLrmDPNGixrIAjyaNQPisIWbXu1I3qQNPutz06eRQXmFd2XLFXtQoW6ILHxA+70xM5HNOsImysBhgZCySSOhBdzp76VmcyE1VDu3J2Aq96HpkXedPmjCMpZZgL7wkltW9yKGsnfgc8C6wBvZyRYcrlopHVZXjU6SwBZmBdqHJ31fccGdH/Fn/Um/3Hwqzquc3l3VQ0Z9kiNrRSASC4atyL3WtqvDTop+iP8AqTf7j4A/CzpsmjLjzNvQHJ8TGgPM1e3uwzwpy+REuV0NVHVYZVb6x5DCjgEPU+p96CudgHzCWNAZCRpD+1qJDahGdqcgUasDnGjsj26y5zU2ROZEpWSstJr7wSIV1aO831Oh1Dc2dqJo4YR9iwCEeaSSM6j3JOmEV9URJXgs+wzEbcYV9p8lFmo/m+v5sYpDpeOCyNB1eCjsLGqx9iubAC1n6rChp5Y1IrZnUHfjYnHL/lB66rZhUVkK/OcoGZRqIA3BBFiwS3JsGtt7xs6Z2IgeVNXUM02ZYNTAdyd7Y+EeZomyTdG7usaOvdiWgiy0TSnMwzTadLFYWWVlZldZEXiwxogmyPU4DruIP5UWiysAzSqEnEgKyqBqtQzUSRVNpCm+bF4w7K9umTpwkzSZiRozJrcRE0gY6SzEKG8Fbiya9Thn1JMt1nJSQqxB8Jp1IKnlWKmrVgeRyCd7GwLOjfJYixPJLK3z2VxKZ4zRjbkrGedJshjdvZO21VnQumyQIySSmXxeEkAbe/lifK2Y3QxB9ie1mbTXlZtMrwMyFn1jRo+qzqpDCtwxo0Re+KjL9uU5kjZUDaTIrCRR5gtXiVSPNlHP6cAP27yDdyJBoLCRFUtqAQOxBJIcbHUAfXw+gISdgpzNmJo5EggmhHg7vvDrSS7amk8QsD1qx7sVXVJe+ij0kywTs4coNX0ZRyGQqPtBFB39r1xP5fpix5iKcZPNCUAUwdjpGkjS3hrg7jfcDmgcBb5piqCjXle3ofXbnCAdTmdAsiIwZafU8Wk3sRpptiPLfnzxt/tmUxs5hmjpJGGojbSLAIKbWePhvyAU3SPlSEqgtBuULARSq+4+q2oLR94sDzrADdmejxZGWUZRt3svF85jKr7JvR5NZKXXAFnjFLlusSF1DjSGLeIPGdIHBPx228r9xxM9iMj33Ups2FA0iRJHArvJWKEqDZ1LGAFv1wx7Tdq8wuaXLZVNbsGqtPKjUxZm2CgEDjk8+WARdsszJmeoZSBD+M0oWI1aDoaR3WMnSTpIGqjVe6sPOpfJpG0SiN3ZxIjM07s6soNlSnsab+rpAO489hOwHQJWzMubzUUkbp9FAslDSpH0jBRyWe/GSbs/Es+vdaWfLyRqwiejoc620EWNRCrR4PhPO1ijgNsnZXMy92s2c+jjcOqwwoniHshtWtSqHcDTyATuBhrHkUy6NKzyyMiMWZ3Yk/WJ03oW64VQBsAABhb0LPIjiMSPIX3GtmJr2iR9GoPNkk3uBewAb9ejZsrOq+0YpAPiVNfvwCjqMenNZLVWoavqkgE801+EeQ+GG/RfxR/1Jv8AcfCWfqSTZrKkaxfiW4hpcFdYKyEWQARYUj38Vh30c/Rn/Um/3HwB2AejLUKj3t/McHYB6L+IX4v/ADHAEz5ZXq729CR+8EY1f2cn+f8A8j/9sFY9gB/mC/5/23/riW+ULsjmM3DAMpKsbwvYVywVgV0GyoJsA7e4sPPFjj2A53k/ktm7gRTZ+QgqQ6RoqrRG4BPiJv6x+4YVf3U6pCrRHL5bOKgIjl7zu5COKN1RqttQG3J5x1nHsByTs/8AJxmZmYZgHJ5be4o3VpJCSbtxdD1NkmgNucas92UbL5nTl5s1CuxJKnMKdg1blTdlrtiKA+1Q65IzWAoB5uyR/wAYT9SzywOgMCtqDMStbBdOomxvQYt8FPnQIc4zPZWQxSoc3NGswUvpygUWwVgb70hbGxCleaPodKdkIVWO3nJUnUwhkUmtVWveEn2bIu9x8MN+2PRYs3mUlXNvllCqrRqkwDndwTVAHSfTCrNdk1KKP7SK0Vtgs51agzDbUTvpPn9X37hqyWRyEUuZ+fuWWOWSNIlLqpokFnYvWpjdIW4F72MOsr0PoeZiuMDKlRWtZO7O/q2pkc+4lj5Y92S7NZLJvI8skeYl1sAzrIAlmmCh9QJLA293Xuw5i7OdPz7Fhl0SXQjN3bPE4DCwCYwAbGxonivLYJjJZd+nSSmCSWbLsv8AiINEgUbfjVFhWWzTADauaIG/IZPNSZmTOZSKdiBoV5WjAYCiwRZF1HWeTe5HtcjBHaLsXm8t3kuSlJHdm4wz96QCPZlUguVJBUNZ5Fm8CZjt48nT8tBHJ3mb8Cvok1s5HhBHdtr3JDMWqtLXfmFD/bvUswQkMIh0g948ytEFPAFkPq9ToH6w2ONUWSzGV031KCXvAbE7ugU+sdSEkDjSSPjjX1XosqsgzWYmzCGwUjDIuxUHVReTSdROzb6dP1sY5zpsCsz5UTZaTz7pJVR6H10SRAVq+GXktfngKfoPT32Z8wMyLJD0y777BQxWhfP8ecP8SmV6+IECsZX2vU0Tm9gdty3mOdR8iSQcOcj1fvLNEABrsEG1q9jseeQfLAA9muhRJEj6PpF8OuzZEZMajn2QoHh486vfDLo/4o/6k3+4+N2Qg0RKp5AF/Hk/vvGjog+iP+pN/uPgD8Luix3Au55c8/5jhjhd0iSsuDRNazQ3J8TcD1wBGYsVpsk7Cz7if+MTo7UMPxi93ytay1MCwLHSpGjUhUfWO/hGKVo1kCneuQQSOR7qPBxH/KFkpIsv3mXzLwP4lrUSragSWo2dSgFrB41XeA3Q9qnAUSPDdnXpMvAHlcexLCzdUNgCSDh/0vPCZdQ1AG639GKkEUCDY4P7sL+y6Jmcjl5WD28SMdTuSTXN2Ls7g0Obw6y2SWP2QfTdmPv2BJrfAZ917z9+F3VOo9zJAu576TuhvVMQXv0oIr++9IHOM+vxM0QCMynWm66thfi9nnw3t61xziazUrGSJJWgZ0BkRX74MSu2sCiVoEglft1gHef6wgijlUyP3joiBCLbWQAd9tNeKz5fHGzN5xY1DapXBbT4GU0SwSjZA9o1t78SXTcxHJHFGoygSUCZI17zhSh1KqkXpa21A7EKAfPDzs/00KGDxpCqi6iaRVsm2JurJIu/heAnk61m3nlk+dKuWP4pAyWAAPbZozRJ3Is6brAWaz+fMyFM9EItQ7wN3TNpFaitRDyI5I5G++FnZnNZ5nm+c5jNgIzhKR96agF2AIIo37tqwryHXOpZfNn5wmbzcOltCeMKXu1JKrYAq+PT44DsvSs7FmAe7kY0FJ8Smr3o1dH3YP8AmoB9thfvAv8AdvjjWY7WZwOzzGbKw7L9EjKF3oXLKCzc34Qtn9GPuc6vlZI27vMtPmPCVeVreIrR8FkFST5rtt7zgOzLk6bVqckAjc+tH/gY1mKOMk1pZt2IXc+8kDc/HEd2A+UFsw3zXNDTmF2VuBKAPT6r7EkcGrHoK3qvThMpQ3R0GxX1W1jk+oGACTMK2adDHKqqobvPGFcnYBdgNQo6h+b6mj1y0RB3bagbZhX3nElE0Bnmyff5gHKpFI7MUCIPaXewLAo2AK04ZZyV5OmM8YkYSxRAErchjOlXYoPr92SwXm/K9sA6igiYEqxI5vWdud+fj92PGKNCa1Fgtnck6bHrxxt60fTHPMtnlkn7jJM7KARKZZBHJKXsbCZLFMpU6VGkA0vixXdk9IBRZYXIvvNAJLMPCxLu7NJRGksR93GAoBH7z9+BOiLUX/7Jv9x8e6FLqy0R/wAoH3bf8Yy6QPoz/qTf7j4A3C3pZIywKjUfGQOL8RNX5emGWAujn6Ff1v4nARkPbaXKvMrZPNTQCQskkcLgqJDZRkdQSysTutiivwwu+VtZZ8vHJAHmRloRiN9StesMUC6iGC6CCBRr7RrpmYuthe42FevvIxLdTy8mXieS5tIaR2EcfeEhn1AaVk1EKvhNeW+3ABx0PryTZaKRlaJmUExurKyHgqQQDsf3UcA5PtdEMu2Zlk+iaZ44qF6wrsg0Ko1MTR2ry48zG9H+VbJiRA2elZQa8UDKtaSAC97Ud9R9N8CdQaI9WykGR0pI1EyIFK+KMtIwINPUZBHvbY7UQ6Zl+uhsuZ9JVLbQGBUso4bSRqFgFgKuq2xIdsl+cGOaGSKGeIMrd48mho3Glkk7tSOGFb7FvI1TDp/Ss7JIElZlSCWYpM+lnkQ0EFKwogEnWd/Cu25GKHP9IuJ+7vXoYJ4vOvD+8D7sBD9h4UyAuWdJpGVY0YyOe7hQHQpBTw2Q10ORX1bxU9b7XRwZJ8y1FVZVAVr1ElR4bAs7navqnEH2X7bGAtluqJmBKHOiR0VSymq+jXmvWPWKrBef6zk851T5s3dTZaGAygM4qSZwmnSxYDwx7AX9dsB8yvXU0MYPngLAsPCiAFqC6tElmvIf5j7q0dR7Y5eL25M6pVm30xswbTpLX3lDzNgeeCUkWJI0OVy5C6VDLmFG/slgA50g7myNgd/PAhyUMoUSZbJyPoAIaaImR6qwNZoiroAg8YBz0TMwdZhlirNPl+8iZjLSjwnVoVg7MboFt7puRYxXx9lcosfdLloQlEaQijn31d+/nCvs1GkaKiRJlwJSEjjksFSLLaVYi9V8+l4qcBwztV2VGSzJQzsAytLDKKV1K8hiNyR5Nfn5HHTPk67Rtncgkj7urNGx+0VNav0iiffeJD5VehMM0mbl8WV7tYiQfxTaidRHGk3ztvte4vd2M7b5fJ5R4fbWJ3KMtKGDEuA2sgqd9N8Gh+kN+c6Bl26+/fIGMmXZkVrKs66dyp2YgF6BvYHD/MdQniDlpIwgY1JIwUIu4FgAX9Xzvc+gB5/Fr6vmpy0ndiBNRaKjI5sqqwgi+7UEgn62vy17MpOyLPGI36jm6o7CJW8jxJVgV7/+MAzfoEcwMghhk75llMwmbUX8mSRfEg49ggcj40vSHEEbalWNIkbZK0hEA0niwdNirOwwN0/tCsapCqsFjQKD3bcKq1S3YsE88aa8xhr1Bu+ybGtnj3HuPP7rwA/Scy8MWVhMTktGuthwhoXq9+o/dfpg/pH4v9eX+dsLepzgZ7LgqPEGCsHcHzJDIBpI8IItubNbYZdI/F/ry/7jYA3AXRvxK/rfzHBuFnT5CuVBB38W/P1jgGeAJ+u5dGCvNGjE0Fd1Uk/msQffgDMdVmR3UpI9MApjhJsaQ12SB7RK7XWnfnCmKXXM0jxZmZ0RlAkiSlFaiFUFRqYULNmqAO5sCOqdgOnZ0NKsaCRrqeEgEMDza+FiDzqBvzxJf+lWdjfSsmSmjvUGkiaNwQbFaAa9DTCxiqbs7FKTIiHLy95pEiDSwYCtQCtoYbAEEEMBR42wyfbdsvM2W6gNEim1mVGEciE0rbXp32O+1b+RISXQuv5rp+YaHMkxkyCkmkd4nQnmGU3pqybNDbxLfs32W7cZcpqmJy/+rxXkda2hBsed7iwMZdR6rkMxGUnaGSIkg94LQncGmYabG+4O2J3PfJFA1HK5ibLqSraA5kjaq8mOqiP81b8YCh7TZjJtDqzAjmSNlcrpEpF7AhACSd/IYienLlBvHDCODrORKm9jwUDWd2sD3fDPt71nOdPDZh8sHiLi3hzLqLOw1oU8IPGxIuhe4xr6X1KWaKGWWPu0nDd2xzbncWDZKAKxOw8zqNeeAy6h1jJIQspy6lhsDk2v1FAodrIO90QeSMb+xEGQzfUFnyqQk5aOUM0UBhAaRgI7BVbYRq4vfk+uEnanpEuc1SMcushESAGYkhQSoLHSDuxBJIoWd/PFB8jHZmTJRziQxsZGUho31g6R57Cj4x+gjAdJxjLek1zRrGWPYCTnyOZIZVSIo2raVWc0QKBHFA7EWbBO94nOrwZWGZIpkyiSsEKD5mTQLMg8SxkAHwqbYVR4FHHT8RnbPs7DO4lkWS9oy0TuDpFsNSCw9Enavrb7CwCfqHZDMx5rL5nLQxgxq8cqQokQZXJIYBiobSAoItTwQdtg8t2jSVnOcz7QLFKdUMVoxCHlpAdWg1ZCiwNr8y16EkmUmes1LJD5wtlgaA1LYdGABJU70NWngk3im6d1RZGIRQuo2x0aSbsBr3BJq6PkRgEHRuty5zeN4EQvIqKzOHYKaB2k1cUxUohogWAbxYxhUhonUqqQTQ3rY7Db9GEPSewkMKKlKdJsMFVHWiWXS6ANQuqJPPNbFn1HKiLKS6LOmNjZJYmgW5O+/wDzgBZZn+eQKNYCqwf2dLCgb3BY0aBIqycM+lfi/wBeT+dsAZwk52A7FdLFSI2ajwfpA2lQQRyp42O+GHS/xf60n87YAvC/o8d5dQwBB1Ag73uebwwwF0b8Sv638TgM/wCy4fyUf7C/0wO8eWo7Qfcn8MMsJ+odLeaLumC16iQg8EfYPkcBNAMZCcvOdfeAKxhiWJFsB7BVXY6bIIIssF1EWcBda7ITZgtLKyz5gugi7oMsIQbaZbe928Z0m1KLR9a3L9GlSRWDkhS7aWmYglgR9iqAJNVzvhtlUYai1AlroG62A5IHp6YCI6p2LyMC6RAykhmM4lk7waQGZi/iLHfVp3um22OEHQ8rmchmWMeejeA+Lu5kkOoFipFIAA6sCNSqASdweB1TMdPRydWrfkB2APxAIGB890RZI2UPLGWFB0kbUvvGokX8QRgJftR1iLN5GbLPLFG00bqGtyAQa1exxqo/pGJLpeXzWUTLwDNwyQrqUVALjoq7WZUsA2Gs+Q9wxQyfJ91PxaesyHnQGhX9Go6ufeB+jHPsznM/H1E5TNvJPJELXugW1q3jOgAXZAG1fV92AeT9SzwXWph0spJ/B4jdFTR8AvkG/dfocMvku7bSTZ18vOYwdDd2qIibjSWsKBZ0j3+zjbl1kzkASWGWORF0n6OT2iADZ08gH2QdvL3yQ7B56OYT5cPE6kMrFZLQfErbbGiDQO9jAd4z/UY4IzJNIsaLyzkKB+k4FzvaGCPLfOe8VotNqVIOvawE+0T5AY452p611A5UNPHmJjGVa3y5jjU8BgAo1XekE+vleDek/Jb1JmCyywwwtTMUJLJqosI006UfyLCvXfjAUWc+VdklK9wlIT3id4S+gcuBpAH5p3sEHTzi6jWORRKrkqwDBlkbSR6jS1VWIDtv2MyuWyMaQJHEe9J7x2pi3dufFIx31EAUbHoOKl4O1gfp+VyQy8qQF4kLhZH7wKw1kELpcXqcqpOw0+ZoO0L09PaGqyBuHfceW4bcf1xGZLrmczGYZsrlo5MskrxiSTMP7Sj29Oo3HW2wJs8bWVmez8nV8wYsvJJBk4QveaU0sTqrT4vCrEcKwOlRqItlA+r2fjy8SPkM5IiqTI0TzKVkVhbAhfpEY2DdEjfazeAfx9rc5FK0eYyRYAM4kgJKBFLBtRk0040gheSGFYoshnHmFtEY4yBQfTqa+dlJAUcbmz7gLIfS+vgxgTdyklkaUnVxQNWGbSTfw8/PDLKZxX9nitiCCOSNiDWxGAnuzuSmYxFwuiDXGGLtqbQe72RQFq1u3Lm+AvOH3SvxX60n87Yz6dFpT4s7ftMW/wCcYdK/FfrP/O2AMwqyWc0ZZXIJAsmgWPJ8lsn9F4a4nF6hpy6RhnjY7B1VGrljQY1svJIIF74B5DPrUMhRlYWCDYI8iCMap+oBG0llBNADfk8DYc87Y59msrncrInzVhmInnEzd5JBE6NYDKuhgjLKCVrTsd9ybxQpmnzKfTQd0SQdHfxt5FQQyNuCD6A3684BnH11++aNoWVQupZQHKN5EE6RpYc0eQbBwcudtgoIs3VhhdfEemJbqnSzFl2mjy3zhlvVGZX1EeJXqkbURZOkDfkeKsLuldvYY3RZopMtrZn0uJCzFqGoKyqxWzvpBquAN8B0Hx/5f34+jV51+/GGTziSxrJGyujC1ZTYI9xGN2A1gt7vvOOSfKT1X5j13J5wpr+gK6bq93U0xBAoOCf0euOv4gvlly0R6eskiBmjmi0WOCx0kE+hH7wPdgEvR+vQ5tpSEZHewwaccyAHvFHc0DShQ3loA8zePUu0XdkyCCU2xUomYUadLXspiB3G1bkrXvpBl+qQwPPmImJZXTUAdipQAbbnwvbXf1fS7sEny7rGxLP9G1Eo705Gmyqbt4hZA4HNWAAg+0Pyld5lcxlFy8oecKut51bTpbVYARfL3+Qx23sz1f5zlIZlZWDotnf2qpgfQhrBGOY5jMdLEm6waavUYJywG3oAbqt9Ne7cAbezsHTpw/zdI5Fj0GYRRZsHSbDEqANTtW1D6p2wHVs2gZGEiqyVuCNV/q0bwB1DJwZiLuZIgyKV8IDjQRRGkqoKECuCNj6HHLfk+7cOrPlwxliLvpSiXjAOxQEglRXiUm97BBsGy6t1HKrDJmu8R2QNJpuRSWG9MuuxRABsbBFBHhGAZ9GWJMt3SxLADbd2Fa1Bbl9S+IseWPN+fONydno3bVpSwW1eALdi9wUF70f384ms08emJI0WbMSIjtFHI5WMEi2eQPqChjQpSx8h6F9N7STRZdtOWQ6VpNElIKS12lCyV5nw8bi98BQDs2n5OMfqJ/0wZlsj3d1VVQAoAbkk0F5Jwl6T1wE3IrqwA1mRgz2QDSrHcYG44NnexteKSGcOLHH/AMX/AAOA8C3oPvP9MD9K/FC/Vv5jjXl+qJ9HGWt3sAb/AFbBJPA3GM+jm4V/W/mOANwhyXTlfLoXYAEHYgedqdzvuuxF4fYU9PBOWhIXVtdbeYO+9euACznSYVBkCiRttk7sN62C7Ko9bsYS5EZbMa4IQI5UD94JI7WJiQNLFXAfVVjQ9EJdjbDAdDzQ2SZ1Xeh3cTcksd2feiaA8gAPLCntJnWycfeSDNyRNpYvDFFJWkLu2mQFQSNVgAeRPNgBPJ1XIyTSa/naSMXAg8egk2QIHJcAn7DN5nbBvTu1+W6rG2VzaaGI06iCmmTigG3ilDbqLayvN7YUS/LNA+W7rLLPNmfBpZoVazqDWyxuSSBtQ8/TEp1bq3eTtJnFzEbSBVPeQmPXVgWoQDaxRvhedhQVWSlz/RnljlYyZdnDpMyFozq2OsqbiZjV34dRu9zfSez3X0zcRdAVKMUdTyrCiR6HYggj1/Rjg/WO2ebjhbLpmjPl3j7sq6LrUbCgw3uhySQb4xVfJd2wy+TWePNuYXkkDq7g6WGhVqxekgjzr2qFkYDsWJT5SyFyBlYMRE6OQgBaidBIBI3Aa+Rxh90nrcGaj7zLypKnFowNe4+h+ON+byiSxtHIoZHBVlO4IOxB/RgORQduoO7+iOdjTS8nhWJgAoXXQaU/WJb/APYQOFp1luo2okD5oRsTJpCoBpJLMNRe/reu1CvO4aTs4Y5p8oGP0UxWNqN6SCW1GqNxbH/NR8hjoPSo2ChLtFVxVCyVoML9as4BHmu0Qhja3zoBILeCI+36/TedMf1j7gN3ye9ohmusMytIQMoUJlCqxIl1jZWYUA9A3x+/T1ick7ousl6bY6VXw7jayVocb2RiGyU83TuoLPGrbMQVAPiUmmUkCqrz94I4wHYu03Z3LzShnQQysTpzEaAOukgDW2q3BJAoqR4hxzhRB2EyjaRJnJp/FrdWYhJPasFEogDnY8AXYxY5PMQZqFJdQKuupQ4S1DUSCGWxvsR7sbU6Xl7od3Z9Fi9K+z6H9+AT9LiycAPzcwxFylsEYlqIKGyxsEtseDZ9+GEPZyJ18SqSCV2FbL4R537IA58sFydMiXbYX5BEPHuCfD7hjOabRE+jUzAOw8JJJ3PAG+/lgBG7KQEUVUj0IH8MMsvAI1O+3O/kAAP4DAXQs+zwLJMrpJINTRlW+jvhOOVGxPmQTj3X8z+CZjT7QhkoUfNSB+/AJ8ix1ZJtiWQNRNE95ZbTvbFQbI0mhvqXe3/RD+Dx/DC+QgZyFQV0qpC0jEggEFS4fSNt6K/D3H9CP4NF+aMAfiXi6oYYISzMFNKSNNKAmssbUk7A8e4DnFRhZ0nKfQIQzC1HB91YBP1HqeWnRoppnTdxtQZSpIDKyrat5gj1rGzp3WoI1WBJpCIkRVOnUSB4d6S7sVuNyRWM+2WUnXIzvlZTHMiF1YqjA6fEVplI8QBAPkSMSfyb9uGnVos/OBOLdHKxorxgC9wukMh5HNEehoLfpvVopHHcyB7Pi8IG1NR9keYwzzeTSVGSRFdGFMrAMCPeDscQ/V+3YidDlojmIwCzOziFfNQFJj8Zok+nx8mkPykZVoUcazI2xgUapVINHUoOwB+sTR8jgEnUvklyCd46QyuaBSISPpBI9kAcLte/HwoYG/8ATjJOFU5TNBdtP0rjksCWriqB3JNNxi16V13K5y+7IZgASrKVYD4MASL2sWLwo7X9kkzqfg0/c5hAdJRzRHmrqh9frcg+u4IK+gdnYclK8uWymaRmiVaLNvQJpgbXYgAEAm2PkTivy+dZ5CmiZQNdMwAB0nT6bXyL8t/PHD+n5aeWJmM2YVksWZW02Lve6J2/+84N6H1fM5Iu3e98rA2JmaQAiza72pPAF0bG22wPjH33UMzJsA0sSA1YbSml7o+YB43s+mHneNYEenxMFYEC0YVZvfwslgjf0v0hOyk2bnbXHC0ojkJZvCKJ3OxIosK3HuqsXPSFzcaN+DOboKLRjdeJidVDypQT54Ab5zHoZZndSJJZAQq7q1LuNY22P7jgTNfKDBCSHnzo0Gj4FIN8UdX/ANvkjHs703PyMS2Va9NcpTcmj4r9N/dxiI6v2H6rKSWybaRqOzxigeeH9PdgOv8ARJ2zcCTxT5ju3LEFhGCQrFSOdlsHcb153Zxu6e6wlYWzAdmZNCs0QIC+SqG1G/cDjj/ZLrt5cZWSdhB4rj2AIO51MPFz5C/hjXm1WCSRMpKsne/VawFfyZWB8LCrDDf1wHfeqr9G1+zocNtexHpYJ+AxJZLuvmBzC5qRsro70uUskKdRJ31attNVe1VyCP2a+Uu1EWfiaJ1UBpQC6SMBvsq2pPNUR5bbDEv1+UxJmYskzjKSJq7t0YAMT9TXRSmHpTg1VjUQtouo6YoJvncvdTmNIR3JtzJWgVercDmhQu8PJco5gkUks3c6dTCizANvQ43IP6cS/wAnfRXzGXy2bzM7yhVBgi2CoBaBmAG8lXxQG2xI1YvzgFC9NQ5oTa11EWqhFGxXTZPtMfeTQGwHngvoo/B4/wA0YXShhnYRQK6DRCG12bYvrqjtXh8juLww6IfweP8ANGAOwB0Ifg0X5owfgLoo/B4vzF/hgDCMcs6t8mk8LuctLlkyxIb6daZP8urQwK35mud7qz0rNr4gSpYUw2ANHbyOEJ6bPpCgrWkBmaO2Jqi3uvc1uBYriiEOPkwzGdSdpM7HdEIIGZlaWgSZXK3putlG13yKwFkvk06wkilWy0YIonXZ9PHUfjI2/di9ynR8zEgVBCtVQWEAeywJIAFm9J9Nj7sZdsMlm3hjbIfRTRtrfYL3igEFASCCSSCAwq13IwHPOt9B6hkCHkgXMxgEd5l0Nr+cigMNr39nf31idzHalChAgUNvuiaeR7OwPJ8iTx54tYvlilEClmy4eyAZA2piK2ZFIAbm+PgNredjvlZizLFMwohYGhIL7pz5DUfYYjyax772wHPsh2umigXVAUStKkwlVu62JAs6b2ujgzosqTpOGKhXU+HVtqIoBb4JJH3kb3Y7hncjHNG0cqLIjbFWFg/oOOF9ruz56TnAFBbLTkmMfZrlCTZ8N2L5B9zDAF9iO3UPThNFNDO/eupHdqrCtIBB1MPuF84Yw9usvGFWP5+i6DpXRGLoFbFTANR0+t6RvXAHRsuLHeRPGbAVu7Yg7MLDEUbXa+DaEcb00mUJiy6mNu77saiIWN6aIB28P1iPQn4WE3J8pEBKl5M81G11QxGjTKK+m32Y/HbDjJ/LZlVhKNHnJG8XiaOIc2QD9L5Db4AYnu1GWaTQ0WVk+jLMPopCTpQKq0q0o1Wa5Bs7XiF6vkhA4X61eJSa0nim9GBwDXsr2TjmzEbZuWSHLaD41PLCvCzbhAQbLVW1bXjqOf8Akl6dmct+AlUkAGiZJGkBI5D0xBuiLG4O44xN9O+T7q8EKuhjO1mISU49RxoJPx28sefrrxy6irZXORL9YMBKF2IYUA+2/O+oVwDgPdE7M54CcSNJC8TRLYU/SlmKWrWAQookjkemCf7hAknMZnOMxu1SL7JKspILlgCCBRGwB8wcdB7Jdp4uoQCQUsqipEBIKnz95Ung4R9ve1awRtHC1MSEaQzaNPF6CWssAdyOPjwHuk5oZaIR97L3UQNKkBUALVKWLsdIBG1ixRJN7vn7Qd5l5GAqgwa1Irwk2L5G2EfZTowniDnqDzWBqVQoA4IJ7xS5JoEsa1emKGfJibLzRiVJXKSKCPqkqy7jUd9/d57DAemYnPR34aVq+kbxjflB4TR9brn0wf0b/Dx/mjCvKZwyZiCS2KyQq+ksAF1AnYVZvzF+QPlhp0b/AA8f5owBuAejP+DRHy7tf4YOwH0day8Q/wD80/gMAv6r2sihjc+MuqsQvdSk7cWAuwPqaHv88bOhdpos1D3yugQk1bCwP84+qTua9Kw4xz7rXZXKmYSpBC7salHeFCWLAWdDDgEk7D1vaiFSe1+T16DmIg11u1An0DHwn9Bw1jlDAFSCDwQbB+BxzSbshlAd8llyTpF/OnJvbk6roHa/QX/lw2gzeW6blZW8ESr9II45y5c8vpV33b3Dm/fgG+eyWXkZ1ky+XYvYYuBZFso1N3ZqyDVnkbYgIfk8EE0py2ZyxhbYpO5JU7GleqZdxvV70SSLwx652+yjx64o3zLtfhePu1G5IDu4AIGpqADGifInEF/6myWR82yrkabEaTPWkUosScDgfw4wHRIcjn4EqPqOXVEF6XkDhRV14oi+n3auBQrCr5RekZ3MZRZsxJlDHAy2IS9MWZUJOoci6rUPP4Yjo/ljctpbL5TST5RSHgsRsZh9Zif0k84o8v1jPZzIskWVQZd3svEhWirKxNvOQNxud8BQdN7Sd9Dl4ZYVPdFVUa/aIQrbKY/CKN1ex86BwxywjbZTKCbVvpCNOmhQKrdehHoDyLwl6P0GbWshy52GzADw8IRsSGOxJPqBxwHphn1MO4fT3dCgBqPpfPG2AU5ntT8zn0iGSTSXYn5x4aY1ZBSgCxJHnux9ccm7U5xZc2ZDSd5KzEbnTrbU29CwLq/ccdP6/wBnZ2jCpFIGKiNzpXx2teEswqveb5xyvtX2ezGVdDNE8WvXp10bqroqT5FbwH6pjYEAgggjYj092JX5SuzJzmRYRx68xERJDRAIYEWATxa2Pu9BgvsK7t0rKmQlnMCbnk7bfurfGpunTa5CkhVX4Voi2jb6t7ev7vSiHMunZdpOoQpmFEPeOH7iSF0dgB4gjIp1H2uSLAFXtizyPZLuW7xYIDLTDUUnGxC7Dbwi9RNDisGde+hBzEzRqsZ8LtlWfuwb8wpYbkW2w2F+uHPT4HVrch0N1URBs0QbqqAsbeo/SEpP2V1yM3zSBXOkl0SddRveyPVdjt9Y77bvMi2YTQDGioKDKgzA0qD9Tbfby2A438qTKLUa2KOkY2SMACTwBeAkezoZWyikE6YWQkqdqLDdu7IBpRtrT9bYCh6CfwaP83GHTeixIEfukEtbvoXVZG/iq/dzjZ0Qfg8f5uAOwD0kn5vFQB+jTz9w92DsBdF/w0P+mn8owBVn0H3/APxjxLeg+8/0xnhL1WGUi4V1NrbVv5aWrlgPa07Cv0CyAYZvPrEAZGVATQLNQv3mqG+But9ChzkRizEKSpd0xOx8ipAtT7wQcLO8noI+W1FhRUuaOxssRagGqon6w5x5JZ+7XRlNIpdP0g2AANaGqvNa8qB9wBbB8kHT1YEwMyg7I08rIP1Sd/gcVmS6ckK6YYo41+ygCC/go/fjXkbtCU7tihLLq1UbHnwfjhhgOCfL12ahjzEE0SBJZu9MoXhtOmnIHDEtRPnt58uvk360vzRMg2Xdu8ZvGGVVF0Qd99qHkcKflE6384606WDFlkEe/shmosT+lqJHGnFL2X65koJZUzDKCvd92XQn7RJBANGtNnzoHAWH92zqLEyEk3vNfv8Ase8/oNela27K+EAGRaqtM2k7IqAWE22Xy82J9Km8l2niCqVzsMnhS2dJTdWGIGnzY8g+g+Jn940oE5mArTWXhkG9mvqgACq3v2T58A1n7KFzZMg3sATCl3J8I0bEA0G5oDfzxxn5T+3CZ9cvHFHIpg7wMZCCWvSPq+fhs7eeOoZftZAsuqXNZfSANahJBVaqq12Jtb9dPliM6X0TK5/tGTl+6+axqk2lF0q2kKDQoCjIRe29N+kOu9mcg2XyWXhYbxwxo2/mFAP78MrPp+/GeBs0E1DXVUas16YD5nsuskbpKgdGUhlO4I8xQG+EPRcrkklIyiW0dBlR30xk8BlY6FNHitVcDGEBn2BSKlJN60t9tgaO2/oPIYzy8klkrBlxrZSziUbggDU1bsQAAN9wBxVYCl1H0/fjGSyKrb44U9PYsjd+ioRxUga9t7o7b/8A0YaoLjG/K8/owGyz6fvwH0QVl4/zcb8jPriR/tKrfeAcaOiveXjPu/5wB2AuiH8Gh/00/gMG4D6P/h4v9NP4DAGYGzMCAFjGGPnSgk/1/jtgnHsBF9czYIgkjyc/eRSqxQQXqQ2ki2PD7B1CyN1XzFYXdQhgzcOYTLTQx67LQZlGiaOQgEFTavEdVNwwsk+eOi4V9R7LZTMSd5Nl4pJANOpkBNc1Z3rASXRO18/znLZOeGOF5VY99GyyCXQtnTo2QtTE2SRttuCOg45j2z7HfMZYM90+EhoXLSoreErpINhr0KV1KSnGoEg1YtuyfaaPP5VZ4wVssrIatHU0ymuaPn5gg4DknUemmPq2bM2ldUjsFY8pJVMBwykWCPzttsaYM+ZJGRY9GuTSoomhXtEG9wAQB5Guax0T5VukrJku+Ki4HVifraCdLgHy5B/VxC9PyRZmkRlDBX06rHmaPvYFdyfK99tweZLKpGolWgiu8JCjdmQXqbfYWPLgkE+uPmb6TGy0JlXeluKQiyAoAHnsVHuvkWcZdIjkjdlWZ1jTdgrMBqNmqXnwgEnm2+ONea67MIXdJJi6Je8jgECqY7bFtzXkteoOAWZ3sssrCM5tKJNsIXFHwoBd8fpIFG8T2QjPQutKJJBIqhRIQNI0SDfbc+H2vfpw9z3U8/UYizc7M4J8LXXnpYEXY4xzfr0mbnneSVZZWBC62U7gbDyGA/WitYscYRdV7aZXLsyyOSYwDIVR3EYP22UEL60d6F4503bOYdPycKpIw7uGJgtrJNLpAESgkEKDWpxzXod2/RfknaVWfqEptvEkMDMixE7tbD8Yx2BJFbHm7AL+1XaQRTw5aKUz5GVRpTL6Z5CR/wDiO990yjg6id7tbXFRluvN9GkeVzGXW2aVpIKCoqMdjst2qrQB2I0it8RfVuxk/SepZTNZb5xmcumsMCS7KWDAr9GhIQgivCdwb5GHOY+UmTOI2Thgmy+ceRIyGjZgiFhrc2AQAlncDbzwFf0Xrwk0957bqjCONGfu1bdO9kUFQ7KQTekelgaix69OyZaUp7ehgn5xFL/7iMYdn+gx5OBYYtWlfNjbMdhbH4AAeQAAFAAYMzkQZGB+P3b4BXvHmoIlZtAiPh2o6dgTvqP3EDa9yMFdAFZaL83AmYp85H7lB9oWCLIGnVamib8G4PtDgm9E/wAPH+bgDsB9G/w0P+mn8owZgLoh/Bof9NP5RgDcex7HsB7Hsex7ACdXyjS5eWNGCs8bqrEWASpAJHnRN44v2R7QZjokk2Vny66DIZCxdks6VX6JmXRICFBAtTubqtu54F6l02LMRNFMiyRsKZWFg/8Az7/LAQfantxl850bMvEzKwMcTxsKdGZ1FEXwRe4JB39DhZ2WgjlKxvbFgdozRoA7/BiCAPPxE7HHNekdHkM7lnPc6tKnVs4QnSz+ZCr4r/fuMW+dzkWVQtWtplXRqbcX4FLAg7jc1tW/GApsr2edCytk5mEh+kbv/KyAaJJ2StgfMge/ZmOzr6+8+aSU8bI8YnHl7Or6pFXsL5qxwUuXljCRRxqCQ4ZzyVRTbE7fWPhB8zZ4GyzqvaEIshItmLkMa89hQ99FrPGAqZuz0cOWlzTRSQyIQw1Ss3LCwRsNPoAeCODiG7X9uQsbJELtVuxYFbGiR4iebFDfzx5u0iPFqUBdSm7NlW2vSNyo87FHfkDbHO+s50yEbtsSdzv7ifLYfzYD9GdjfkyhypjnmdsxmQL1sToQn8mnlQNajZ+HAt8LOzPV1zWTgnUgiSNGNeRrxD4hrH6MM8B7Hsex7AewD1qfRAzeQKlvzdQ1f+28HYF6rlRJBLGeHjdT8CCMAC8ajPAjQCYySNI1NvV3ps0B9oV6G9i+irWXj/NGAuidJZKl71rk8bppjALEeoUMSOLLE0oHkMGdE/w8X5gwB2EnROtQDLQhpowRGgILAEEAWCL2Iw7wuk6Wx06ZWUjVuBfJvgkj3YDP+3Mv+Xi/bX+uPv8AbeX/AC8X7a/1xqi6W4fUZmYb7FR5ir/Rz6bnbitvT+nmNaZu843IA8gK+G3/APcBkOrQ/lo/21/rj6eqQ/lY/wBtf64390voPux7uF+yPuGAAz3aTLQprkmQL7jqJ+CrZP6Bjj/bf5TJc6Ggy8UkeXvdiGDSgeRFeFSeRdmhxxjt4hX0H3Y93S+g+7AfnzoMyxrbxd6wCgBlah7q+yNiW39kgC98VPZvq+UYZo5qNQbVYi8LMfZosHVGKkub2429Mda7lfsj7hj53C/ZH3DAc1gzEKRMBmMuebJyzEWIwh27sgeMFqG255sgbX6hlX8Rmy4VWs1leEI4BaE+Lg36Hj16L83X7I+4Y93C/ZH3DAc1k7QdOGSlWRsu87RyBSmXK3YOkfixRB8/gccC+asT7LGhzRN+e+2P2P3C/ZH3DH0Qr6D7sB+ZOwPbzNdKYDu2ky7nxxm9uLZPstVe47A+o/RHS+1WVzESyxzxlW9WCke5lNFT7jhmIh6D7sfDl1P1V+4YDR/a0P5WP9tf64yHUovyiftD+uNnzRPsL9wx8+Zp9hf2RgMf7Qj/ACiftD+uMZ82hUgOtnbkef8AQb4yOQj/ACafsj+mPn9mRfko/wBlf6YDNcylUGX7xgfoZ/BovzF/hjM9Ih/Ix/sL/TBSIAAAKA4A8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BUUExQWFRUWGBcaGBgYGRwbIBofICEfHB8fGxscIScgHR0jHCEgIC8gJCcpLC4uGB4xNTAqNSYrLCkBCQoKBQUFDQUFDSkYEhgpKSkpKSkpKSkpKSkpKSkpKSkpKSkpKSkpKSkpKSkpKSkpKSkpKSkpKSkpKSkpKSkpKf/AABEIAR8AsAMBIgACEQEDEQH/xAAcAAADAAMBAQEAAAAAAAAAAAAEBQYCAwcAAQj/xABHEAACAgAFAQUDBgsIAQQDAQABAgMRAAQSITEFBhMiQVEyYXEHFCNCUpEkM1NygYKSobGy0RUWNGJzs8HSkxei4fBDg/Fj/8QAFAEBAAAAAAAAAAAAAAAAAAAAAP/EABQRAQAAAAAAAAAAAAAAAAAAAAD/2gAMAwEAAhEDEQA/AO449j2FuZ6uUl0mKRlsDWgLb0DuK2G/N1++gZY9hTJ16iwMMpIYhaRiDRIskDwjbz8qPnj7/eFfyU+9V9E2/wDT9NYBrhQnaeG21HQoaVQSRbGNij6UBLGmDeX1fhgqTqgDqgVyWAa9JAA3O5rY7cc4V5SSCR9Ryzo2rZijbFqJYGvDbckc1fngDk7SZc1Uq2SABuCbbTwRxqGm+L2xpXtZl9bDvAFCq2u9jeux6jSEZjYoDfAM8EMTFvmp/wDyDUNRJAJNccOzccGzewwcvZTKkfiV3Wt9XBBUjc8FSVPqCRgNjdpoNYUSA35g7c0K+1qYUNN2cfW7RRGREQ6izhSNwVtXYEgjglGHxB9MCZfsbCJGdxq3UootVj0szDSAdiC137gQBg2Ps5l1cOIwGDagbbm3N877u5383b1wGrrHX/m8iKyeBgxL6vZCgs5Iq/Cov342N2ky45lUEEijd2KsVV3uDXNEHjfBGe6XFNXeIGoOBd8MpVuPVSR+nGL9GhJsoLtWuz7SjSG59oLtq5rbAYdS69DBGXdxQQuANyw93x4HqSBgPqnacZeNXkifdJn0iiQI1LeX2gNvS96wdn+iwzfjY1fbTvfHNH1Fi/iLxlnekRTACRAwCum9+y40sOfNdsBpPaKAe1IBV3d7VrB8vLu3/YOMv7fgsDvVs1Q3vdgg29dZC16msYv2cy5u4gdV3zveu/Pz7x/229cfB2by4bV3Q1Xd23OpX9ftqrfFRgMR2my/5QVpZtQBK6VVJCSw2A0Op38jfGGGXzCuLU2LIujyDR5945wvHZ2JFAiRUYVpNFqFKhFWLBRFWr+qPTBuQyCQoEjFKoUAWTQUBRV8bAfxwBGPY9gbO53uwDpZrvZavbz3I2wBOPYDXqIMnd6W5I1VtsAef018Vb0wZgPYSdP6FC6amS2JayS2/iPvw7wB0T8Qt+r/AMzYDV/dnL/kx97f1xkOzmX/ACY+9v64ZYAynVA+XE1HgllA3WiQykfaUggjmwRgMG7P5fjux97f1xiejZe9OkXQ+s3BNDz8zsPXE113rjTZ2CGASSxvH3pMOnxR/SoxDyEIFJKCwdXiBX1w86llTpjnkeGCSMnxMNahSN1NslkUDq24O25wG1uj5Xw+H2jS+J9zztR8qPwo42/3cg+wf23/AO2Ins/1hnaGdU77M5uSdlCvpRIEIUuqsSIg5EbNsXbWefLoHT0kCXKQXJJIXcKCdlBoXQoXW5s+dYAX+7kH2W/8kn/bGmboKFwFsDTZ8Uhvcf5xgXrXV5UnKINSBRqCtGCCb51WQK32BPArzwliz0iksI3IILFO8ViPCKVWKgINQFqLFk1zgC+0gXKKCF1krKa1OCNK3ZGo+EtSk+WoHfAkc+XjeRGlmc629rhN6pacEqDdHc7bnYYR9b6pPeYGVkd1iDpLqkcPEJAKcADxgabR1vSWcGgBgl8+s87vFmWXKxZch3UyN4XKlCt0BPR0am1EaGPJJAWk/QlRWa7oE14/Lf7eC06HD5Bv23/7Ymos5KUVjl+6FeGOSZS+mhRcuNmPmDq4okG8bl6y8LSaY3IaSyRNEQSaFqNNgEjj1a63OAoD0GH7Lftv/wBsY/3eh+y3/kk/7Y2xdSQKuuRbKhrNDUNhY8juRx9oeowYDeAX/wB34bvS3/kk/wC2Pp6FF6N+2/8A2wD2l7R/NaB2Lr9HsWLuWVAqqNyw1g6eTvVUTjL+8aRxEuD4HSNgPG4LEKtqtksSQKWySTVjcgYOgw+jf+R/+2MZeiRhTpDXz+Mk3/8AdgLoPUpGKrLUbsNRRyC7e+lYiNAdlU2x0m6IOH+AVp0OB1BGshgCD3snHI+tjZ0NAIaF0HlAsljQkYVZ3Ncb4+dn5tWXXe6Lr+yzL/xjPo/4s/6k3+4+AOwD0ZahX4v/ADHB2AOiG4F+L/zNgMOu5MyRhQGPiB8JA4v1Zdjxz9bEdDl5BO2UUEMEZ6aCIagx51F6fdrLKbsG/axY9b6t3ChqB9rYnTYCliAx21UCQDQOk7jAPVejvm0y08biCeIiRWK6wA6aXRlNWCD6jdVwEl0NxLmJIIkZZoEVTqykaaEugup2o6juKJsL+kMO1fQ5fmyThdTZVllaNgoWYBQJAVViosCxzR8jtjZmvk3knlZ589IdQ3EcUaWduSwfw0PZrbc8kkx2b6ZnoAchLOWyj5mGIsfb0ysK0m9kKk+HgMp+rsQ6l2cymVMSZjKwxxiZFYMqKrFW8QDEb+fF7Y1dooJLDq5QAAXqIF6hV7+lijsdY9BjZ1LL9zAscB7sJGRGq0BY0hRvtQGJ7PzPPD3UqpKGvUO+HjANMKvbY+0DYNbb7APDDLmJyFkhkeHYtoDGNgaIDk7Eb7XtY232btls4qFg6lttFlipNii2ltRBJ4UcUL5JSZHMRR5c5eIRiMGRAgzlkyFtRUPr1q+7N9oErxzizy0atqRXbQFjre9JtuD8AMBzbOZ/PRZ2aZoYZkzUfdSNEzfR6AwFBwpJHjJu7o7rVYEy4z75WfLrk2hbMSO7PqSgPqKBq8Ow99kkbCzit7U9NMUY+ZrqlL1Ri1+DcOQo02ASLo/WPrjT2T6S8mWvPxd1KskgCrFsUHFgq1g2Tz6fDAa1z3U3aI99l4HQbQMHfvaADanAoUStEatyONwXeSj6lKFeV8uiNuYow5YDeql1AXwSKrke/B6dlIQ2ockhrpdzdg8c3Rv1F43yZoQgh5lRUA3cAbADctYH8BgJ3M9KmR0aSZRpNp3j2QaItdcl2QTdHf3eROY6pLkkLzsGEjKiE3Sk6juFLE7ChpFsSo87ExnugRZyaaVpmzaEhVMcqqB7JJBiZT4bICkkbAkb2S+j9jwHjEmYzJEShkLSgiN6ohAtGgCQCbB3sYCl6pkPn+SoahIrJJGzxmMh0YMCoaiuqqvmn388TZz4UlVC7ZgRsJFbUMw9hG0gjSrEqQ24otTHFj06BYdKRldJ2bY2didTOWJJvlmsm+cQ/brLhs5pjkjVMygScsdlaIl1kU+yHjAoCxZZR7wDPLrmDPNGixrIAjyaNQPisIWbXu1I3qQNPutz06eRQXmFd2XLFXtQoW6ILHxA+70xM5HNOsImysBhgZCySSOhBdzp76VmcyE1VDu3J2Aq96HpkXedPmjCMpZZgL7wkltW9yKGsnfgc8C6wBvZyRYcrlopHVZXjU6SwBZmBdqHJ31fccGdH/Fn/Um/3Hwqzquc3l3VQ0Z9kiNrRSASC4atyL3WtqvDTop+iP8AqTf7j4A/CzpsmjLjzNvQHJ8TGgPM1e3uwzwpy+REuV0NVHVYZVb6x5DCjgEPU+p96CudgHzCWNAZCRpD+1qJDahGdqcgUasDnGjsj26y5zU2ROZEpWSstJr7wSIV1aO831Oh1Dc2dqJo4YR9iwCEeaSSM6j3JOmEV9URJXgs+wzEbcYV9p8lFmo/m+v5sYpDpeOCyNB1eCjsLGqx9iubAC1n6rChp5Y1IrZnUHfjYnHL/lB66rZhUVkK/OcoGZRqIA3BBFiwS3JsGtt7xs6Z2IgeVNXUM02ZYNTAdyd7Y+EeZomyTdG7usaOvdiWgiy0TSnMwzTadLFYWWVlZldZEXiwxogmyPU4DruIP5UWiysAzSqEnEgKyqBqtQzUSRVNpCm+bF4w7K9umTpwkzSZiRozJrcRE0gY6SzEKG8Fbiya9Thn1JMt1nJSQqxB8Jp1IKnlWKmrVgeRyCd7GwLOjfJYixPJLK3z2VxKZ4zRjbkrGedJshjdvZO21VnQumyQIySSmXxeEkAbe/lifK2Y3QxB9ie1mbTXlZtMrwMyFn1jRo+qzqpDCtwxo0Re+KjL9uU5kjZUDaTIrCRR5gtXiVSPNlHP6cAP27yDdyJBoLCRFUtqAQOxBJIcbHUAfXw+gISdgpzNmJo5EggmhHg7vvDrSS7amk8QsD1qx7sVXVJe+ij0kywTs4coNX0ZRyGQqPtBFB39r1xP5fpix5iKcZPNCUAUwdjpGkjS3hrg7jfcDmgcBb5piqCjXle3ofXbnCAdTmdAsiIwZafU8Wk3sRpptiPLfnzxt/tmUxs5hmjpJGGojbSLAIKbWePhvyAU3SPlSEqgtBuULARSq+4+q2oLR94sDzrADdmejxZGWUZRt3svF85jKr7JvR5NZKXXAFnjFLlusSF1DjSGLeIPGdIHBPx228r9xxM9iMj33Ups2FA0iRJHArvJWKEqDZ1LGAFv1wx7Tdq8wuaXLZVNbsGqtPKjUxZm2CgEDjk8+WARdsszJmeoZSBD+M0oWI1aDoaR3WMnSTpIGqjVe6sPOpfJpG0SiN3ZxIjM07s6soNlSnsab+rpAO489hOwHQJWzMubzUUkbp9FAslDSpH0jBRyWe/GSbs/Es+vdaWfLyRqwiejoc620EWNRCrR4PhPO1ijgNsnZXMy92s2c+jjcOqwwoniHshtWtSqHcDTyATuBhrHkUy6NKzyyMiMWZ3Yk/WJ03oW64VQBsAABhb0LPIjiMSPIX3GtmJr2iR9GoPNkk3uBewAb9ejZsrOq+0YpAPiVNfvwCjqMenNZLVWoavqkgE801+EeQ+GG/RfxR/1Jv8AcfCWfqSTZrKkaxfiW4hpcFdYKyEWQARYUj38Vh30c/Rn/Um/3HwB2AejLUKj3t/McHYB6L+IX4v/ADHAEz5ZXq729CR+8EY1f2cn+f8A8j/9sFY9gB/mC/5/23/riW+ULsjmM3DAMpKsbwvYVywVgV0GyoJsA7e4sPPFjj2A53k/ktm7gRTZ+QgqQ6RoqrRG4BPiJv6x+4YVf3U6pCrRHL5bOKgIjl7zu5COKN1RqttQG3J5x1nHsByTs/8AJxmZmYZgHJ5be4o3VpJCSbtxdD1NkmgNucas92UbL5nTl5s1CuxJKnMKdg1blTdlrtiKA+1Q65IzWAoB5uyR/wAYT9SzywOgMCtqDMStbBdOomxvQYt8FPnQIc4zPZWQxSoc3NGswUvpygUWwVgb70hbGxCleaPodKdkIVWO3nJUnUwhkUmtVWveEn2bIu9x8MN+2PRYs3mUlXNvllCqrRqkwDndwTVAHSfTCrNdk1KKP7SK0Vtgs51agzDbUTvpPn9X37hqyWRyEUuZ+fuWWOWSNIlLqpokFnYvWpjdIW4F72MOsr0PoeZiuMDKlRWtZO7O/q2pkc+4lj5Y92S7NZLJvI8skeYl1sAzrIAlmmCh9QJLA293Xuw5i7OdPz7Fhl0SXQjN3bPE4DCwCYwAbGxonivLYJjJZd+nSSmCSWbLsv8AiINEgUbfjVFhWWzTADauaIG/IZPNSZmTOZSKdiBoV5WjAYCiwRZF1HWeTe5HtcjBHaLsXm8t3kuSlJHdm4wz96QCPZlUguVJBUNZ5Fm8CZjt48nT8tBHJ3mb8Cvok1s5HhBHdtr3JDMWqtLXfmFD/bvUswQkMIh0g948ytEFPAFkPq9ToH6w2ONUWSzGV031KCXvAbE7ugU+sdSEkDjSSPjjX1XosqsgzWYmzCGwUjDIuxUHVReTSdROzb6dP1sY5zpsCsz5UTZaTz7pJVR6H10SRAVq+GXktfngKfoPT32Z8wMyLJD0y777BQxWhfP8ecP8SmV6+IECsZX2vU0Tm9gdty3mOdR8iSQcOcj1fvLNEABrsEG1q9jseeQfLAA9muhRJEj6PpF8OuzZEZMajn2QoHh486vfDLo/4o/6k3+4+N2Qg0RKp5AF/Hk/vvGjog+iP+pN/uPgD8Luix3Au55c8/5jhjhd0iSsuDRNazQ3J8TcD1wBGYsVpsk7Cz7if+MTo7UMPxi93ytay1MCwLHSpGjUhUfWO/hGKVo1kCneuQQSOR7qPBxH/KFkpIsv3mXzLwP4lrUSragSWo2dSgFrB41XeA3Q9qnAUSPDdnXpMvAHlcexLCzdUNgCSDh/0vPCZdQ1AG639GKkEUCDY4P7sL+y6Jmcjl5WD28SMdTuSTXN2Ls7g0Obw6y2SWP2QfTdmPv2BJrfAZ917z9+F3VOo9zJAu576TuhvVMQXv0oIr++9IHOM+vxM0QCMynWm66thfi9nnw3t61xziazUrGSJJWgZ0BkRX74MSu2sCiVoEglft1gHef6wgijlUyP3joiBCLbWQAd9tNeKz5fHGzN5xY1DapXBbT4GU0SwSjZA9o1t78SXTcxHJHFGoygSUCZI17zhSh1KqkXpa21A7EKAfPDzs/00KGDxpCqi6iaRVsm2JurJIu/heAnk61m3nlk+dKuWP4pAyWAAPbZozRJ3Is6brAWaz+fMyFM9EItQ7wN3TNpFaitRDyI5I5G++FnZnNZ5nm+c5jNgIzhKR96agF2AIIo37tqwryHXOpZfNn5wmbzcOltCeMKXu1JKrYAq+PT44DsvSs7FmAe7kY0FJ8Smr3o1dH3YP8AmoB9thfvAv8AdvjjWY7WZwOzzGbKw7L9EjKF3oXLKCzc34Qtn9GPuc6vlZI27vMtPmPCVeVreIrR8FkFST5rtt7zgOzLk6bVqckAjc+tH/gY1mKOMk1pZt2IXc+8kDc/HEd2A+UFsw3zXNDTmF2VuBKAPT6r7EkcGrHoK3qvThMpQ3R0GxX1W1jk+oGACTMK2adDHKqqobvPGFcnYBdgNQo6h+b6mj1y0RB3bagbZhX3nElE0Bnmyff5gHKpFI7MUCIPaXewLAo2AK04ZZyV5OmM8YkYSxRAErchjOlXYoPr92SwXm/K9sA6igiYEqxI5vWdud+fj92PGKNCa1Fgtnck6bHrxxt60fTHPMtnlkn7jJM7KARKZZBHJKXsbCZLFMpU6VGkA0vixXdk9IBRZYXIvvNAJLMPCxLu7NJRGksR93GAoBH7z9+BOiLUX/7Jv9x8e6FLqy0R/wAoH3bf8Yy6QPoz/qTf7j4A3C3pZIywKjUfGQOL8RNX5emGWAujn6Ff1v4nARkPbaXKvMrZPNTQCQskkcLgqJDZRkdQSysTutiivwwu+VtZZ8vHJAHmRloRiN9StesMUC6iGC6CCBRr7RrpmYuthe42FevvIxLdTy8mXieS5tIaR2EcfeEhn1AaVk1EKvhNeW+3ABx0PryTZaKRlaJmUExurKyHgqQQDsf3UcA5PtdEMu2Zlk+iaZ44qF6wrsg0Ko1MTR2ry48zG9H+VbJiRA2elZQa8UDKtaSAC97Ud9R9N8CdQaI9WykGR0pI1EyIFK+KMtIwINPUZBHvbY7UQ6Zl+uhsuZ9JVLbQGBUso4bSRqFgFgKuq2xIdsl+cGOaGSKGeIMrd48mho3Glkk7tSOGFb7FvI1TDp/Ss7JIElZlSCWYpM+lnkQ0EFKwogEnWd/Cu25GKHP9IuJ+7vXoYJ4vOvD+8D7sBD9h4UyAuWdJpGVY0YyOe7hQHQpBTw2Q10ORX1bxU9b7XRwZJ8y1FVZVAVr1ElR4bAs7navqnEH2X7bGAtluqJmBKHOiR0VSymq+jXmvWPWKrBef6zk851T5s3dTZaGAygM4qSZwmnSxYDwx7AX9dsB8yvXU0MYPngLAsPCiAFqC6tElmvIf5j7q0dR7Y5eL25M6pVm30xswbTpLX3lDzNgeeCUkWJI0OVy5C6VDLmFG/slgA50g7myNgd/PAhyUMoUSZbJyPoAIaaImR6qwNZoiroAg8YBz0TMwdZhlirNPl+8iZjLSjwnVoVg7MboFt7puRYxXx9lcosfdLloQlEaQijn31d+/nCvs1GkaKiRJlwJSEjjksFSLLaVYi9V8+l4qcBwztV2VGSzJQzsAytLDKKV1K8hiNyR5Nfn5HHTPk67Rtncgkj7urNGx+0VNav0iiffeJD5VehMM0mbl8WV7tYiQfxTaidRHGk3ztvte4vd2M7b5fJ5R4fbWJ3KMtKGDEuA2sgqd9N8Gh+kN+c6Bl26+/fIGMmXZkVrKs66dyp2YgF6BvYHD/MdQniDlpIwgY1JIwUIu4FgAX9Xzvc+gB5/Fr6vmpy0ndiBNRaKjI5sqqwgi+7UEgn62vy17MpOyLPGI36jm6o7CJW8jxJVgV7/+MAzfoEcwMghhk75llMwmbUX8mSRfEg49ggcj40vSHEEbalWNIkbZK0hEA0niwdNirOwwN0/tCsapCqsFjQKD3bcKq1S3YsE88aa8xhr1Bu+ybGtnj3HuPP7rwA/Scy8MWVhMTktGuthwhoXq9+o/dfpg/pH4v9eX+dsLepzgZ7LgqPEGCsHcHzJDIBpI8IItubNbYZdI/F/ry/7jYA3AXRvxK/rfzHBuFnT5CuVBB38W/P1jgGeAJ+u5dGCvNGjE0Fd1Uk/msQffgDMdVmR3UpI9MApjhJsaQ12SB7RK7XWnfnCmKXXM0jxZmZ0RlAkiSlFaiFUFRqYULNmqAO5sCOqdgOnZ0NKsaCRrqeEgEMDza+FiDzqBvzxJf+lWdjfSsmSmjvUGkiaNwQbFaAa9DTCxiqbs7FKTIiHLy95pEiDSwYCtQCtoYbAEEEMBR42wyfbdsvM2W6gNEim1mVGEciE0rbXp32O+1b+RISXQuv5rp+YaHMkxkyCkmkd4nQnmGU3pqybNDbxLfs32W7cZcpqmJy/+rxXkda2hBsed7iwMZdR6rkMxGUnaGSIkg94LQncGmYabG+4O2J3PfJFA1HK5ibLqSraA5kjaq8mOqiP81b8YCh7TZjJtDqzAjmSNlcrpEpF7AhACSd/IYienLlBvHDCODrORKm9jwUDWd2sD3fDPt71nOdPDZh8sHiLi3hzLqLOw1oU8IPGxIuhe4xr6X1KWaKGWWPu0nDd2xzbncWDZKAKxOw8zqNeeAy6h1jJIQspy6lhsDk2v1FAodrIO90QeSMb+xEGQzfUFnyqQk5aOUM0UBhAaRgI7BVbYRq4vfk+uEnanpEuc1SMcushESAGYkhQSoLHSDuxBJIoWd/PFB8jHZmTJRziQxsZGUho31g6R57Cj4x+gjAdJxjLek1zRrGWPYCTnyOZIZVSIo2raVWc0QKBHFA7EWbBO94nOrwZWGZIpkyiSsEKD5mTQLMg8SxkAHwqbYVR4FHHT8RnbPs7DO4lkWS9oy0TuDpFsNSCw9Enavrb7CwCfqHZDMx5rL5nLQxgxq8cqQokQZXJIYBiobSAoItTwQdtg8t2jSVnOcz7QLFKdUMVoxCHlpAdWg1ZCiwNr8y16EkmUmes1LJD5wtlgaA1LYdGABJU70NWngk3im6d1RZGIRQuo2x0aSbsBr3BJq6PkRgEHRuty5zeN4EQvIqKzOHYKaB2k1cUxUohogWAbxYxhUhonUqqQTQ3rY7Db9GEPSewkMKKlKdJsMFVHWiWXS6ANQuqJPPNbFn1HKiLKS6LOmNjZJYmgW5O+/wDzgBZZn+eQKNYCqwf2dLCgb3BY0aBIqycM+lfi/wBeT+dsAZwk52A7FdLFSI2ajwfpA2lQQRyp42O+GHS/xf60n87YAvC/o8d5dQwBB1Ag73uebwwwF0b8Sv638TgM/wCy4fyUf7C/0wO8eWo7Qfcn8MMsJ+odLeaLumC16iQg8EfYPkcBNAMZCcvOdfeAKxhiWJFsB7BVXY6bIIIssF1EWcBda7ITZgtLKyz5gugi7oMsIQbaZbe928Z0m1KLR9a3L9GlSRWDkhS7aWmYglgR9iqAJNVzvhtlUYai1AlroG62A5IHp6YCI6p2LyMC6RAykhmM4lk7waQGZi/iLHfVp3um22OEHQ8rmchmWMeejeA+Lu5kkOoFipFIAA6sCNSqASdweB1TMdPRydWrfkB2APxAIGB890RZI2UPLGWFB0kbUvvGokX8QRgJftR1iLN5GbLPLFG00bqGtyAQa1exxqo/pGJLpeXzWUTLwDNwyQrqUVALjoq7WZUsA2Gs+Q9wxQyfJ91PxaesyHnQGhX9Go6ufeB+jHPsznM/H1E5TNvJPJELXugW1q3jOgAXZAG1fV92AeT9SzwXWph0spJ/B4jdFTR8AvkG/dfocMvku7bSTZ18vOYwdDd2qIibjSWsKBZ0j3+zjbl1kzkASWGWORF0n6OT2iADZ08gH2QdvL3yQ7B56OYT5cPE6kMrFZLQfErbbGiDQO9jAd4z/UY4IzJNIsaLyzkKB+k4FzvaGCPLfOe8VotNqVIOvawE+0T5AY452p611A5UNPHmJjGVa3y5jjU8BgAo1XekE+vleDek/Jb1JmCyywwwtTMUJLJqosI006UfyLCvXfjAUWc+VdklK9wlIT3id4S+gcuBpAH5p3sEHTzi6jWORRKrkqwDBlkbSR6jS1VWIDtv2MyuWyMaQJHEe9J7x2pi3dufFIx31EAUbHoOKl4O1gfp+VyQy8qQF4kLhZH7wKw1kELpcXqcqpOw0+ZoO0L09PaGqyBuHfceW4bcf1xGZLrmczGYZsrlo5MskrxiSTMP7Sj29Oo3HW2wJs8bWVmez8nV8wYsvJJBk4QveaU0sTqrT4vCrEcKwOlRqItlA+r2fjy8SPkM5IiqTI0TzKVkVhbAhfpEY2DdEjfazeAfx9rc5FK0eYyRYAM4kgJKBFLBtRk0040gheSGFYoshnHmFtEY4yBQfTqa+dlJAUcbmz7gLIfS+vgxgTdyklkaUnVxQNWGbSTfw8/PDLKZxX9nitiCCOSNiDWxGAnuzuSmYxFwuiDXGGLtqbQe72RQFq1u3Lm+AvOH3SvxX60n87Yz6dFpT4s7ftMW/wCcYdK/FfrP/O2AMwqyWc0ZZXIJAsmgWPJ8lsn9F4a4nF6hpy6RhnjY7B1VGrljQY1svJIIF74B5DPrUMhRlYWCDYI8iCMap+oBG0llBNADfk8DYc87Y59msrncrInzVhmInnEzd5JBE6NYDKuhgjLKCVrTsd9ybxQpmnzKfTQd0SQdHfxt5FQQyNuCD6A3684BnH11++aNoWVQupZQHKN5EE6RpYc0eQbBwcudtgoIs3VhhdfEemJbqnSzFl2mjy3zhlvVGZX1EeJXqkbURZOkDfkeKsLuldvYY3RZopMtrZn0uJCzFqGoKyqxWzvpBquAN8B0Hx/5f34+jV51+/GGTziSxrJGyujC1ZTYI9xGN2A1gt7vvOOSfKT1X5j13J5wpr+gK6bq93U0xBAoOCf0euOv4gvlly0R6eskiBmjmi0WOCx0kE+hH7wPdgEvR+vQ5tpSEZHewwaccyAHvFHc0DShQ3loA8zePUu0XdkyCCU2xUomYUadLXspiB3G1bkrXvpBl+qQwPPmImJZXTUAdipQAbbnwvbXf1fS7sEny7rGxLP9G1Eo705Gmyqbt4hZA4HNWAAg+0Pyld5lcxlFy8oecKut51bTpbVYARfL3+Qx23sz1f5zlIZlZWDotnf2qpgfQhrBGOY5jMdLEm6waavUYJywG3oAbqt9Ne7cAbezsHTpw/zdI5Fj0GYRRZsHSbDEqANTtW1D6p2wHVs2gZGEiqyVuCNV/q0bwB1DJwZiLuZIgyKV8IDjQRRGkqoKECuCNj6HHLfk+7cOrPlwxliLvpSiXjAOxQEglRXiUm97BBsGy6t1HKrDJmu8R2QNJpuRSWG9MuuxRABsbBFBHhGAZ9GWJMt3SxLADbd2Fa1Bbl9S+IseWPN+fONydno3bVpSwW1eALdi9wUF70f384ms08emJI0WbMSIjtFHI5WMEi2eQPqChjQpSx8h6F9N7STRZdtOWQ6VpNElIKS12lCyV5nw8bi98BQDs2n5OMfqJ/0wZlsj3d1VVQAoAbkk0F5Jwl6T1wE3IrqwA1mRgz2QDSrHcYG44NnexteKSGcOLHH/AMX/AAOA8C3oPvP9MD9K/FC/Vv5jjXl+qJ9HGWt3sAb/AFbBJPA3GM+jm4V/W/mOANwhyXTlfLoXYAEHYgedqdzvuuxF4fYU9PBOWhIXVtdbeYO+9euACznSYVBkCiRttk7sN62C7Ko9bsYS5EZbMa4IQI5UD94JI7WJiQNLFXAfVVjQ9EJdjbDAdDzQ2SZ1Xeh3cTcksd2feiaA8gAPLCntJnWycfeSDNyRNpYvDFFJWkLu2mQFQSNVgAeRPNgBPJ1XIyTSa/naSMXAg8egk2QIHJcAn7DN5nbBvTu1+W6rG2VzaaGI06iCmmTigG3ilDbqLayvN7YUS/LNA+W7rLLPNmfBpZoVazqDWyxuSSBtQ8/TEp1bq3eTtJnFzEbSBVPeQmPXVgWoQDaxRvhedhQVWSlz/RnljlYyZdnDpMyFozq2OsqbiZjV34dRu9zfSez3X0zcRdAVKMUdTyrCiR6HYggj1/Rjg/WO2ebjhbLpmjPl3j7sq6LrUbCgw3uhySQb4xVfJd2wy+TWePNuYXkkDq7g6WGhVqxekgjzr2qFkYDsWJT5SyFyBlYMRE6OQgBaidBIBI3Aa+Rxh90nrcGaj7zLypKnFowNe4+h+ON+byiSxtHIoZHBVlO4IOxB/RgORQduoO7+iOdjTS8nhWJgAoXXQaU/WJb/APYQOFp1luo2okD5oRsTJpCoBpJLMNRe/reu1CvO4aTs4Y5p8oGP0UxWNqN6SCW1GqNxbH/NR8hjoPSo2ChLtFVxVCyVoML9as4BHmu0Qhja3zoBILeCI+36/TedMf1j7gN3ye9ohmusMytIQMoUJlCqxIl1jZWYUA9A3x+/T1ick7ousl6bY6VXw7jayVocb2RiGyU83TuoLPGrbMQVAPiUmmUkCqrz94I4wHYu03Z3LzShnQQysTpzEaAOukgDW2q3BJAoqR4hxzhRB2EyjaRJnJp/FrdWYhJPasFEogDnY8AXYxY5PMQZqFJdQKuupQ4S1DUSCGWxvsR7sbU6Xl7od3Z9Fi9K+z6H9+AT9LiycAPzcwxFylsEYlqIKGyxsEtseDZ9+GEPZyJ18SqSCV2FbL4R537IA58sFydMiXbYX5BEPHuCfD7hjOabRE+jUzAOw8JJJ3PAG+/lgBG7KQEUVUj0IH8MMsvAI1O+3O/kAAP4DAXQs+zwLJMrpJINTRlW+jvhOOVGxPmQTj3X8z+CZjT7QhkoUfNSB+/AJ8ix1ZJtiWQNRNE95ZbTvbFQbI0mhvqXe3/RD+Dx/DC+QgZyFQV0qpC0jEggEFS4fSNt6K/D3H9CP4NF+aMAfiXi6oYYISzMFNKSNNKAmssbUk7A8e4DnFRhZ0nKfQIQzC1HB91YBP1HqeWnRoppnTdxtQZSpIDKyrat5gj1rGzp3WoI1WBJpCIkRVOnUSB4d6S7sVuNyRWM+2WUnXIzvlZTHMiF1YqjA6fEVplI8QBAPkSMSfyb9uGnVos/OBOLdHKxorxgC9wukMh5HNEehoLfpvVopHHcyB7Pi8IG1NR9keYwzzeTSVGSRFdGFMrAMCPeDscQ/V+3YidDlojmIwCzOziFfNQFJj8Zok+nx8mkPykZVoUcazI2xgUapVINHUoOwB+sTR8jgEnUvklyCd46QyuaBSISPpBI9kAcLte/HwoYG/8ATjJOFU5TNBdtP0rjksCWriqB3JNNxi16V13K5y+7IZgASrKVYD4MASL2sWLwo7X9kkzqfg0/c5hAdJRzRHmrqh9frcg+u4IK+gdnYclK8uWymaRmiVaLNvQJpgbXYgAEAm2PkTivy+dZ5CmiZQNdMwAB0nT6bXyL8t/PHD+n5aeWJmM2YVksWZW02Lve6J2/+84N6H1fM5Iu3e98rA2JmaQAiza72pPAF0bG22wPjH33UMzJsA0sSA1YbSml7o+YB43s+mHneNYEenxMFYEC0YVZvfwslgjf0v0hOyk2bnbXHC0ojkJZvCKJ3OxIosK3HuqsXPSFzcaN+DOboKLRjdeJidVDypQT54Ab5zHoZZndSJJZAQq7q1LuNY22P7jgTNfKDBCSHnzo0Gj4FIN8UdX/ANvkjHs703PyMS2Va9NcpTcmj4r9N/dxiI6v2H6rKSWybaRqOzxigeeH9PdgOv8ARJ2zcCTxT5ju3LEFhGCQrFSOdlsHcb153Zxu6e6wlYWzAdmZNCs0QIC+SqG1G/cDjj/ZLrt5cZWSdhB4rj2AIO51MPFz5C/hjXm1WCSRMpKsne/VawFfyZWB8LCrDDf1wHfeqr9G1+zocNtexHpYJ+AxJZLuvmBzC5qRsro70uUskKdRJ31attNVe1VyCP2a+Uu1EWfiaJ1UBpQC6SMBvsq2pPNUR5bbDEv1+UxJmYskzjKSJq7t0YAMT9TXRSmHpTg1VjUQtouo6YoJvncvdTmNIR3JtzJWgVercDmhQu8PJco5gkUks3c6dTCizANvQ43IP6cS/wAnfRXzGXy2bzM7yhVBgi2CoBaBmAG8lXxQG2xI1YvzgFC9NQ5oTa11EWqhFGxXTZPtMfeTQGwHngvoo/B4/wA0YXShhnYRQK6DRCG12bYvrqjtXh8juLww6IfweP8ANGAOwB0Ifg0X5owfgLoo/B4vzF/hgDCMcs6t8mk8LuctLlkyxIb6daZP8urQwK35mud7qz0rNr4gSpYUw2ANHbyOEJ6bPpCgrWkBmaO2Jqi3uvc1uBYriiEOPkwzGdSdpM7HdEIIGZlaWgSZXK3putlG13yKwFkvk06wkilWy0YIonXZ9PHUfjI2/di9ynR8zEgVBCtVQWEAeywJIAFm9J9Nj7sZdsMlm3hjbIfRTRtrfYL3igEFASCCSSCAwq13IwHPOt9B6hkCHkgXMxgEd5l0Nr+cigMNr39nf31idzHalChAgUNvuiaeR7OwPJ8iTx54tYvlilEClmy4eyAZA2piK2ZFIAbm+PgNredjvlZizLFMwohYGhIL7pz5DUfYYjyax772wHPsh2umigXVAUStKkwlVu62JAs6b2ujgzosqTpOGKhXU+HVtqIoBb4JJH3kb3Y7hncjHNG0cqLIjbFWFg/oOOF9ruz56TnAFBbLTkmMfZrlCTZ8N2L5B9zDAF9iO3UPThNFNDO/eupHdqrCtIBB1MPuF84Yw9usvGFWP5+i6DpXRGLoFbFTANR0+t6RvXAHRsuLHeRPGbAVu7Yg7MLDEUbXa+DaEcb00mUJiy6mNu77saiIWN6aIB28P1iPQn4WE3J8pEBKl5M81G11QxGjTKK+m32Y/HbDjJ/LZlVhKNHnJG8XiaOIc2QD9L5Db4AYnu1GWaTQ0WVk+jLMPopCTpQKq0q0o1Wa5Bs7XiF6vkhA4X61eJSa0nim9GBwDXsr2TjmzEbZuWSHLaD41PLCvCzbhAQbLVW1bXjqOf8Akl6dmct+AlUkAGiZJGkBI5D0xBuiLG4O44xN9O+T7q8EKuhjO1mISU49RxoJPx28sefrrxy6irZXORL9YMBKF2IYUA+2/O+oVwDgPdE7M54CcSNJC8TRLYU/SlmKWrWAQookjkemCf7hAknMZnOMxu1SL7JKspILlgCCBRGwB8wcdB7Jdp4uoQCQUsqipEBIKnz95Ung4R9ve1awRtHC1MSEaQzaNPF6CWssAdyOPjwHuk5oZaIR97L3UQNKkBUALVKWLsdIBG1ixRJN7vn7Qd5l5GAqgwa1Irwk2L5G2EfZTowniDnqDzWBqVQoA4IJ7xS5JoEsa1emKGfJibLzRiVJXKSKCPqkqy7jUd9/d57DAemYnPR34aVq+kbxjflB4TR9brn0wf0b/Dx/mjCvKZwyZiCS2KyQq+ksAF1AnYVZvzF+QPlhp0b/AA8f5owBuAejP+DRHy7tf4YOwH0day8Q/wD80/gMAv6r2sihjc+MuqsQvdSk7cWAuwPqaHv88bOhdpos1D3yugQk1bCwP84+qTua9Kw4xz7rXZXKmYSpBC7salHeFCWLAWdDDgEk7D1vaiFSe1+T16DmIg11u1An0DHwn9Bw1jlDAFSCDwQbB+BxzSbshlAd8llyTpF/OnJvbk6roHa/QX/lw2gzeW6blZW8ESr9II45y5c8vpV33b3Dm/fgG+eyWXkZ1ky+XYvYYuBZFso1N3ZqyDVnkbYgIfk8EE0py2ZyxhbYpO5JU7GleqZdxvV70SSLwx652+yjx64o3zLtfhePu1G5IDu4AIGpqADGifInEF/6myWR82yrkabEaTPWkUosScDgfw4wHRIcjn4EqPqOXVEF6XkDhRV14oi+n3auBQrCr5RekZ3MZRZsxJlDHAy2IS9MWZUJOoci6rUPP4Yjo/ljctpbL5TST5RSHgsRsZh9Zif0k84o8v1jPZzIskWVQZd3svEhWirKxNvOQNxud8BQdN7Sd9Dl4ZYVPdFVUa/aIQrbKY/CKN1ex86BwxywjbZTKCbVvpCNOmhQKrdehHoDyLwl6P0GbWshy52GzADw8IRsSGOxJPqBxwHphn1MO4fT3dCgBqPpfPG2AU5ntT8zn0iGSTSXYn5x4aY1ZBSgCxJHnux9ccm7U5xZc2ZDSd5KzEbnTrbU29CwLq/ccdP6/wBnZ2jCpFIGKiNzpXx2teEswqveb5xyvtX2ezGVdDNE8WvXp10bqroqT5FbwH6pjYEAgggjYj092JX5SuzJzmRYRx68xERJDRAIYEWATxa2Pu9BgvsK7t0rKmQlnMCbnk7bfurfGpunTa5CkhVX4Voi2jb6t7ev7vSiHMunZdpOoQpmFEPeOH7iSF0dgB4gjIp1H2uSLAFXtizyPZLuW7xYIDLTDUUnGxC7Dbwi9RNDisGde+hBzEzRqsZ8LtlWfuwb8wpYbkW2w2F+uHPT4HVrch0N1URBs0QbqqAsbeo/SEpP2V1yM3zSBXOkl0SddRveyPVdjt9Y77bvMi2YTQDGioKDKgzA0qD9Tbfby2A438qTKLUa2KOkY2SMACTwBeAkezoZWyikE6YWQkqdqLDdu7IBpRtrT9bYCh6CfwaP83GHTeixIEfukEtbvoXVZG/iq/dzjZ0Qfg8f5uAOwD0kn5vFQB+jTz9w92DsBdF/w0P+mn8owBVn0H3/APxjxLeg+8/0xnhL1WGUi4V1NrbVv5aWrlgPa07Cv0CyAYZvPrEAZGVATQLNQv3mqG+But9ChzkRizEKSpd0xOx8ipAtT7wQcLO8noI+W1FhRUuaOxssRagGqon6w5x5JZ+7XRlNIpdP0g2AANaGqvNa8qB9wBbB8kHT1YEwMyg7I08rIP1Sd/gcVmS6ckK6YYo41+ygCC/go/fjXkbtCU7tihLLq1UbHnwfjhhgOCfL12ahjzEE0SBJZu9MoXhtOmnIHDEtRPnt58uvk360vzRMg2Xdu8ZvGGVVF0Qd99qHkcKflE6384606WDFlkEe/shmosT+lqJHGnFL2X65koJZUzDKCvd92XQn7RJBANGtNnzoHAWH92zqLEyEk3vNfv8Ase8/oNela27K+EAGRaqtM2k7IqAWE22Xy82J9Km8l2niCqVzsMnhS2dJTdWGIGnzY8g+g+Jn940oE5mArTWXhkG9mvqgACq3v2T58A1n7KFzZMg3sATCl3J8I0bEA0G5oDfzxxn5T+3CZ9cvHFHIpg7wMZCCWvSPq+fhs7eeOoZftZAsuqXNZfSANahJBVaqq12Jtb9dPliM6X0TK5/tGTl+6+axqk2lF0q2kKDQoCjIRe29N+kOu9mcg2XyWXhYbxwxo2/mFAP78MrPp+/GeBs0E1DXVUas16YD5nsuskbpKgdGUhlO4I8xQG+EPRcrkklIyiW0dBlR30xk8BlY6FNHitVcDGEBn2BSKlJN60t9tgaO2/oPIYzy8klkrBlxrZSziUbggDU1bsQAAN9wBxVYCl1H0/fjGSyKrb44U9PYsjd+ioRxUga9t7o7b/8A0YaoLjG/K8/owGyz6fvwH0QVl4/zcb8jPriR/tKrfeAcaOiveXjPu/5wB2AuiH8Gh/00/gMG4D6P/h4v9NP4DAGYGzMCAFjGGPnSgk/1/jtgnHsBF9czYIgkjyc/eRSqxQQXqQ2ki2PD7B1CyN1XzFYXdQhgzcOYTLTQx67LQZlGiaOQgEFTavEdVNwwsk+eOi4V9R7LZTMSd5Nl4pJANOpkBNc1Z3rASXRO18/znLZOeGOF5VY99GyyCXQtnTo2QtTE2SRttuCOg45j2z7HfMZYM90+EhoXLSoreErpINhr0KV1KSnGoEg1YtuyfaaPP5VZ4wVssrIatHU0ymuaPn5gg4DknUemmPq2bM2ldUjsFY8pJVMBwykWCPzttsaYM+ZJGRY9GuTSoomhXtEG9wAQB5Guax0T5VukrJku+Ki4HVifraCdLgHy5B/VxC9PyRZmkRlDBX06rHmaPvYFdyfK99tweZLKpGolWgiu8JCjdmQXqbfYWPLgkE+uPmb6TGy0JlXeluKQiyAoAHnsVHuvkWcZdIjkjdlWZ1jTdgrMBqNmqXnwgEnm2+ONea67MIXdJJi6Je8jgECqY7bFtzXkteoOAWZ3sssrCM5tKJNsIXFHwoBd8fpIFG8T2QjPQutKJJBIqhRIQNI0SDfbc+H2vfpw9z3U8/UYizc7M4J8LXXnpYEXY4xzfr0mbnneSVZZWBC62U7gbDyGA/WitYscYRdV7aZXLsyyOSYwDIVR3EYP22UEL60d6F4503bOYdPycKpIw7uGJgtrJNLpAESgkEKDWpxzXod2/RfknaVWfqEptvEkMDMixE7tbD8Yx2BJFbHm7AL+1XaQRTw5aKUz5GVRpTL6Z5CR/wDiO990yjg6id7tbXFRluvN9GkeVzGXW2aVpIKCoqMdjst2qrQB2I0it8RfVuxk/SepZTNZb5xmcumsMCS7KWDAr9GhIQgivCdwb5GHOY+UmTOI2Thgmy+ceRIyGjZgiFhrc2AQAlncDbzwFf0Xrwk0957bqjCONGfu1bdO9kUFQ7KQTekelgaix69OyZaUp7ehgn5xFL/7iMYdn+gx5OBYYtWlfNjbMdhbH4AAeQAAFAAYMzkQZGB+P3b4BXvHmoIlZtAiPh2o6dgTvqP3EDa9yMFdAFZaL83AmYp85H7lB9oWCLIGnVamib8G4PtDgm9E/wAPH+bgDsB9G/w0P+mn8owZgLoh/Bof9NP5RgDcex7HsB7Hsex7ACdXyjS5eWNGCs8bqrEWASpAJHnRN44v2R7QZjokk2Vny66DIZCxdks6VX6JmXRICFBAtTubqtu54F6l02LMRNFMiyRsKZWFg/8Az7/LAQfantxl850bMvEzKwMcTxsKdGZ1FEXwRe4JB39DhZ2WgjlKxvbFgdozRoA7/BiCAPPxE7HHNekdHkM7lnPc6tKnVs4QnSz+ZCr4r/fuMW+dzkWVQtWtplXRqbcX4FLAg7jc1tW/GApsr2edCytk5mEh+kbv/KyAaJJ2StgfMge/ZmOzr6+8+aSU8bI8YnHl7Or6pFXsL5qxwUuXljCRRxqCQ4ZzyVRTbE7fWPhB8zZ4GyzqvaEIshItmLkMa89hQ99FrPGAqZuz0cOWlzTRSQyIQw1Ss3LCwRsNPoAeCODiG7X9uQsbJELtVuxYFbGiR4iebFDfzx5u0iPFqUBdSm7NlW2vSNyo87FHfkDbHO+s50yEbtsSdzv7ifLYfzYD9GdjfkyhypjnmdsxmQL1sToQn8mnlQNajZ+HAt8LOzPV1zWTgnUgiSNGNeRrxD4hrH6MM8B7Hsex7AewD1qfRAzeQKlvzdQ1f+28HYF6rlRJBLGeHjdT8CCMAC8ajPAjQCYySNI1NvV3ps0B9oV6G9i+irWXj/NGAuidJZKl71rk8bppjALEeoUMSOLLE0oHkMGdE/w8X5gwB2EnROtQDLQhpowRGgILAEEAWCL2Iw7wuk6Wx06ZWUjVuBfJvgkj3YDP+3Mv+Xi/bX+uPv8AbeX/AC8X7a/1xqi6W4fUZmYb7FR5ir/Rz6bnbitvT+nmNaZu843IA8gK+G3/APcBkOrQ/lo/21/rj6eqQ/lY/wBtf64390voPux7uF+yPuGAAz3aTLQprkmQL7jqJ+CrZP6Bjj/bf5TJc6Ggy8UkeXvdiGDSgeRFeFSeRdmhxxjt4hX0H3Y93S+g+7AfnzoMyxrbxd6wCgBlah7q+yNiW39kgC98VPZvq+UYZo5qNQbVYi8LMfZosHVGKkub2429Mda7lfsj7hj53C/ZH3DAc1gzEKRMBmMuebJyzEWIwh27sgeMFqG255sgbX6hlX8Rmy4VWs1leEI4BaE+Lg36Hj16L83X7I+4Y93C/ZH3DAc1k7QdOGSlWRsu87RyBSmXK3YOkfixRB8/gccC+asT7LGhzRN+e+2P2P3C/ZH3DH0Qr6D7sB+ZOwPbzNdKYDu2ky7nxxm9uLZPstVe47A+o/RHS+1WVzESyxzxlW9WCke5lNFT7jhmIh6D7sfDl1P1V+4YDR/a0P5WP9tf64yHUovyiftD+uNnzRPsL9wx8+Zp9hf2RgMf7Qj/ACiftD+uMZ82hUgOtnbkef8AQb4yOQj/ACafsj+mPn9mRfko/wBlf6YDNcylUGX7xgfoZ/BovzF/hjM9Ih/Ix/sL/TBSIAAAKA4A8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8884" cy="1143000"/>
          </a:xfrm>
        </p:spPr>
        <p:txBody>
          <a:bodyPr/>
          <a:lstStyle/>
          <a:p>
            <a:r>
              <a:rPr lang="en-GB" dirty="0" smtClean="0"/>
              <a:t>HAECKEL’S TREE</a:t>
            </a:r>
            <a:endParaRPr lang="en-GB" dirty="0"/>
          </a:p>
        </p:txBody>
      </p:sp>
      <p:pic>
        <p:nvPicPr>
          <p:cNvPr id="5122" name="Picture 2" descr="http://psnt.net/blog/wp-content/uploads/2011/11/treeofevolution-e1321385521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084" y="96385"/>
            <a:ext cx="4042420" cy="657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 in a Zoology Department in the early 1960s</a:t>
            </a:r>
            <a:br>
              <a:rPr lang="en-GB" dirty="0" smtClean="0"/>
            </a:br>
            <a:r>
              <a:rPr lang="en-GB" dirty="0" smtClean="0"/>
              <a:t>THE ANIMAL PHYLA</a:t>
            </a:r>
            <a:br>
              <a:rPr lang="en-GB" dirty="0" smtClean="0"/>
            </a:br>
            <a:r>
              <a:rPr lang="en-GB" dirty="0" smtClean="0"/>
              <a:t>Invertebrates ~20, Vertebrates &lt;1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568952" cy="4525963"/>
          </a:xfrm>
        </p:spPr>
        <p:txBody>
          <a:bodyPr/>
          <a:lstStyle/>
          <a:p>
            <a:r>
              <a:rPr lang="en-GB" dirty="0" smtClean="0"/>
              <a:t>Still only two kingdoms</a:t>
            </a:r>
          </a:p>
          <a:p>
            <a:r>
              <a:rPr lang="en-GB" dirty="0" smtClean="0"/>
              <a:t>‘Protozoa’ are honorary animals (Zoology </a:t>
            </a:r>
            <a:r>
              <a:rPr lang="en-GB" dirty="0" err="1"/>
              <a:t>D</a:t>
            </a:r>
            <a:r>
              <a:rPr lang="en-GB" dirty="0" err="1" smtClean="0"/>
              <a:t>ept</a:t>
            </a:r>
            <a:r>
              <a:rPr lang="en-GB" dirty="0" smtClean="0"/>
              <a:t>)</a:t>
            </a:r>
          </a:p>
          <a:p>
            <a:r>
              <a:rPr lang="en-GB" dirty="0" smtClean="0"/>
              <a:t>Fungi are plants and ‘Bacteria’ and ‘viruses’ are honorary plants (Botany </a:t>
            </a:r>
            <a:r>
              <a:rPr lang="en-GB" dirty="0"/>
              <a:t>D</a:t>
            </a:r>
            <a:r>
              <a:rPr lang="en-GB" dirty="0" smtClean="0"/>
              <a:t>epartment)</a:t>
            </a:r>
          </a:p>
          <a:p>
            <a:r>
              <a:rPr lang="en-GB" dirty="0" smtClean="0"/>
              <a:t>Still looking for a ‘natural’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83" y="717850"/>
            <a:ext cx="1821181" cy="11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FIVE KINGDOMS OF LYN MARGULIS</a:t>
            </a:r>
            <a:br>
              <a:rPr lang="en-GB" dirty="0" smtClean="0"/>
            </a:br>
            <a:r>
              <a:rPr lang="en-GB" sz="4000" dirty="0" smtClean="0"/>
              <a:t>Bacteria, </a:t>
            </a:r>
            <a:r>
              <a:rPr lang="en-GB" sz="4000" dirty="0" err="1" smtClean="0"/>
              <a:t>Protoctista</a:t>
            </a:r>
            <a:r>
              <a:rPr lang="en-GB" sz="4000" dirty="0" smtClean="0"/>
              <a:t>, Fungi, Plants, Animals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3967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Breath of fresh air?</a:t>
            </a:r>
          </a:p>
          <a:p>
            <a:r>
              <a:rPr lang="en-GB" dirty="0" smtClean="0"/>
              <a:t>A useful functional classification</a:t>
            </a:r>
          </a:p>
          <a:p>
            <a:r>
              <a:rPr lang="en-GB" dirty="0" smtClean="0"/>
              <a:t>The prokaryote/eukaryote distinction increasingly recognised as fundamental</a:t>
            </a:r>
          </a:p>
          <a:p>
            <a:r>
              <a:rPr lang="en-GB" dirty="0" smtClean="0"/>
              <a:t> ‘Two domains’ seems better</a:t>
            </a:r>
          </a:p>
          <a:p>
            <a:r>
              <a:rPr lang="en-GB" dirty="0" smtClean="0"/>
              <a:t>Then we realised there are two ‘kingdoms’ of bacteria!</a:t>
            </a:r>
          </a:p>
          <a:p>
            <a:r>
              <a:rPr lang="en-GB" dirty="0" smtClean="0"/>
              <a:t>Finally…(?) we have three-domain system based on statistical genetics</a:t>
            </a:r>
            <a:endParaRPr lang="en-GB" dirty="0"/>
          </a:p>
        </p:txBody>
      </p:sp>
      <p:pic>
        <p:nvPicPr>
          <p:cNvPr id="6146" name="Picture 2" descr="https://encrypted-tbn2.gstatic.com/images?q=tbn:ANd9GcTHOjuxjrjV-CkxI1xkVusXb0GrUHFmgbH4mKCp3vIwQB15HfYX6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439987"/>
            <a:ext cx="1597503" cy="1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8900"/>
            <a:ext cx="7416800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70892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Nyala" pitchFamily="2" charset="0"/>
              </a:rPr>
              <a:t>For He hath put down the mighty from their seat, and exalted those of low degree</a:t>
            </a:r>
            <a:endParaRPr lang="en-GB" sz="2400" dirty="0"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‘STORY OF LIFE’ IS STRETCHED TO MAKE A BETTER STORY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636431"/>
              </p:ext>
            </p:extLst>
          </p:nvPr>
        </p:nvGraphicFramePr>
        <p:xfrm>
          <a:off x="323528" y="1268760"/>
          <a:ext cx="78200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691680" y="5747111"/>
            <a:ext cx="820891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1680" y="5398193"/>
            <a:ext cx="7884368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0162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IMPORTANT MILESTONES IN THE LAST 6 BILLION YEARS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03213" y="3670300"/>
            <a:ext cx="853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625600" y="3670300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166938" y="2166938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716463" y="2133600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677025" y="3670300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180388" y="3670300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639050" y="29479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330700" y="36703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730625" y="3670300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840788" y="3670300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661400" y="2166938"/>
            <a:ext cx="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0" y="3308350"/>
            <a:ext cx="660400" cy="78105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375400" y="4932363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4391025" y="1925638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4030663" y="5353050"/>
            <a:ext cx="603250" cy="541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3429000" y="4932363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1265238" y="4811713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1866900" y="2046288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8540750" y="4872038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8359775" y="1925638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7878763" y="4210050"/>
            <a:ext cx="603250" cy="541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7337425" y="2647950"/>
            <a:ext cx="603250" cy="541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63575" y="2706688"/>
            <a:ext cx="84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84225" y="2706688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965200" y="2887663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023938" y="5413375"/>
            <a:ext cx="12017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LIFE BEGINS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327150" y="3249613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508125" y="3430588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689100" y="3611563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0" y="3008313"/>
            <a:ext cx="1262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EARTH FORMS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466975" y="1985963"/>
            <a:ext cx="12620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DNA AND ATP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THE COMMON ANCESTOR?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752975" y="2406650"/>
            <a:ext cx="174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OXYGEN CRISIS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330700" y="5894388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MODERN PHOTOSYNTHESIS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166938" y="4691063"/>
            <a:ext cx="1503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PHOTOSYNTHESIS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7097713" y="4691063"/>
            <a:ext cx="1743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LIFE ON LAND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6375400" y="234632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BIG ORGANISMS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894388" y="5473700"/>
            <a:ext cx="174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EUKARYOTES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8062913" y="5353050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HUMANITY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7097713" y="1565275"/>
            <a:ext cx="1743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DINOSAURS EXTINCT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1625600" y="3670300"/>
            <a:ext cx="7215188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4932363" y="36703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4572000" y="4572000"/>
            <a:ext cx="1743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AEROBIC RESPIRATION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Century Gothic" pitchFamily="34" charset="0"/>
              </a:rPr>
              <a:t>THE ‘BI-CYCLE’</a:t>
            </a:r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>
            <a:off x="4632325" y="4090988"/>
            <a:ext cx="603250" cy="541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06" name="DownRibbonSharp"/>
          <p:cNvSpPr>
            <a:spLocks noEditPoints="1" noChangeArrowheads="1"/>
          </p:cNvSpPr>
          <p:nvPr/>
        </p:nvSpPr>
        <p:spPr bwMode="auto">
          <a:xfrm>
            <a:off x="1925638" y="3549650"/>
            <a:ext cx="438150" cy="249238"/>
          </a:xfrm>
          <a:custGeom>
            <a:avLst/>
            <a:gdLst>
              <a:gd name="T0" fmla="*/ 4443876 w 21600"/>
              <a:gd name="T1" fmla="*/ 359491 h 21600"/>
              <a:gd name="T2" fmla="*/ 1110974 w 21600"/>
              <a:gd name="T3" fmla="*/ 1258213 h 21600"/>
              <a:gd name="T4" fmla="*/ 4443876 w 21600"/>
              <a:gd name="T5" fmla="*/ 2875907 h 21600"/>
              <a:gd name="T6" fmla="*/ 7776777 w 21600"/>
              <a:gd name="T7" fmla="*/ 1258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07" name="DownRibbonSharp"/>
          <p:cNvSpPr>
            <a:spLocks noEditPoints="1" noChangeArrowheads="1"/>
          </p:cNvSpPr>
          <p:nvPr/>
        </p:nvSpPr>
        <p:spPr bwMode="auto">
          <a:xfrm>
            <a:off x="7397750" y="3549650"/>
            <a:ext cx="438150" cy="249238"/>
          </a:xfrm>
          <a:custGeom>
            <a:avLst/>
            <a:gdLst>
              <a:gd name="T0" fmla="*/ 4443876 w 21600"/>
              <a:gd name="T1" fmla="*/ 359491 h 21600"/>
              <a:gd name="T2" fmla="*/ 1110974 w 21600"/>
              <a:gd name="T3" fmla="*/ 1258213 h 21600"/>
              <a:gd name="T4" fmla="*/ 4443876 w 21600"/>
              <a:gd name="T5" fmla="*/ 2875907 h 21600"/>
              <a:gd name="T6" fmla="*/ 7776777 w 21600"/>
              <a:gd name="T7" fmla="*/ 1258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08" name="DownRibbonSharp"/>
          <p:cNvSpPr>
            <a:spLocks noEditPoints="1" noChangeArrowheads="1"/>
          </p:cNvSpPr>
          <p:nvPr/>
        </p:nvSpPr>
        <p:spPr bwMode="auto">
          <a:xfrm>
            <a:off x="6435725" y="3549650"/>
            <a:ext cx="438150" cy="249238"/>
          </a:xfrm>
          <a:custGeom>
            <a:avLst/>
            <a:gdLst>
              <a:gd name="T0" fmla="*/ 4443876 w 21600"/>
              <a:gd name="T1" fmla="*/ 359491 h 21600"/>
              <a:gd name="T2" fmla="*/ 1110974 w 21600"/>
              <a:gd name="T3" fmla="*/ 1258213 h 21600"/>
              <a:gd name="T4" fmla="*/ 4443876 w 21600"/>
              <a:gd name="T5" fmla="*/ 2875907 h 21600"/>
              <a:gd name="T6" fmla="*/ 7776777 w 21600"/>
              <a:gd name="T7" fmla="*/ 1258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09" name="DownRibbonSharp"/>
          <p:cNvSpPr>
            <a:spLocks noEditPoints="1" noChangeArrowheads="1"/>
          </p:cNvSpPr>
          <p:nvPr/>
        </p:nvSpPr>
        <p:spPr bwMode="auto">
          <a:xfrm>
            <a:off x="4692650" y="3549650"/>
            <a:ext cx="438150" cy="249238"/>
          </a:xfrm>
          <a:custGeom>
            <a:avLst/>
            <a:gdLst>
              <a:gd name="T0" fmla="*/ 4443876 w 21600"/>
              <a:gd name="T1" fmla="*/ 359491 h 21600"/>
              <a:gd name="T2" fmla="*/ 1110974 w 21600"/>
              <a:gd name="T3" fmla="*/ 1258213 h 21600"/>
              <a:gd name="T4" fmla="*/ 4443876 w 21600"/>
              <a:gd name="T5" fmla="*/ 2875907 h 21600"/>
              <a:gd name="T6" fmla="*/ 7776777 w 21600"/>
              <a:gd name="T7" fmla="*/ 1258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10" name="DownRibbonSharp"/>
          <p:cNvSpPr>
            <a:spLocks noEditPoints="1" noChangeArrowheads="1"/>
          </p:cNvSpPr>
          <p:nvPr/>
        </p:nvSpPr>
        <p:spPr bwMode="auto">
          <a:xfrm>
            <a:off x="7939088" y="3549650"/>
            <a:ext cx="438150" cy="249238"/>
          </a:xfrm>
          <a:custGeom>
            <a:avLst/>
            <a:gdLst>
              <a:gd name="T0" fmla="*/ 4443876 w 21600"/>
              <a:gd name="T1" fmla="*/ 359491 h 21600"/>
              <a:gd name="T2" fmla="*/ 1110974 w 21600"/>
              <a:gd name="T3" fmla="*/ 1258213 h 21600"/>
              <a:gd name="T4" fmla="*/ 4443876 w 21600"/>
              <a:gd name="T5" fmla="*/ 2875907 h 21600"/>
              <a:gd name="T6" fmla="*/ 7776777 w 21600"/>
              <a:gd name="T7" fmla="*/ 12582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411" name="DownRibbonSharp"/>
          <p:cNvSpPr>
            <a:spLocks noEditPoints="1" noChangeArrowheads="1"/>
          </p:cNvSpPr>
          <p:nvPr/>
        </p:nvSpPr>
        <p:spPr bwMode="auto">
          <a:xfrm>
            <a:off x="8604250" y="3563938"/>
            <a:ext cx="438150" cy="249237"/>
          </a:xfrm>
          <a:custGeom>
            <a:avLst/>
            <a:gdLst>
              <a:gd name="T0" fmla="*/ 4443876 w 21600"/>
              <a:gd name="T1" fmla="*/ 359490 h 21600"/>
              <a:gd name="T2" fmla="*/ 1110974 w 21600"/>
              <a:gd name="T3" fmla="*/ 1258197 h 21600"/>
              <a:gd name="T4" fmla="*/ 4443876 w 21600"/>
              <a:gd name="T5" fmla="*/ 2875883 h 21600"/>
              <a:gd name="T6" fmla="*/ 7776777 w 21600"/>
              <a:gd name="T7" fmla="*/ 12581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rc 2"/>
          <p:cNvSpPr>
            <a:spLocks/>
          </p:cNvSpPr>
          <p:nvPr/>
        </p:nvSpPr>
        <p:spPr bwMode="auto">
          <a:xfrm rot="10591694" flipV="1">
            <a:off x="4357688" y="1406525"/>
            <a:ext cx="4857750" cy="1728788"/>
          </a:xfrm>
          <a:custGeom>
            <a:avLst/>
            <a:gdLst>
              <a:gd name="T0" fmla="*/ 0 w 22767"/>
              <a:gd name="T1" fmla="*/ 204973 h 21600"/>
              <a:gd name="T2" fmla="*/ 1036488561 w 22767"/>
              <a:gd name="T3" fmla="*/ 138366109 h 21600"/>
              <a:gd name="T4" fmla="*/ 53128640 w 22767"/>
              <a:gd name="T5" fmla="*/ 13836610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67" h="21600" fill="none" extrusionOk="0">
                <a:moveTo>
                  <a:pt x="-1" y="31"/>
                </a:moveTo>
                <a:cubicBezTo>
                  <a:pt x="388" y="10"/>
                  <a:pt x="777" y="-1"/>
                  <a:pt x="1167" y="0"/>
                </a:cubicBezTo>
                <a:cubicBezTo>
                  <a:pt x="13096" y="0"/>
                  <a:pt x="22767" y="9670"/>
                  <a:pt x="22767" y="21600"/>
                </a:cubicBezTo>
              </a:path>
              <a:path w="22767" h="21600" stroke="0" extrusionOk="0">
                <a:moveTo>
                  <a:pt x="-1" y="31"/>
                </a:moveTo>
                <a:cubicBezTo>
                  <a:pt x="388" y="10"/>
                  <a:pt x="777" y="-1"/>
                  <a:pt x="1167" y="0"/>
                </a:cubicBezTo>
                <a:cubicBezTo>
                  <a:pt x="13096" y="0"/>
                  <a:pt x="22767" y="9670"/>
                  <a:pt x="22767" y="21600"/>
                </a:cubicBezTo>
                <a:lnTo>
                  <a:pt x="1167" y="21600"/>
                </a:lnTo>
                <a:lnTo>
                  <a:pt x="-1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7" name="Arc 3"/>
          <p:cNvSpPr>
            <a:spLocks/>
          </p:cNvSpPr>
          <p:nvPr/>
        </p:nvSpPr>
        <p:spPr bwMode="auto">
          <a:xfrm rot="21398756" flipV="1">
            <a:off x="-122238" y="3762375"/>
            <a:ext cx="4579938" cy="1728788"/>
          </a:xfrm>
          <a:custGeom>
            <a:avLst/>
            <a:gdLst>
              <a:gd name="T0" fmla="*/ 0 w 21600"/>
              <a:gd name="T1" fmla="*/ 0 h 21600"/>
              <a:gd name="T2" fmla="*/ 971103337 w 21600"/>
              <a:gd name="T3" fmla="*/ 138366109 h 21600"/>
              <a:gd name="T4" fmla="*/ 0 w 21600"/>
              <a:gd name="T5" fmla="*/ 13836610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8" name="Arc 4"/>
          <p:cNvSpPr>
            <a:spLocks/>
          </p:cNvSpPr>
          <p:nvPr/>
        </p:nvSpPr>
        <p:spPr bwMode="auto">
          <a:xfrm rot="10800000" flipH="1" flipV="1">
            <a:off x="19050" y="1566863"/>
            <a:ext cx="4392613" cy="1728787"/>
          </a:xfrm>
          <a:custGeom>
            <a:avLst/>
            <a:gdLst>
              <a:gd name="T0" fmla="*/ 0 w 21600"/>
              <a:gd name="T1" fmla="*/ 0 h 21600"/>
              <a:gd name="T2" fmla="*/ 893289304 w 21600"/>
              <a:gd name="T3" fmla="*/ 138365949 h 21600"/>
              <a:gd name="T4" fmla="*/ 0 w 21600"/>
              <a:gd name="T5" fmla="*/ 13836594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9" name="Arc 5"/>
          <p:cNvSpPr>
            <a:spLocks/>
          </p:cNvSpPr>
          <p:nvPr/>
        </p:nvSpPr>
        <p:spPr bwMode="auto">
          <a:xfrm flipH="1" flipV="1">
            <a:off x="4413250" y="3611563"/>
            <a:ext cx="4716463" cy="1728787"/>
          </a:xfrm>
          <a:custGeom>
            <a:avLst/>
            <a:gdLst>
              <a:gd name="T0" fmla="*/ 0 w 21600"/>
              <a:gd name="T1" fmla="*/ 0 h 21600"/>
              <a:gd name="T2" fmla="*/ 1029862187 w 21600"/>
              <a:gd name="T3" fmla="*/ 138365949 h 21600"/>
              <a:gd name="T4" fmla="*/ 0 w 21600"/>
              <a:gd name="T5" fmla="*/ 13836594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406900" y="32702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1" name="Arc 7"/>
          <p:cNvSpPr>
            <a:spLocks/>
          </p:cNvSpPr>
          <p:nvPr/>
        </p:nvSpPr>
        <p:spPr bwMode="auto">
          <a:xfrm flipH="1">
            <a:off x="4411663" y="0"/>
            <a:ext cx="2536825" cy="3208338"/>
          </a:xfrm>
          <a:custGeom>
            <a:avLst/>
            <a:gdLst>
              <a:gd name="T0" fmla="*/ 0 w 21600"/>
              <a:gd name="T1" fmla="*/ 0 h 21600"/>
              <a:gd name="T2" fmla="*/ 297938939 w 21600"/>
              <a:gd name="T3" fmla="*/ 476547811 h 21600"/>
              <a:gd name="T4" fmla="*/ 0 w 21600"/>
              <a:gd name="T5" fmla="*/ 4765478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 flipH="1">
            <a:off x="4402138" y="404813"/>
            <a:ext cx="4741862" cy="3024187"/>
          </a:xfrm>
          <a:custGeom>
            <a:avLst/>
            <a:gdLst>
              <a:gd name="T0" fmla="*/ 0 w 21598"/>
              <a:gd name="T1" fmla="*/ 0 h 21600"/>
              <a:gd name="T2" fmla="*/ 1041080435 w 21598"/>
              <a:gd name="T3" fmla="*/ 417649185 h 21600"/>
              <a:gd name="T4" fmla="*/ 0 w 21598"/>
              <a:gd name="T5" fmla="*/ 4234123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0"/>
                </a:moveTo>
                <a:cubicBezTo>
                  <a:pt x="11814" y="0"/>
                  <a:pt x="21437" y="9492"/>
                  <a:pt x="21597" y="21306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4" y="0"/>
                  <a:pt x="21437" y="9492"/>
                  <a:pt x="21597" y="2130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>
            <a:off x="0" y="260350"/>
            <a:ext cx="4414838" cy="3019425"/>
          </a:xfrm>
          <a:custGeom>
            <a:avLst/>
            <a:gdLst>
              <a:gd name="T0" fmla="*/ 0 w 21535"/>
              <a:gd name="T1" fmla="*/ 0 h 21600"/>
              <a:gd name="T2" fmla="*/ 905075206 w 21535"/>
              <a:gd name="T3" fmla="*/ 389231980 h 21600"/>
              <a:gd name="T4" fmla="*/ 0 w 21535"/>
              <a:gd name="T5" fmla="*/ 42207996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77" y="0"/>
                  <a:pt x="20656" y="8675"/>
                  <a:pt x="21534" y="19919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77" y="0"/>
                  <a:pt x="20656" y="8675"/>
                  <a:pt x="21534" y="1991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4" name="Arc 10"/>
          <p:cNvSpPr>
            <a:spLocks/>
          </p:cNvSpPr>
          <p:nvPr/>
        </p:nvSpPr>
        <p:spPr bwMode="auto">
          <a:xfrm>
            <a:off x="2816225" y="-42863"/>
            <a:ext cx="1584325" cy="3019426"/>
          </a:xfrm>
          <a:custGeom>
            <a:avLst/>
            <a:gdLst>
              <a:gd name="T0" fmla="*/ 0 w 21600"/>
              <a:gd name="T1" fmla="*/ 0 h 21600"/>
              <a:gd name="T2" fmla="*/ 116207672 w 21600"/>
              <a:gd name="T3" fmla="*/ 422080249 h 21600"/>
              <a:gd name="T4" fmla="*/ 0 w 21600"/>
              <a:gd name="T5" fmla="*/ 42208024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5" name="Arc 11"/>
          <p:cNvSpPr>
            <a:spLocks/>
          </p:cNvSpPr>
          <p:nvPr/>
        </p:nvSpPr>
        <p:spPr bwMode="auto">
          <a:xfrm flipH="1">
            <a:off x="5076825" y="188913"/>
            <a:ext cx="3382963" cy="2735262"/>
          </a:xfrm>
          <a:custGeom>
            <a:avLst/>
            <a:gdLst>
              <a:gd name="T0" fmla="*/ 38756261 w 18996"/>
              <a:gd name="T1" fmla="*/ 0 h 21565"/>
              <a:gd name="T2" fmla="*/ 602465712 w 18996"/>
              <a:gd name="T3" fmla="*/ 181519546 h 21565"/>
              <a:gd name="T4" fmla="*/ 0 w 18996"/>
              <a:gd name="T5" fmla="*/ 346935229 h 21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996" h="21565" fill="none" extrusionOk="0">
                <a:moveTo>
                  <a:pt x="1222" y="-1"/>
                </a:moveTo>
                <a:cubicBezTo>
                  <a:pt x="8702" y="423"/>
                  <a:pt x="15429" y="4693"/>
                  <a:pt x="18995" y="11283"/>
                </a:cubicBezTo>
              </a:path>
              <a:path w="18996" h="21565" stroke="0" extrusionOk="0">
                <a:moveTo>
                  <a:pt x="1222" y="-1"/>
                </a:moveTo>
                <a:cubicBezTo>
                  <a:pt x="8702" y="423"/>
                  <a:pt x="15429" y="4693"/>
                  <a:pt x="18995" y="11283"/>
                </a:cubicBezTo>
                <a:lnTo>
                  <a:pt x="0" y="21565"/>
                </a:lnTo>
                <a:lnTo>
                  <a:pt x="1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6" name="Arc 12"/>
          <p:cNvSpPr>
            <a:spLocks/>
          </p:cNvSpPr>
          <p:nvPr/>
        </p:nvSpPr>
        <p:spPr bwMode="auto">
          <a:xfrm rot="314828">
            <a:off x="323850" y="1125538"/>
            <a:ext cx="3616325" cy="1873250"/>
          </a:xfrm>
          <a:custGeom>
            <a:avLst/>
            <a:gdLst>
              <a:gd name="T0" fmla="*/ 0 w 19278"/>
              <a:gd name="T1" fmla="*/ 0 h 21600"/>
              <a:gd name="T2" fmla="*/ 678379837 w 19278"/>
              <a:gd name="T3" fmla="*/ 89185779 h 21600"/>
              <a:gd name="T4" fmla="*/ 0 w 19278"/>
              <a:gd name="T5" fmla="*/ 16245673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78" h="21600" fill="none" extrusionOk="0">
                <a:moveTo>
                  <a:pt x="-1" y="0"/>
                </a:moveTo>
                <a:cubicBezTo>
                  <a:pt x="8148" y="0"/>
                  <a:pt x="15603" y="4585"/>
                  <a:pt x="19278" y="11857"/>
                </a:cubicBezTo>
              </a:path>
              <a:path w="19278" h="21600" stroke="0" extrusionOk="0">
                <a:moveTo>
                  <a:pt x="-1" y="0"/>
                </a:moveTo>
                <a:cubicBezTo>
                  <a:pt x="8148" y="0"/>
                  <a:pt x="15603" y="4585"/>
                  <a:pt x="19278" y="118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7" name="Arc 13"/>
          <p:cNvSpPr>
            <a:spLocks/>
          </p:cNvSpPr>
          <p:nvPr/>
        </p:nvSpPr>
        <p:spPr bwMode="auto">
          <a:xfrm flipH="1">
            <a:off x="4500563" y="0"/>
            <a:ext cx="287337" cy="1484313"/>
          </a:xfrm>
          <a:custGeom>
            <a:avLst/>
            <a:gdLst>
              <a:gd name="T0" fmla="*/ 0 w 21600"/>
              <a:gd name="T1" fmla="*/ 0 h 21600"/>
              <a:gd name="T2" fmla="*/ 3822340 w 21600"/>
              <a:gd name="T3" fmla="*/ 101999309 h 21600"/>
              <a:gd name="T4" fmla="*/ 0 w 21600"/>
              <a:gd name="T5" fmla="*/ 10199930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8" name="Arc 14"/>
          <p:cNvSpPr>
            <a:spLocks/>
          </p:cNvSpPr>
          <p:nvPr/>
        </p:nvSpPr>
        <p:spPr bwMode="auto">
          <a:xfrm flipV="1">
            <a:off x="3059113" y="3716338"/>
            <a:ext cx="1368425" cy="3141662"/>
          </a:xfrm>
          <a:custGeom>
            <a:avLst/>
            <a:gdLst>
              <a:gd name="T0" fmla="*/ 0 w 21600"/>
              <a:gd name="T1" fmla="*/ 0 h 21600"/>
              <a:gd name="T2" fmla="*/ 86693842 w 21600"/>
              <a:gd name="T3" fmla="*/ 456946302 h 21600"/>
              <a:gd name="T4" fmla="*/ 0 w 21600"/>
              <a:gd name="T5" fmla="*/ 4569463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99" name="Arc 15"/>
          <p:cNvSpPr>
            <a:spLocks/>
          </p:cNvSpPr>
          <p:nvPr/>
        </p:nvSpPr>
        <p:spPr bwMode="auto">
          <a:xfrm flipH="1" flipV="1">
            <a:off x="4427538" y="3716338"/>
            <a:ext cx="1295400" cy="3141662"/>
          </a:xfrm>
          <a:custGeom>
            <a:avLst/>
            <a:gdLst>
              <a:gd name="T0" fmla="*/ 0 w 21600"/>
              <a:gd name="T1" fmla="*/ 0 h 21600"/>
              <a:gd name="T2" fmla="*/ 77688017 w 21600"/>
              <a:gd name="T3" fmla="*/ 456946302 h 21600"/>
              <a:gd name="T4" fmla="*/ 0 w 21600"/>
              <a:gd name="T5" fmla="*/ 4569463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400" name="Arc 16"/>
          <p:cNvSpPr>
            <a:spLocks/>
          </p:cNvSpPr>
          <p:nvPr/>
        </p:nvSpPr>
        <p:spPr bwMode="auto">
          <a:xfrm flipH="1" flipV="1">
            <a:off x="4427538" y="3716338"/>
            <a:ext cx="4716462" cy="2952750"/>
          </a:xfrm>
          <a:custGeom>
            <a:avLst/>
            <a:gdLst>
              <a:gd name="T0" fmla="*/ 0 w 21600"/>
              <a:gd name="T1" fmla="*/ 0 h 21600"/>
              <a:gd name="T2" fmla="*/ 1029861750 w 21600"/>
              <a:gd name="T3" fmla="*/ 403645026 h 21600"/>
              <a:gd name="T4" fmla="*/ 0 w 21600"/>
              <a:gd name="T5" fmla="*/ 4036450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401" name="Arc 17"/>
          <p:cNvSpPr>
            <a:spLocks/>
          </p:cNvSpPr>
          <p:nvPr/>
        </p:nvSpPr>
        <p:spPr bwMode="auto">
          <a:xfrm flipV="1">
            <a:off x="-1189038" y="3933825"/>
            <a:ext cx="5616576" cy="3141663"/>
          </a:xfrm>
          <a:custGeom>
            <a:avLst/>
            <a:gdLst>
              <a:gd name="T0" fmla="*/ 0 w 21600"/>
              <a:gd name="T1" fmla="*/ 0 h 21600"/>
              <a:gd name="T2" fmla="*/ 1460459535 w 21600"/>
              <a:gd name="T3" fmla="*/ 456946593 h 21600"/>
              <a:gd name="T4" fmla="*/ 0 w 21600"/>
              <a:gd name="T5" fmla="*/ 4569465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402" name="Arc 18"/>
          <p:cNvSpPr>
            <a:spLocks/>
          </p:cNvSpPr>
          <p:nvPr/>
        </p:nvSpPr>
        <p:spPr bwMode="auto">
          <a:xfrm flipV="1">
            <a:off x="-1620838" y="3644900"/>
            <a:ext cx="5421313" cy="2347913"/>
          </a:xfrm>
          <a:custGeom>
            <a:avLst/>
            <a:gdLst>
              <a:gd name="T0" fmla="*/ 1098914423 w 19592"/>
              <a:gd name="T1" fmla="*/ 0 h 16142"/>
              <a:gd name="T2" fmla="*/ 1500134475 w 19592"/>
              <a:gd name="T3" fmla="*/ 149070512 h 16142"/>
              <a:gd name="T4" fmla="*/ 0 w 19592"/>
              <a:gd name="T5" fmla="*/ 341512542 h 161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592" h="16142" fill="none" extrusionOk="0">
                <a:moveTo>
                  <a:pt x="14352" y="-1"/>
                </a:moveTo>
                <a:cubicBezTo>
                  <a:pt x="16562" y="1965"/>
                  <a:pt x="18345" y="4363"/>
                  <a:pt x="19591" y="7046"/>
                </a:cubicBezTo>
              </a:path>
              <a:path w="19592" h="16142" stroke="0" extrusionOk="0">
                <a:moveTo>
                  <a:pt x="14352" y="-1"/>
                </a:moveTo>
                <a:cubicBezTo>
                  <a:pt x="16562" y="1965"/>
                  <a:pt x="18345" y="4363"/>
                  <a:pt x="19591" y="7046"/>
                </a:cubicBezTo>
                <a:lnTo>
                  <a:pt x="0" y="16142"/>
                </a:lnTo>
                <a:lnTo>
                  <a:pt x="1435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403" name="Arc 19"/>
          <p:cNvSpPr>
            <a:spLocks/>
          </p:cNvSpPr>
          <p:nvPr/>
        </p:nvSpPr>
        <p:spPr bwMode="auto">
          <a:xfrm rot="-1113134" flipH="1" flipV="1">
            <a:off x="5260975" y="3179763"/>
            <a:ext cx="2573338" cy="2312987"/>
          </a:xfrm>
          <a:custGeom>
            <a:avLst/>
            <a:gdLst>
              <a:gd name="T0" fmla="*/ 212495070 w 18287"/>
              <a:gd name="T1" fmla="*/ 0 h 18746"/>
              <a:gd name="T2" fmla="*/ 362118908 w 18287"/>
              <a:gd name="T3" fmla="*/ 110389297 h 18746"/>
              <a:gd name="T4" fmla="*/ 0 w 18287"/>
              <a:gd name="T5" fmla="*/ 285389356 h 187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87" h="18746" fill="none" extrusionOk="0">
                <a:moveTo>
                  <a:pt x="10730" y="0"/>
                </a:moveTo>
                <a:cubicBezTo>
                  <a:pt x="13806" y="1760"/>
                  <a:pt x="16401" y="4250"/>
                  <a:pt x="18287" y="7250"/>
                </a:cubicBezTo>
              </a:path>
              <a:path w="18287" h="18746" stroke="0" extrusionOk="0">
                <a:moveTo>
                  <a:pt x="10730" y="0"/>
                </a:moveTo>
                <a:cubicBezTo>
                  <a:pt x="13806" y="1760"/>
                  <a:pt x="16401" y="4250"/>
                  <a:pt x="18287" y="7250"/>
                </a:cubicBezTo>
                <a:lnTo>
                  <a:pt x="0" y="18746"/>
                </a:lnTo>
                <a:lnTo>
                  <a:pt x="1073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636838"/>
            <a:ext cx="22320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2012" y="1052736"/>
            <a:ext cx="217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Each strand of DNA has an unbroken lineage to The Ancestor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1175263"/>
            <a:ext cx="217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DNA is older than most stones you might pick 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8080" y="3717032"/>
            <a:ext cx="2177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visiting alien biologist would only need a scoop of soil to reconstruct the essentials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94085" y="3736091"/>
            <a:ext cx="2177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creatures carry unmistakable marks of their own, and the more general history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350"/>
            <a:ext cx="250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DNA STORIES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 descr="Posh gues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601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2413" y="0"/>
            <a:ext cx="9864726" cy="6975475"/>
          </a:xfrm>
        </p:spPr>
      </p:pic>
      <p:pic>
        <p:nvPicPr>
          <p:cNvPr id="6149" name="Picture 5" descr="Mandelbrot silhouett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5191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ENERGY FLOW IN A GEORGIA SALT MARSH</a:t>
            </a:r>
            <a:br>
              <a:rPr lang="en-GB" sz="3600" dirty="0" smtClean="0"/>
            </a:br>
            <a:r>
              <a:rPr lang="en-GB" sz="3200" dirty="0" smtClean="0"/>
              <a:t>What’s wrong with this classic diagram?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600" b="0" i="0" dirty="0" smtClean="0">
                <a:solidFill>
                  <a:srgbClr val="2E446B"/>
                </a:solidFill>
                <a:effectLst/>
              </a:rPr>
              <a:t>J. M. Teal., Energy flow in the salt marsh ecosystem of Georgia. 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0" i="1" dirty="0" smtClean="0">
                <a:solidFill>
                  <a:srgbClr val="2E446B"/>
                </a:solidFill>
                <a:effectLst/>
              </a:rPr>
              <a:t>Ecology</a:t>
            </a:r>
            <a:r>
              <a:rPr lang="en-GB" sz="1600" b="0" i="0" dirty="0" smtClean="0">
                <a:solidFill>
                  <a:srgbClr val="2E446B"/>
                </a:solidFill>
                <a:effectLst/>
              </a:rPr>
              <a:t>, 43:614-624, 1962.</a:t>
            </a:r>
            <a:endParaRPr lang="en-GB" sz="1600" dirty="0"/>
          </a:p>
        </p:txBody>
      </p:sp>
      <p:pic>
        <p:nvPicPr>
          <p:cNvPr id="23554" name="Picture 2" descr="http://eco.engr.uga.edu/DOC/teal_fig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8906"/>
            <a:ext cx="6480720" cy="51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ub3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-531813"/>
            <a:ext cx="6913562" cy="8064501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508625" y="1844675"/>
            <a:ext cx="360363" cy="2889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508625" y="1700213"/>
            <a:ext cx="866775" cy="866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RECENT DISCOVERIES IN ECOLOGY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525963"/>
          </a:xfrm>
        </p:spPr>
        <p:txBody>
          <a:bodyPr/>
          <a:lstStyle/>
          <a:p>
            <a:r>
              <a:rPr lang="en-GB" sz="2800" dirty="0" smtClean="0"/>
              <a:t>Although large organisms have a small proportion of total biomass, they might have disproportionate effects</a:t>
            </a:r>
          </a:p>
          <a:p>
            <a:r>
              <a:rPr lang="en-GB" sz="2800" dirty="0" err="1"/>
              <a:t>Smashups</a:t>
            </a:r>
            <a:r>
              <a:rPr lang="en-GB" sz="2800" dirty="0"/>
              <a:t>: </a:t>
            </a:r>
            <a:r>
              <a:rPr lang="en-GB" sz="2800" dirty="0" err="1"/>
              <a:t>Monbiot’s</a:t>
            </a:r>
            <a:r>
              <a:rPr lang="en-GB" sz="2800" dirty="0"/>
              <a:t> elephants</a:t>
            </a:r>
          </a:p>
          <a:p>
            <a:r>
              <a:rPr lang="en-GB" sz="2800" dirty="0"/>
              <a:t>‘Landscapes of fear’</a:t>
            </a:r>
          </a:p>
          <a:p>
            <a:r>
              <a:rPr lang="en-GB" sz="2800" dirty="0" smtClean="0"/>
              <a:t>Whale faecal plumes</a:t>
            </a:r>
          </a:p>
          <a:p>
            <a:r>
              <a:rPr lang="en-GB" sz="2800" dirty="0" smtClean="0"/>
              <a:t>So ‘trophic cascades’ in the opposite direction</a:t>
            </a:r>
          </a:p>
          <a:p>
            <a:r>
              <a:rPr lang="en-GB" sz="2800" dirty="0" smtClean="0"/>
              <a:t>Overall probably largest contribution of vertebrates is to produce </a:t>
            </a:r>
          </a:p>
          <a:p>
            <a:r>
              <a:rPr lang="en-GB" sz="2800" dirty="0" smtClean="0"/>
              <a:t>Shit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27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23-2371_IMG"/>
          <p:cNvPicPr>
            <a:picLocks noChangeAspect="1" noChangeArrowheads="1"/>
          </p:cNvPicPr>
          <p:nvPr/>
        </p:nvPicPr>
        <p:blipFill>
          <a:blip r:embed="rId3" cstate="email">
            <a:lum bright="24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23850" y="5084763"/>
            <a:ext cx="25923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Trebuchet MS" pitchFamily="34" charset="0"/>
              </a:rPr>
              <a:t>ONE GARDEN IN LEICESTERSHIRE.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Trebuchet MS" pitchFamily="34" charset="0"/>
              </a:rPr>
              <a:t>2204 RECORDED SPECIES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-396875" y="0"/>
          <a:ext cx="10369550" cy="748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4" imgW="9572643" imgH="6905711" progId="MSGraph.Chart.8">
                  <p:embed followColorScheme="full"/>
                </p:oleObj>
              </mc:Choice>
              <mc:Fallback>
                <p:oleObj name="Chart" r:id="rId4" imgW="9572643" imgH="690571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75" y="0"/>
                        <a:ext cx="10369550" cy="748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Distance sc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1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WE EVER ESCAPE FROM THE MIDDLE?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28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9" t="6683" r="17513" b="7681"/>
          <a:stretch>
            <a:fillRect/>
          </a:stretch>
        </p:blipFill>
        <p:spPr bwMode="auto">
          <a:xfrm>
            <a:off x="5940425" y="260350"/>
            <a:ext cx="59563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 descr="bacteria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4"/>
          <a:stretch>
            <a:fillRect/>
          </a:stretch>
        </p:blipFill>
        <p:spPr bwMode="auto">
          <a:xfrm>
            <a:off x="0" y="0"/>
            <a:ext cx="2195513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41458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4" y="54868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If the scale is expanded we are still somewhere in the logarithmic middle.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Our world is Newtonian, between the quantum and the relativistic</a:t>
            </a:r>
          </a:p>
        </p:txBody>
      </p:sp>
      <p:pic>
        <p:nvPicPr>
          <p:cNvPr id="6148" name="Picture 4" descr="Distance sc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44957"/>
            <a:ext cx="1872208" cy="12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67544" y="3501008"/>
            <a:ext cx="35283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68144" y="3501008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37890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10</a:t>
            </a:r>
            <a:r>
              <a:rPr lang="en-GB" baseline="30000" dirty="0" smtClean="0">
                <a:solidFill>
                  <a:srgbClr val="000000"/>
                </a:solidFill>
              </a:rPr>
              <a:t>-35</a:t>
            </a:r>
            <a:r>
              <a:rPr lang="en-GB" dirty="0" smtClean="0">
                <a:solidFill>
                  <a:srgbClr val="000000"/>
                </a:solidFill>
              </a:rPr>
              <a:t> The Planck Length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3804811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10</a:t>
            </a:r>
            <a:r>
              <a:rPr lang="en-GB" baseline="30000" dirty="0" smtClean="0">
                <a:solidFill>
                  <a:srgbClr val="000000"/>
                </a:solidFill>
              </a:rPr>
              <a:t>27</a:t>
            </a:r>
            <a:r>
              <a:rPr lang="en-GB" dirty="0" smtClean="0">
                <a:solidFill>
                  <a:srgbClr val="000000"/>
                </a:solidFill>
              </a:rPr>
              <a:t> Size of the known universe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3429000"/>
            <a:ext cx="144016" cy="144016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04448" y="3438663"/>
            <a:ext cx="144016" cy="144016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41439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Atoms 10</a:t>
            </a:r>
            <a:r>
              <a:rPr lang="en-GB" baseline="30000" dirty="0" smtClean="0">
                <a:solidFill>
                  <a:srgbClr val="000000"/>
                </a:solidFill>
              </a:rPr>
              <a:t>-11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19872" y="2783729"/>
            <a:ext cx="0" cy="717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8124" y="227589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The Solar System 10</a:t>
            </a:r>
            <a:r>
              <a:rPr lang="en-GB" baseline="30000" dirty="0" smtClean="0">
                <a:solidFill>
                  <a:srgbClr val="000000"/>
                </a:solidFill>
              </a:rPr>
              <a:t>13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60232" y="2783729"/>
            <a:ext cx="0" cy="717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4" descr="Cornfield flow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25" y="188913"/>
            <a:ext cx="60229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83" r="17513" b="6683"/>
          <a:stretch>
            <a:fillRect/>
          </a:stretch>
        </p:blipFill>
        <p:spPr bwMode="auto">
          <a:xfrm>
            <a:off x="611188" y="260350"/>
            <a:ext cx="804545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REDUCTIONISM?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 essentially discovered by bacterial transformation, 1928</a:t>
            </a:r>
          </a:p>
          <a:p>
            <a:r>
              <a:rPr lang="en-GB" dirty="0" smtClean="0"/>
              <a:t>Identified by 1944</a:t>
            </a:r>
          </a:p>
          <a:p>
            <a:r>
              <a:rPr lang="en-GB" dirty="0" smtClean="0"/>
              <a:t>Structured in 1953</a:t>
            </a:r>
          </a:p>
          <a:p>
            <a:r>
              <a:rPr lang="en-GB" dirty="0" smtClean="0"/>
              <a:t>Is this the end of </a:t>
            </a:r>
            <a:r>
              <a:rPr lang="en-GB" dirty="0" err="1" smtClean="0"/>
              <a:t>vitalism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Vitalism</a:t>
            </a:r>
            <a:r>
              <a:rPr lang="en-GB" dirty="0" smtClean="0"/>
              <a:t> comes naturally to us, but appears to be a poor guide to what is truly ‘natural’</a:t>
            </a:r>
          </a:p>
          <a:p>
            <a:r>
              <a:rPr lang="en-GB" dirty="0" smtClean="0"/>
              <a:t>Is monism less profound that dualism?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SOMETIMES A MONISTIC VIEW HAS A PLEASINGLY HOLISTIC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GB" dirty="0" smtClean="0"/>
              <a:t>When I was a psychology student, Lloyd Morgan’s canon specifically forbade anthropomorphic interpretations of animal behaviour</a:t>
            </a:r>
          </a:p>
          <a:p>
            <a:r>
              <a:rPr lang="en-GB" dirty="0" smtClean="0"/>
              <a:t>‘Evolutionary psychology’ not only allows it, but sanctions it as a source of insight</a:t>
            </a:r>
          </a:p>
          <a:p>
            <a:r>
              <a:rPr lang="en-GB" dirty="0" smtClean="0"/>
              <a:t>Because we are ‘all’ subject to the same evolutionary pressures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82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7661" name="Group 13"/>
          <p:cNvGraphicFramePr>
            <a:graphicFrameLocks noGrp="1"/>
          </p:cNvGraphicFramePr>
          <p:nvPr/>
        </p:nvGraphicFramePr>
        <p:xfrm>
          <a:off x="2482850" y="465138"/>
          <a:ext cx="4179888" cy="5394940"/>
        </p:xfrm>
        <a:graphic>
          <a:graphicData uri="http://schemas.openxmlformats.org/drawingml/2006/table">
            <a:tbl>
              <a:tblPr/>
              <a:tblGrid>
                <a:gridCol w="4179888"/>
              </a:tblGrid>
              <a:tr h="539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            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 I f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          the earth  were  only  a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 few  feet   in   diameter,   floating  a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 few     feet     above    a    field    somewhere,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 people     would     come    from     everywhere   to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 marvel     at    it.      People     would    walk    around   it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 marveling    at    its     big     pools    of     water,     its    little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 pools    and     the     water     flowing   between     the    pools.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 People   would     marvel    at    the   bumps    on    it,    and    the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 holes    in    it,    and    they    would    marvel    at   the    very    thin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 layer   of  gas   surrounding    it   and    the   water     suspended   in 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 the   gas.   The    people    would    marvel    at    all    the    creatures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 walking  around   the    surface   of   the   ball,   and   in    the   water.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 The  people    would    declare   it  precious    because   it   was    the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 only  one   and   they   would   protect    it   so   that   it   would   not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 be   hurt.     The    ball     would     be      the     greatest     wonder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 known,  and    people   would   come    to    behold    it,     to  be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 healed,   to     gain   knowledge,     to      know    beauty   and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 wonder   how   it   could    be.      People    would   love  it,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 and   defend   it    with   their     lives,    because  they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 would    some    how     know    that   their   lives,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 their    own  roundness,  could  be  nothing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 without    it.      If    the  earth   were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      only    a    few     feet    in</a:t>
                      </a:r>
                      <a:b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                                         d i a m e t e r.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6" name="Rectangle 14"/>
          <p:cNvSpPr>
            <a:spLocks noChangeArrowheads="1"/>
          </p:cNvSpPr>
          <p:nvPr/>
        </p:nvSpPr>
        <p:spPr bwMode="auto">
          <a:xfrm>
            <a:off x="4445000" y="5859463"/>
            <a:ext cx="2571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  <a:latin typeface="Arial Unicode MS" pitchFamily="34" charset="-128"/>
              </a:rPr>
              <a:t> </a:t>
            </a:r>
            <a:r>
              <a:rPr lang="en-GB" sz="110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35847" name="Picture 15" descr="navy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675" y="1341438"/>
            <a:ext cx="2981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 descr="wz-g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013" y="2565400"/>
            <a:ext cx="114300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324975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GARDENERS FIND IT HARD TO RESIST ‘RANKING’ PLANT SPECIES</a:t>
            </a:r>
            <a:br>
              <a:rPr lang="en-GB" dirty="0" smtClean="0"/>
            </a:br>
            <a:r>
              <a:rPr lang="en-GB" sz="2700" dirty="0" smtClean="0"/>
              <a:t>Technically they’re all ‘weeds’: they not ‘cultivated’, or ‘well bred’</a:t>
            </a:r>
            <a:endParaRPr lang="en-GB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730665"/>
              </p:ext>
            </p:extLst>
          </p:nvPr>
        </p:nvGraphicFramePr>
        <p:xfrm>
          <a:off x="395533" y="1844825"/>
          <a:ext cx="8568954" cy="4248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Monkshood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Dog violet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Dock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Pheasant’s eye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Heartsease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Thistle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Jacob’s ladder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Toadflax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Goosegrass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Snake’s head fritillary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Speedwells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Broadleaved </a:t>
                      </a:r>
                      <a:r>
                        <a:rPr lang="en-GB" sz="2000" dirty="0" err="1">
                          <a:effectLst/>
                        </a:rPr>
                        <a:t>willowherb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Bugle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Field </a:t>
                      </a:r>
                      <a:r>
                        <a:rPr lang="en-GB" sz="2000" dirty="0" err="1">
                          <a:effectLst/>
                        </a:rPr>
                        <a:t>scabious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Creeping buttercup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Columbine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Black knapweed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Bindweed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Lungwort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Common valerian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Plantains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Bloody cranesbill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Borage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Woundwort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Snowdrop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Forgetmenots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Chickweed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48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Purple loosestrife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Feverfew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Dandelions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2"/>
          <p:cNvPicPr>
            <a:picLocks noChangeAspect="1" noChangeArrowheads="1"/>
          </p:cNvPicPr>
          <p:nvPr/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01"/>
          <p:cNvPicPr>
            <a:picLocks noChangeAspect="1" noChangeArrowheads="1"/>
          </p:cNvPicPr>
          <p:nvPr/>
        </p:nvPicPr>
        <p:blipFill>
          <a:blip r:embed="rId3">
            <a:lum bright="36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71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440" name="Group 200"/>
          <p:cNvGraphicFramePr>
            <a:graphicFrameLocks noGrp="1"/>
          </p:cNvGraphicFramePr>
          <p:nvPr/>
        </p:nvGraphicFramePr>
        <p:xfrm>
          <a:off x="611188" y="260350"/>
          <a:ext cx="7921625" cy="6373819"/>
        </p:xfrm>
        <a:graphic>
          <a:graphicData uri="http://schemas.openxmlformats.org/drawingml/2006/table">
            <a:tbl>
              <a:tblPr/>
              <a:tblGrid>
                <a:gridCol w="3821112"/>
                <a:gridCol w="4100513"/>
              </a:tblGrid>
              <a:tr h="3657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ABOVE GROUND SYMBOLISES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BELOW GROUND SYMBOLISES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Light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Dark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Extension, perspective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Enclosure, restriction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Air Fire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Earth, water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Vision, colour,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Touch, smell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Warmth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Coldness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Reason, sophistication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Instinct, the primitive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Dexter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Sinister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Transparency, clarity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Latency, ambiguity, the occult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Algorithms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Magic, symbols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Consciousness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Unconscious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Growth, healing, cleanliness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Decay, corruption, rotting, filth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Creation, building up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Dissolution, breaking down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Big, attractive creatures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Small, repulsive creatures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Respectable livelihoods: grazing, hunting, gathering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Disreputable livelihoods: scavenging, coprophagy, body-snatching, parasitism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9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Olympian gods, "beautiful people", ignoring the Dark Side of creation and heading for their Götterdämmerung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 dark gods, blind, lame, dwarfed, disfigured, planning the downfall of the Olympians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woodland plan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-1122363"/>
            <a:ext cx="5980113" cy="822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Water plan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37247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In the kitch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holding back the weed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the weeds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874</Words>
  <Application>Microsoft Office PowerPoint</Application>
  <PresentationFormat>On-screen Show (4:3)</PresentationFormat>
  <Paragraphs>219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Default Design</vt:lpstr>
      <vt:lpstr>1_Default Design</vt:lpstr>
      <vt:lpstr>2_Default Design</vt:lpstr>
      <vt:lpstr>Chart</vt:lpstr>
      <vt:lpstr>IS NATURE REALLY NATURAL?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Ascendant and descendant species. Isabella Kirkland</vt:lpstr>
      <vt:lpstr>PowerPoint Presentation</vt:lpstr>
      <vt:lpstr>CLASSIFYING THE LIVING WORLD</vt:lpstr>
      <vt:lpstr>JORGE LUIS BORGES’S IMAGINARY CLASSIFICATION OF A CHINESE BESTIARY</vt:lpstr>
      <vt:lpstr>PowerPoint Presentation</vt:lpstr>
      <vt:lpstr>LINNAEUS:  Two Kingdoms PLANTS AND ANIMALS  Vertebrates 4, Invertebrates 1</vt:lpstr>
      <vt:lpstr>MARY BARTLETT, a practicing Linnaean? Vertebrates 8, Invertebrates 2, Plants 1</vt:lpstr>
      <vt:lpstr>THE MICROSOPIC REVOLUTION</vt:lpstr>
      <vt:lpstr>RANK SPECIES IN ORDER OF SIZE</vt:lpstr>
      <vt:lpstr> Me at school: still two kingdoms, and matching subjects, but the worms turn:  Vertebrates 1, Invertebrates 1</vt:lpstr>
      <vt:lpstr>HAECKEL’S TREE</vt:lpstr>
      <vt:lpstr>Me in a Zoology Department in the early 1960s THE ANIMAL PHYLA Invertebrates ~20, Vertebrates &lt;1</vt:lpstr>
      <vt:lpstr>THE FIVE KINGDOMS OF LYN MARGULIS Bacteria, Protoctista, Fungi, Plants, Animals</vt:lpstr>
      <vt:lpstr>PowerPoint Presentation</vt:lpstr>
      <vt:lpstr>THE ‘STORY OF LIFE’ IS STRETCHED TO MAKE A BETTER STORY</vt:lpstr>
      <vt:lpstr>IMPORTANT MILESTONES IN THE LAST 6 BILLION YEARS</vt:lpstr>
      <vt:lpstr>PowerPoint Presentation</vt:lpstr>
      <vt:lpstr>PowerPoint Presentation</vt:lpstr>
      <vt:lpstr>ENERGY FLOW IN A GEORGIA SALT MARSH What’s wrong with this classic diagram? J. M. Teal., Energy flow in the salt marsh ecosystem of Georgia.  Ecology, 43:614-624, 1962.</vt:lpstr>
      <vt:lpstr>PowerPoint Presentation</vt:lpstr>
      <vt:lpstr>SOME RECENT DISCOVERIES IN ECOLOGY</vt:lpstr>
      <vt:lpstr>PowerPoint Presentation</vt:lpstr>
      <vt:lpstr>PowerPoint Presentation</vt:lpstr>
      <vt:lpstr>PowerPoint Presentation</vt:lpstr>
      <vt:lpstr>If the scale is expanded we are still somewhere in the logarithmic middle. Our world is Newtonian, between the quantum and the relativistic</vt:lpstr>
      <vt:lpstr>PowerPoint Presentation</vt:lpstr>
      <vt:lpstr>PowerPoint Presentation</vt:lpstr>
      <vt:lpstr>PowerPoint Presentation</vt:lpstr>
      <vt:lpstr>PowerPoint Presentation</vt:lpstr>
      <vt:lpstr>IS THIS REDUCTIONISM?</vt:lpstr>
      <vt:lpstr>SOMETIMES A MONISTIC VIEW HAS A PLEASINGLY HOLISTIC EFFECT</vt:lpstr>
      <vt:lpstr>PowerPoint Presentation</vt:lpstr>
      <vt:lpstr>GARDENERS FIND IT HARD TO RESIST ‘RANKING’ PLANT SPECIES Technically they’re all ‘weeds’: they not ‘cultivated’, or ‘well bred’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Harper</dc:creator>
  <cp:lastModifiedBy>Peter Harper</cp:lastModifiedBy>
  <cp:revision>35</cp:revision>
  <dcterms:created xsi:type="dcterms:W3CDTF">2014-05-16T15:12:52Z</dcterms:created>
  <dcterms:modified xsi:type="dcterms:W3CDTF">2014-11-05T13:40:28Z</dcterms:modified>
</cp:coreProperties>
</file>