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708" r:id="rId4"/>
    <p:sldMasterId id="2147483733" r:id="rId5"/>
    <p:sldMasterId id="2147483745" r:id="rId6"/>
    <p:sldMasterId id="2147483757" r:id="rId7"/>
    <p:sldMasterId id="2147483769" r:id="rId8"/>
  </p:sldMasterIdLst>
  <p:notesMasterIdLst>
    <p:notesMasterId r:id="rId35"/>
  </p:notesMasterIdLst>
  <p:sldIdLst>
    <p:sldId id="256" r:id="rId9"/>
    <p:sldId id="296" r:id="rId10"/>
    <p:sldId id="297" r:id="rId11"/>
    <p:sldId id="298" r:id="rId12"/>
    <p:sldId id="299" r:id="rId13"/>
    <p:sldId id="300" r:id="rId14"/>
    <p:sldId id="301" r:id="rId15"/>
    <p:sldId id="306" r:id="rId16"/>
    <p:sldId id="302" r:id="rId17"/>
    <p:sldId id="303" r:id="rId18"/>
    <p:sldId id="261" r:id="rId19"/>
    <p:sldId id="262" r:id="rId20"/>
    <p:sldId id="304" r:id="rId21"/>
    <p:sldId id="305" r:id="rId22"/>
    <p:sldId id="260" r:id="rId23"/>
    <p:sldId id="293" r:id="rId24"/>
    <p:sldId id="272" r:id="rId25"/>
    <p:sldId id="290" r:id="rId26"/>
    <p:sldId id="291" r:id="rId27"/>
    <p:sldId id="294" r:id="rId28"/>
    <p:sldId id="259" r:id="rId29"/>
    <p:sldId id="276" r:id="rId30"/>
    <p:sldId id="308" r:id="rId31"/>
    <p:sldId id="307" r:id="rId32"/>
    <p:sldId id="282" r:id="rId33"/>
    <p:sldId id="286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20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0CC25-DB70-4D47-81A0-E8C16C7F53C1}" type="datetimeFigureOut">
              <a:rPr lang="en-GB" smtClean="0"/>
              <a:t>06/12/2013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4DDF2-441C-427A-83B2-CEC84A0C18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396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82B33-3A14-45AE-A7EC-E9060431EC32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748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B7C0-9EFE-4BE9-88BE-3A535B3C0B92}" type="datetimeFigureOut">
              <a:rPr lang="en-GB" smtClean="0"/>
              <a:t>06/12/2013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D9150-B40A-4A16-A6EB-6981ACE53D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832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B7C0-9EFE-4BE9-88BE-3A535B3C0B92}" type="datetimeFigureOut">
              <a:rPr lang="en-GB" smtClean="0"/>
              <a:t>06/12/2013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D9150-B40A-4A16-A6EB-6981ACE53D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640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B7C0-9EFE-4BE9-88BE-3A535B3C0B92}" type="datetimeFigureOut">
              <a:rPr lang="en-GB" smtClean="0"/>
              <a:t>06/12/2013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D9150-B40A-4A16-A6EB-6981ACE53D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654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65F85-F724-435A-82A3-0C22DB72F71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06/12/2013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EFD8-5C8A-41AE-9A80-D047661EE3F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699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65F85-F724-435A-82A3-0C22DB72F71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06/12/2013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EFD8-5C8A-41AE-9A80-D047661EE3F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109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65F85-F724-435A-82A3-0C22DB72F71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06/12/2013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EFD8-5C8A-41AE-9A80-D047661EE3F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04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65F85-F724-435A-82A3-0C22DB72F71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06/12/2013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EFD8-5C8A-41AE-9A80-D047661EE3F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654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65F85-F724-435A-82A3-0C22DB72F71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06/12/2013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EFD8-5C8A-41AE-9A80-D047661EE3F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9851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65F85-F724-435A-82A3-0C22DB72F71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06/12/2013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EFD8-5C8A-41AE-9A80-D047661EE3F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0107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65F85-F724-435A-82A3-0C22DB72F71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06/12/2013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EFD8-5C8A-41AE-9A80-D047661EE3F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3570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65F85-F724-435A-82A3-0C22DB72F71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06/12/2013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EFD8-5C8A-41AE-9A80-D047661EE3F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278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B7C0-9EFE-4BE9-88BE-3A535B3C0B92}" type="datetimeFigureOut">
              <a:rPr lang="en-GB" smtClean="0"/>
              <a:t>06/12/2013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D9150-B40A-4A16-A6EB-6981ACE53D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4638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65F85-F724-435A-82A3-0C22DB72F71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06/12/2013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EFD8-5C8A-41AE-9A80-D047661EE3F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2214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65F85-F724-435A-82A3-0C22DB72F71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06/12/2013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EFD8-5C8A-41AE-9A80-D047661EE3F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6147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65F85-F724-435A-82A3-0C22DB72F71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06/12/2013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EFD8-5C8A-41AE-9A80-D047661EE3F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3412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70A8AF-F8FD-43F9-915A-04B69A133B27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9699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4F1B8D-3E22-4CD7-8496-D02D68A2471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5735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86BF62-7155-4E38-91F4-A020004B703C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3717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9D8BC3-25A6-457E-BF42-FC1AFAD283D2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4213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41FF01-065C-48BB-BFC5-C693BE4DFFA0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0259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846175-C9B2-4E0B-BF11-CB540E9997B6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0087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379B04-9565-4BEE-9992-23DE26C86224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871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B7C0-9EFE-4BE9-88BE-3A535B3C0B92}" type="datetimeFigureOut">
              <a:rPr lang="en-GB" smtClean="0"/>
              <a:t>06/12/2013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D9150-B40A-4A16-A6EB-6981ACE53D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5086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44E70-C710-48C2-ADE5-A9A167681A93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6320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1A62FD-622B-4667-9377-8E533C14E619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2445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D4CF7-FADC-47A8-9BFC-76D360CFD387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0413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2F9FFE-FAF6-4862-8E0E-8C9C39BC78F0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0079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3AE03-1123-47A1-9CBF-1F5BFD034E97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641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C6F01-16D0-4BDE-BA9D-CDFF9F3F306F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9683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9E52C-D506-4C07-A330-089DD465FEDE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8616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6E1F8-345F-4FF3-B958-B136307F218C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5931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E9183-07C9-430F-9F14-3FE97E18F255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9588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25747-B60C-4304-B1FE-CE34BDB103BC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617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B7C0-9EFE-4BE9-88BE-3A535B3C0B92}" type="datetimeFigureOut">
              <a:rPr lang="en-GB" smtClean="0"/>
              <a:t>06/12/2013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D9150-B40A-4A16-A6EB-6981ACE53D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9715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9CA3F-F932-44F7-BA93-11DA145D9A8D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0709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90D6F-C58F-4803-A986-B6674590C8CB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094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833C3-FFA4-452D-8485-72029301E913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5305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9B93A-F5F1-45BE-A2BA-63B7D101E402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7589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20B59-1666-4F03-A5C1-4C342C1EC55E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828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65F85-F724-435A-82A3-0C22DB72F71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06/12/2013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EFD8-5C8A-41AE-9A80-D047661EE3F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5303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65F85-F724-435A-82A3-0C22DB72F71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06/12/2013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EFD8-5C8A-41AE-9A80-D047661EE3F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0074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65F85-F724-435A-82A3-0C22DB72F71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06/12/2013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EFD8-5C8A-41AE-9A80-D047661EE3F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4247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65F85-F724-435A-82A3-0C22DB72F71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06/12/2013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EFD8-5C8A-41AE-9A80-D047661EE3F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6573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65F85-F724-435A-82A3-0C22DB72F71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06/12/2013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EFD8-5C8A-41AE-9A80-D047661EE3F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430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B7C0-9EFE-4BE9-88BE-3A535B3C0B92}" type="datetimeFigureOut">
              <a:rPr lang="en-GB" smtClean="0"/>
              <a:t>06/12/2013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D9150-B40A-4A16-A6EB-6981ACE53D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3913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65F85-F724-435A-82A3-0C22DB72F71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06/12/2013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EFD8-5C8A-41AE-9A80-D047661EE3F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6524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65F85-F724-435A-82A3-0C22DB72F71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06/12/2013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EFD8-5C8A-41AE-9A80-D047661EE3F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0590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65F85-F724-435A-82A3-0C22DB72F71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06/12/2013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EFD8-5C8A-41AE-9A80-D047661EE3F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4695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65F85-F724-435A-82A3-0C22DB72F71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06/12/2013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EFD8-5C8A-41AE-9A80-D047661EE3F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5874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65F85-F724-435A-82A3-0C22DB72F71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06/12/2013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EFD8-5C8A-41AE-9A80-D047661EE3F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3785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65F85-F724-435A-82A3-0C22DB72F71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06/12/2013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EFD8-5C8A-41AE-9A80-D047661EE3F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956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C4BEA6-76A5-4D36-8B71-595A5E6F1F00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6242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DDF6A3-728F-401D-B0FB-656A9A600CAA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7398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58A412-BEE9-4737-BB68-A50CFDEDDD1B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36242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8E3CDD-0FC9-494E-93AA-78352080CA0E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79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B7C0-9EFE-4BE9-88BE-3A535B3C0B92}" type="datetimeFigureOut">
              <a:rPr lang="en-GB" smtClean="0"/>
              <a:t>06/12/2013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D9150-B40A-4A16-A6EB-6981ACE53D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7656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37A1F-174C-40FC-96D1-948B68A8647D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4288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E1EFD0-8545-4156-BF27-A898F5DDABCD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98184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F11EC7-5C0D-416F-9F87-C3DF23901971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47346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39A7C9-A9A4-44FE-B91A-01296EA5132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2720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5E9229-217B-4EFF-8D22-F96B17BAAC51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79220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F4C03C-4D2A-4B02-96E4-435469EF16F2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1346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DBBBA2-D0BE-46ED-858F-E94A02328919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42710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57AD72-6B11-44AA-974C-98E532B04444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51548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F3AB7B-FAF0-46C5-9F86-AF781E1DB590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73074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A986A1-6402-41D3-A1A1-49F00EC93619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987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B7C0-9EFE-4BE9-88BE-3A535B3C0B92}" type="datetimeFigureOut">
              <a:rPr lang="en-GB" smtClean="0"/>
              <a:t>06/12/2013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D9150-B40A-4A16-A6EB-6981ACE53D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68657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A1CAA9-DD10-4FA3-AD60-7202FE03843F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07575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0CE8D5-2CC2-41E7-AFCB-5D8C816A2B37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67945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AD639C-E7B9-41CF-9CA8-7A097AC437F7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59763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3F6551-AD1F-4EF2-9C07-5244E33E804A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46935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701FB9-9D5A-450B-8F8D-6973B0A70283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09530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786085-F3F2-480B-B783-D310756868F4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92100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AC5686-5460-49AA-B4C2-50D53034BC53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43318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559AB-0F65-4BBB-A24B-E2B16B171A7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45869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9D966A-D7B4-489C-AD8B-5E3BD2D4D12F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61482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C0E706-331E-4F3A-937C-58F4E51642EB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987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B7C0-9EFE-4BE9-88BE-3A535B3C0B92}" type="datetimeFigureOut">
              <a:rPr lang="en-GB" smtClean="0"/>
              <a:t>06/12/2013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D9150-B40A-4A16-A6EB-6981ACE53D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29771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4D96D5-061B-4979-9E9A-C00AF5601489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86160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1D7DD-19BD-48F6-A68D-0247E0CA769D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78994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674E59-DCF0-4C67-AAAC-02AEC1C9E142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27950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A06C5E-D491-4571-BCA5-8B304A120106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76818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60CD79-2898-4892-A425-4E67D8860765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02796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A67705-BDAC-4E4E-B9D9-F304EDA4ABEC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48458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24D04E-7EFF-4A16-870A-C6DAEA634272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21288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377FD6-473D-431E-8730-FB3408196F0F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90256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1E17D4-0812-4006-A586-6B7333F976C6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067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B7C0-9EFE-4BE9-88BE-3A535B3C0B92}" type="datetimeFigureOut">
              <a:rPr lang="en-GB" smtClean="0"/>
              <a:t>06/12/2013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D9150-B40A-4A16-A6EB-6981ACE53D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24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DB7C0-9EFE-4BE9-88BE-3A535B3C0B92}" type="datetimeFigureOut">
              <a:rPr lang="en-GB" smtClean="0"/>
              <a:t>06/12/2013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D9150-B40A-4A16-A6EB-6981ACE53D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186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fld id="{F1C65F85-F724-435A-82A3-0C22DB72F71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06/12/2013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fld id="{BEE1EFD8-5C8A-41AE-9A80-D047661EE3F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596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5BF5982-E41F-4D07-810B-BC9C96EDC393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008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AFF479-99DB-4030-999F-3332A4E2E373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771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fld id="{F1C65F85-F724-435A-82A3-0C22DB72F71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06/12/2013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fld id="{BEE1EFD8-5C8A-41AE-9A80-D047661EE3F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577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9986FEA-AE75-4395-B975-00CDABC43A8E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048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rebuchet MS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rebuchet MS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rebuchet MS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37A4334-7E42-4E85-A8E6-BBD1638CFA94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658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rebuchet MS" pitchFamily="34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rebuchet MS" pitchFamily="34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rebuchet MS" pitchFamily="34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rebuchet MS" pitchFamily="34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15E2F1C-40E1-44E4-AE56-8578F1BA32AC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053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1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secbiosys.ac.uk/downloads/Stakeholders_Workshop_Jul2009/28%20July/GTaylor_TSEC%20BIOSYS%20JUL09.ppt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maweb.org/" TargetMode="External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LOW-CARBON LAND USE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Peter Harper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8164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pub3"/>
          <p:cNvPicPr>
            <a:picLocks noChangeAspect="1" noChangeArrowheads="1"/>
          </p:cNvPicPr>
          <p:nvPr/>
        </p:nvPicPr>
        <p:blipFill>
          <a:blip r:embed="rId2" cstate="print">
            <a:lum bright="-12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-531813"/>
            <a:ext cx="6913562" cy="8064501"/>
          </a:xfrm>
          <a:prstGeom prst="rect">
            <a:avLst/>
          </a:pr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5508625" y="1844675"/>
            <a:ext cx="360363" cy="28892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18436" name="Oval 4"/>
          <p:cNvSpPr>
            <a:spLocks noChangeArrowheads="1"/>
          </p:cNvSpPr>
          <p:nvPr/>
        </p:nvSpPr>
        <p:spPr bwMode="auto">
          <a:xfrm>
            <a:off x="5508625" y="1700213"/>
            <a:ext cx="866775" cy="8667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50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Autofit/>
          </a:bodyPr>
          <a:lstStyle/>
          <a:p>
            <a:r>
              <a:rPr lang="en-GB" sz="3600" dirty="0" smtClean="0"/>
              <a:t>ENERGY FLOW IN A GEORGIA SALT MARSH</a:t>
            </a:r>
            <a:br>
              <a:rPr lang="en-GB" sz="3600" dirty="0" smtClean="0"/>
            </a:br>
            <a:r>
              <a:rPr lang="en-GB" sz="3200" dirty="0" smtClean="0"/>
              <a:t>What’s wrong with this classic diagram?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1600" b="0" i="0" dirty="0" smtClean="0">
                <a:solidFill>
                  <a:srgbClr val="2E446B"/>
                </a:solidFill>
                <a:effectLst/>
              </a:rPr>
              <a:t>J. M. Teal., Energy flow in the salt marsh ecosystem of Georgia. </a:t>
            </a: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sz="1600" b="0" i="1" dirty="0" smtClean="0">
                <a:solidFill>
                  <a:srgbClr val="2E446B"/>
                </a:solidFill>
                <a:effectLst/>
              </a:rPr>
              <a:t>Ecology</a:t>
            </a:r>
            <a:r>
              <a:rPr lang="en-GB" sz="1600" b="0" i="0" dirty="0" smtClean="0">
                <a:solidFill>
                  <a:srgbClr val="2E446B"/>
                </a:solidFill>
                <a:effectLst/>
              </a:rPr>
              <a:t>, 43:614-624, 1962.</a:t>
            </a:r>
            <a:endParaRPr lang="en-GB" sz="1600" dirty="0"/>
          </a:p>
        </p:txBody>
      </p:sp>
      <p:pic>
        <p:nvPicPr>
          <p:cNvPr id="23554" name="Picture 2" descr="http://eco.engr.uga.edu/DOC/teal_figur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708906"/>
            <a:ext cx="6480720" cy="514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44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/>
              <a:t>BASIC ECOLOGICAL PYRAMID</a:t>
            </a:r>
            <a:endParaRPr lang="en-GB"/>
          </a:p>
        </p:txBody>
      </p:sp>
      <p:sp>
        <p:nvSpPr>
          <p:cNvPr id="16388" name="Text Box 2052"/>
          <p:cNvSpPr txBox="1">
            <a:spLocks noChangeArrowheads="1"/>
          </p:cNvSpPr>
          <p:nvPr/>
        </p:nvSpPr>
        <p:spPr bwMode="auto">
          <a:xfrm>
            <a:off x="0" y="5315724"/>
            <a:ext cx="9144000" cy="1200329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en-GB" dirty="0">
              <a:solidFill>
                <a:prstClr val="black"/>
              </a:solidFill>
              <a:latin typeface="Trebuchet MS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GB" dirty="0">
                <a:solidFill>
                  <a:prstClr val="black"/>
                </a:solidFill>
                <a:latin typeface="Trebuchet MS" pitchFamily="34" charset="0"/>
              </a:rPr>
              <a:t>PLANTS</a:t>
            </a:r>
          </a:p>
          <a:p>
            <a:pPr algn="ctr">
              <a:spcBef>
                <a:spcPct val="50000"/>
              </a:spcBef>
            </a:pPr>
            <a:endParaRPr lang="en-GB" dirty="0">
              <a:solidFill>
                <a:prstClr val="black"/>
              </a:solidFill>
              <a:latin typeface="Trebuchet MS" pitchFamily="34" charset="0"/>
            </a:endParaRPr>
          </a:p>
        </p:txBody>
      </p:sp>
      <p:sp>
        <p:nvSpPr>
          <p:cNvPr id="16389" name="Text Box 2053"/>
          <p:cNvSpPr txBox="1">
            <a:spLocks noChangeArrowheads="1"/>
          </p:cNvSpPr>
          <p:nvPr/>
        </p:nvSpPr>
        <p:spPr bwMode="auto">
          <a:xfrm>
            <a:off x="2555776" y="4932430"/>
            <a:ext cx="3888432" cy="36933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prstClr val="black"/>
                </a:solidFill>
                <a:latin typeface="Trebuchet MS" pitchFamily="34" charset="0"/>
              </a:rPr>
              <a:t>HERBIVORES</a:t>
            </a:r>
          </a:p>
        </p:txBody>
      </p:sp>
      <p:sp>
        <p:nvSpPr>
          <p:cNvPr id="16390" name="Text Box 2054"/>
          <p:cNvSpPr txBox="1">
            <a:spLocks noChangeArrowheads="1"/>
          </p:cNvSpPr>
          <p:nvPr/>
        </p:nvSpPr>
        <p:spPr bwMode="auto">
          <a:xfrm>
            <a:off x="4078706" y="4707800"/>
            <a:ext cx="897632" cy="215444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800" dirty="0">
                <a:solidFill>
                  <a:prstClr val="black"/>
                </a:solidFill>
                <a:latin typeface="Trebuchet MS" pitchFamily="34" charset="0"/>
              </a:rPr>
              <a:t>CARNIVORES</a:t>
            </a:r>
            <a:endParaRPr lang="en-GB" sz="2000" dirty="0">
              <a:solidFill>
                <a:prstClr val="black"/>
              </a:solidFill>
              <a:latin typeface="Trebuchet MS" pitchFamily="34" charset="0"/>
            </a:endParaRPr>
          </a:p>
        </p:txBody>
      </p:sp>
      <p:pic>
        <p:nvPicPr>
          <p:cNvPr id="37890" name="Picture 2" descr="http://covers.openlibrary.org/b/id/95313-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3619" y="1196752"/>
            <a:ext cx="1678461" cy="258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61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88900"/>
            <a:ext cx="7416800" cy="674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478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Isabella Kirkland, Ascendant, 2000 ikf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1" y="816484"/>
            <a:ext cx="4536503" cy="606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Isabella Kirkland, Descendant,1999 ikf99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9710" y="816483"/>
            <a:ext cx="4536504" cy="606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23714" y="-171400"/>
            <a:ext cx="8229600" cy="1143000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ASCENDANT AND DESCENDANT SPECIES</a:t>
            </a:r>
            <a:br>
              <a:rPr lang="en-GB" sz="2800" dirty="0" smtClean="0">
                <a:solidFill>
                  <a:schemeClr val="bg1"/>
                </a:solidFill>
              </a:rPr>
            </a:br>
            <a:r>
              <a:rPr lang="en-GB" sz="2800" dirty="0" smtClean="0">
                <a:solidFill>
                  <a:schemeClr val="bg1"/>
                </a:solidFill>
              </a:rPr>
              <a:t>Isabella Kirkland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65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orld GHG Emissions Flow ch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36" y="332656"/>
            <a:ext cx="8311012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65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WORLD EMISSIONS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184" y="1753153"/>
            <a:ext cx="2746648" cy="4525963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One third is not energy</a:t>
            </a:r>
          </a:p>
          <a:p>
            <a:r>
              <a:rPr lang="en-GB" dirty="0" smtClean="0"/>
              <a:t>Forestry and deforestation bigger than agriculture</a:t>
            </a:r>
          </a:p>
          <a:p>
            <a:r>
              <a:rPr lang="en-GB" dirty="0" smtClean="0"/>
              <a:t>But 58% </a:t>
            </a:r>
            <a:r>
              <a:rPr lang="en-GB" dirty="0" err="1" smtClean="0"/>
              <a:t>deforestation</a:t>
            </a:r>
            <a:r>
              <a:rPr lang="en-GB" i="1" dirty="0" err="1" smtClean="0"/>
              <a:t>caused</a:t>
            </a:r>
            <a:r>
              <a:rPr lang="en-GB" dirty="0" smtClean="0"/>
              <a:t> by agriculture (FAO)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2915816" y="1359040"/>
            <a:ext cx="6264696" cy="5314190"/>
            <a:chOff x="899592" y="1359040"/>
            <a:chExt cx="6264696" cy="5314190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1359040"/>
              <a:ext cx="6120680" cy="5314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5" name="Straight Connector 4"/>
            <p:cNvCxnSpPr/>
            <p:nvPr/>
          </p:nvCxnSpPr>
          <p:spPr>
            <a:xfrm flipV="1">
              <a:off x="2843808" y="2564904"/>
              <a:ext cx="432048" cy="216024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899592" y="4725144"/>
              <a:ext cx="1952600" cy="78370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5214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amian blog : UK land cover 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35896" y="371386"/>
            <a:ext cx="4391210" cy="608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Damian blog : UK land cover 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1916" y="1097170"/>
            <a:ext cx="3234020" cy="557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948264" y="404664"/>
            <a:ext cx="18722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dirty="0">
                <a:solidFill>
                  <a:prstClr val="black"/>
                </a:solidFill>
                <a:latin typeface="Trebuchet MS" pitchFamily="34" charset="0"/>
              </a:rPr>
              <a:t>Centre for Ecology and Hydrology, </a:t>
            </a:r>
          </a:p>
          <a:p>
            <a:pPr algn="r"/>
            <a:r>
              <a:rPr lang="en-GB" i="1" dirty="0">
                <a:solidFill>
                  <a:prstClr val="black"/>
                </a:solidFill>
                <a:latin typeface="Trebuchet MS" pitchFamily="34" charset="0"/>
              </a:rPr>
              <a:t>Land Cover Map</a:t>
            </a:r>
            <a:r>
              <a:rPr lang="en-GB" dirty="0">
                <a:solidFill>
                  <a:prstClr val="black"/>
                </a:solidFill>
                <a:latin typeface="Trebuchet MS" pitchFamily="34" charset="0"/>
              </a:rPr>
              <a:t>, 2011.</a:t>
            </a:r>
          </a:p>
        </p:txBody>
      </p:sp>
    </p:spTree>
    <p:extLst>
      <p:ext uri="{BB962C8B-B14F-4D97-AF65-F5344CB8AC3E}">
        <p14:creationId xmlns:p14="http://schemas.microsoft.com/office/powerpoint/2010/main" val="376223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DO WE MEAN, </a:t>
            </a:r>
            <a:br>
              <a:rPr lang="en-GB" dirty="0" smtClean="0"/>
            </a:br>
            <a:r>
              <a:rPr lang="en-GB" dirty="0" smtClean="0"/>
              <a:t>“LOW CARBON”?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75% of UK land is agricultural, food the main product, so food and land-use inevitably interact</a:t>
            </a:r>
          </a:p>
          <a:p>
            <a:r>
              <a:rPr lang="en-GB" dirty="0"/>
              <a:t>Land-use includes non-food, and food includes non-land: where are the boundaries best drawn?</a:t>
            </a:r>
          </a:p>
          <a:p>
            <a:r>
              <a:rPr lang="en-GB" dirty="0" smtClean="0"/>
              <a:t>Land use emissions dominated by N2O and methane, quite a different problem</a:t>
            </a:r>
          </a:p>
          <a:p>
            <a:r>
              <a:rPr lang="en-GB" dirty="0" smtClean="0"/>
              <a:t>Much harder to reduce technically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205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EMISSIONS INTENSITIES</a:t>
            </a:r>
            <a:br>
              <a:rPr lang="en-GB" dirty="0" smtClean="0"/>
            </a:br>
            <a:r>
              <a:rPr lang="en-GB" dirty="0" err="1" smtClean="0"/>
              <a:t>Audsley</a:t>
            </a:r>
            <a:r>
              <a:rPr lang="en-GB" dirty="0" smtClean="0"/>
              <a:t> et al.,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1240110"/>
            <a:ext cx="7905750" cy="542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153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" y="476672"/>
            <a:ext cx="4546848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GLOBAL IMPACT OF HUMAN LAND USE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88840"/>
            <a:ext cx="8064896" cy="4869160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Human-appropriated net                               primary production (HANPP)                            about 25% of biosphere</a:t>
            </a:r>
          </a:p>
          <a:p>
            <a:r>
              <a:rPr lang="en-GB" dirty="0" smtClean="0"/>
              <a:t>Knock-on effects in nitrogen cycle and biodiversity, land-use, water, GHGs</a:t>
            </a:r>
          </a:p>
          <a:p>
            <a:r>
              <a:rPr lang="en-GB" dirty="0" smtClean="0"/>
              <a:t>Food the largest single land-consuming item</a:t>
            </a:r>
          </a:p>
          <a:p>
            <a:pPr lvl="1"/>
            <a:r>
              <a:rPr lang="en-GB" dirty="0" smtClean="0"/>
              <a:t>Others, forestry, fibres, feedstocks, drugs, infrastructure</a:t>
            </a:r>
          </a:p>
          <a:p>
            <a:r>
              <a:rPr lang="en-GB" dirty="0" smtClean="0"/>
              <a:t>Partly driven by population growth</a:t>
            </a:r>
          </a:p>
          <a:p>
            <a:r>
              <a:rPr lang="en-GB" dirty="0" smtClean="0"/>
              <a:t>Changes of diet an equally strong driver</a:t>
            </a:r>
          </a:p>
          <a:p>
            <a:r>
              <a:rPr lang="en-GB" dirty="0" smtClean="0"/>
              <a:t>Not a physically sustainable trajectory</a:t>
            </a:r>
          </a:p>
          <a:p>
            <a:pPr marL="457200" lvl="1" indent="0">
              <a:buNone/>
            </a:pPr>
            <a:endParaRPr lang="en-GB" dirty="0"/>
          </a:p>
        </p:txBody>
      </p:sp>
      <p:pic>
        <p:nvPicPr>
          <p:cNvPr id="4" name="Content Placeholder 7" descr="http://www.stockholmresilience.org/images/18.7cf9c5aa121e17bab42800043477/PB-quantitative-evolution.jpg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116632"/>
            <a:ext cx="3816424" cy="2592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867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64" y="3042667"/>
            <a:ext cx="6051436" cy="962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439" y="1052736"/>
            <a:ext cx="2049760" cy="56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1835696" y="4005064"/>
            <a:ext cx="29523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436096" y="4005064"/>
            <a:ext cx="7920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06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700" y="7247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LAND REQUIREMENTS FOR UK FOOD</a:t>
            </a:r>
            <a:br>
              <a:rPr lang="en-GB" dirty="0" smtClean="0"/>
            </a:br>
            <a:r>
              <a:rPr lang="en-GB" sz="2700" dirty="0" smtClean="0"/>
              <a:t>From Best Foot Forward</a:t>
            </a:r>
            <a:endParaRPr lang="en-GB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http://a1.sphotos.ak.fbcdn.net/hphotos-ak-ash4/309071_263453647009017_176454729042243_887286_89974483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8063880" cy="569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07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7186356"/>
              </p:ext>
            </p:extLst>
          </p:nvPr>
        </p:nvGraphicFramePr>
        <p:xfrm>
          <a:off x="0" y="908720"/>
          <a:ext cx="9144000" cy="5809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Chart" r:id="rId3" imgW="7391400" imgH="4733849" progId="Excel.Chart.8">
                  <p:embed/>
                </p:oleObj>
              </mc:Choice>
              <mc:Fallback>
                <p:oleObj name="Chart" r:id="rId3" imgW="7391400" imgH="4733849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08720"/>
                        <a:ext cx="9144000" cy="58095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8531"/>
            <a:ext cx="8928992" cy="1143000"/>
          </a:xfrm>
        </p:spPr>
        <p:txBody>
          <a:bodyPr/>
          <a:lstStyle/>
          <a:p>
            <a:r>
              <a:rPr lang="en-GB" sz="2400" dirty="0" smtClean="0">
                <a:latin typeface="Trebuchet MS" pitchFamily="34" charset="0"/>
              </a:rPr>
              <a:t>CARBON AND LAND ANALYSIS OF PRINCIPAL UK FARM PRODUCTS</a:t>
            </a:r>
            <a:r>
              <a:rPr lang="en-GB" sz="2000" dirty="0" smtClean="0">
                <a:latin typeface="Trebuchet MS" pitchFamily="34" charset="0"/>
              </a:rPr>
              <a:t/>
            </a:r>
            <a:br>
              <a:rPr lang="en-GB" sz="2000" dirty="0" smtClean="0">
                <a:latin typeface="Trebuchet MS" pitchFamily="34" charset="0"/>
              </a:rPr>
            </a:br>
            <a:r>
              <a:rPr lang="en-GB" sz="2000" dirty="0" smtClean="0">
                <a:latin typeface="Trebuchet MS" pitchFamily="34" charset="0"/>
              </a:rPr>
              <a:t>From </a:t>
            </a:r>
            <a:r>
              <a:rPr lang="en-GB" sz="2000" i="1" dirty="0" smtClean="0">
                <a:latin typeface="Trebuchet MS" pitchFamily="34" charset="0"/>
              </a:rPr>
              <a:t>Zero Carbon Britain 2030</a:t>
            </a:r>
            <a:endParaRPr lang="en-GB" sz="2000" i="1" dirty="0">
              <a:latin typeface="Trebuchet MS" pitchFamily="34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116012" y="1988840"/>
            <a:ext cx="3673475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dirty="0">
                <a:solidFill>
                  <a:srgbClr val="000000"/>
                </a:solidFill>
                <a:latin typeface="Trebuchet MS" pitchFamily="34" charset="0"/>
              </a:rPr>
              <a:t>PROTEIN:</a:t>
            </a:r>
          </a:p>
          <a:p>
            <a:pPr eaLnBrk="1" hangingPunct="1">
              <a:spcBef>
                <a:spcPct val="50000"/>
              </a:spcBef>
            </a:pPr>
            <a:r>
              <a:rPr lang="en-GB" dirty="0" smtClean="0">
                <a:solidFill>
                  <a:srgbClr val="000000"/>
                </a:solidFill>
                <a:latin typeface="Trebuchet MS" pitchFamily="34" charset="0"/>
              </a:rPr>
              <a:t>55% </a:t>
            </a:r>
            <a:r>
              <a:rPr lang="en-GB" dirty="0">
                <a:solidFill>
                  <a:srgbClr val="000000"/>
                </a:solidFill>
                <a:latin typeface="Trebuchet MS" pitchFamily="34" charset="0"/>
              </a:rPr>
              <a:t>LIVESTOCK ORIGIN</a:t>
            </a:r>
          </a:p>
          <a:p>
            <a:pPr eaLnBrk="1" hangingPunct="1">
              <a:spcBef>
                <a:spcPct val="50000"/>
              </a:spcBef>
            </a:pPr>
            <a:r>
              <a:rPr lang="en-GB" dirty="0" smtClean="0">
                <a:solidFill>
                  <a:srgbClr val="000000"/>
                </a:solidFill>
                <a:latin typeface="Trebuchet MS" pitchFamily="34" charset="0"/>
              </a:rPr>
              <a:t>45% </a:t>
            </a:r>
            <a:r>
              <a:rPr lang="en-GB" dirty="0">
                <a:solidFill>
                  <a:srgbClr val="000000"/>
                </a:solidFill>
                <a:latin typeface="Trebuchet MS" pitchFamily="34" charset="0"/>
              </a:rPr>
              <a:t>DIRECT CROP ORIGIN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65881" y="4293096"/>
            <a:ext cx="1800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rebuchet MS" pitchFamily="34" charset="0"/>
              </a:rPr>
              <a:t>PLUS 40% IMPORTS WITH 60% EXTRA EMISSIONS, MOSTLY FOR FRUIT AND VEGETABLES</a:t>
            </a:r>
          </a:p>
        </p:txBody>
      </p:sp>
    </p:spTree>
    <p:extLst>
      <p:ext uri="{BB962C8B-B14F-4D97-AF65-F5344CB8AC3E}">
        <p14:creationId xmlns:p14="http://schemas.microsoft.com/office/powerpoint/2010/main" val="386346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>
                <a:solidFill>
                  <a:schemeClr val="bg1"/>
                </a:solidFill>
              </a:rPr>
              <a:t>Re-ranking of land-use priorities?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44675"/>
            <a:ext cx="8229600" cy="4525963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GB" sz="2800">
                <a:solidFill>
                  <a:schemeClr val="bg1"/>
                </a:solidFill>
              </a:rPr>
              <a:t>Conservation of intact forest and other vulnerable GHG reservoirs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GB" sz="2800">
                <a:solidFill>
                  <a:schemeClr val="bg1"/>
                </a:solidFill>
              </a:rPr>
              <a:t>Production of low-emission foodstuffs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GB" sz="2800">
                <a:solidFill>
                  <a:schemeClr val="bg1"/>
                </a:solidFill>
              </a:rPr>
              <a:t>Renewable production of carbon-sequestering raw materials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GB" sz="2800">
                <a:solidFill>
                  <a:schemeClr val="bg1"/>
                </a:solidFill>
              </a:rPr>
              <a:t>Sequestration in biomass and soils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GB" sz="2800">
                <a:solidFill>
                  <a:schemeClr val="bg1"/>
                </a:solidFill>
              </a:rPr>
              <a:t>Production of low-carbon materials and energy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GB" sz="2800">
                <a:solidFill>
                  <a:schemeClr val="bg1"/>
                </a:solidFill>
              </a:rPr>
              <a:t>Habitat creation and conservation of biodiversity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GB" sz="2800">
                <a:solidFill>
                  <a:schemeClr val="bg1"/>
                </a:solidFill>
              </a:rPr>
              <a:t>Recreation and landscape values</a:t>
            </a:r>
          </a:p>
        </p:txBody>
      </p:sp>
    </p:spTree>
    <p:extLst>
      <p:ext uri="{BB962C8B-B14F-4D97-AF65-F5344CB8AC3E}">
        <p14:creationId xmlns:p14="http://schemas.microsoft.com/office/powerpoint/2010/main" val="287153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052736"/>
            <a:ext cx="5328592" cy="57606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167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2"/>
          <p:cNvGrpSpPr>
            <a:grpSpLocks/>
          </p:cNvGrpSpPr>
          <p:nvPr/>
        </p:nvGrpSpPr>
        <p:grpSpPr bwMode="auto">
          <a:xfrm>
            <a:off x="1331913" y="0"/>
            <a:ext cx="5761037" cy="8037513"/>
            <a:chOff x="4972" y="5732"/>
            <a:chExt cx="5494" cy="7773"/>
          </a:xfrm>
        </p:grpSpPr>
        <p:pic>
          <p:nvPicPr>
            <p:cNvPr id="45060" name="Picture 6" descr="Optimal_Crop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" y="5732"/>
              <a:ext cx="5494" cy="6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61" name="Text Box 4"/>
            <p:cNvSpPr txBox="1">
              <a:spLocks noChangeArrowheads="1"/>
            </p:cNvSpPr>
            <p:nvPr/>
          </p:nvSpPr>
          <p:spPr bwMode="auto">
            <a:xfrm>
              <a:off x="5032" y="12392"/>
              <a:ext cx="5400" cy="111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GB" altLang="ja-JP" sz="1000" dirty="0" smtClean="0">
                  <a:solidFill>
                    <a:srgbClr val="000000"/>
                  </a:solidFill>
                  <a:latin typeface="Trebuchet MS" pitchFamily="34" charset="0"/>
                  <a:ea typeface="ＭＳ 明朝" pitchFamily="49" charset="-128"/>
                </a:rPr>
                <a:t>Figure 5: Areas suitable for biomass crops mapped for England &amp; Wales by Taylor (2006). Most of the land is potentially suitable, the main exclusions being urban areas and upland peat</a:t>
              </a:r>
              <a:endParaRPr lang="en-GB" dirty="0" smtClean="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</p:grpSp>
      <p:sp>
        <p:nvSpPr>
          <p:cNvPr id="45059" name="Text Box 5"/>
          <p:cNvSpPr txBox="1">
            <a:spLocks noChangeArrowheads="1"/>
          </p:cNvSpPr>
          <p:nvPr/>
        </p:nvSpPr>
        <p:spPr bwMode="auto">
          <a:xfrm>
            <a:off x="6516688" y="476250"/>
            <a:ext cx="2447925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ja-JP" dirty="0" smtClean="0">
                <a:solidFill>
                  <a:srgbClr val="000000"/>
                </a:solidFill>
                <a:latin typeface="Trebuchet MS" pitchFamily="34" charset="0"/>
                <a:ea typeface="ＭＳ Ｐゴシック" pitchFamily="34" charset="-128"/>
              </a:rPr>
              <a:t>Taylor, G. (2006) </a:t>
            </a:r>
            <a:r>
              <a:rPr lang="en-GB" altLang="ja-JP" sz="1200" dirty="0" smtClean="0">
                <a:solidFill>
                  <a:srgbClr val="000000"/>
                </a:solidFill>
                <a:latin typeface="Trebuchet MS" pitchFamily="34" charset="0"/>
                <a:ea typeface="ＭＳ Ｐゴシック" pitchFamily="34" charset="-128"/>
                <a:hlinkClick r:id="rId3"/>
              </a:rPr>
              <a:t>http://www.tsecbiosys.ac.uk/downloads/Stakeholders_Workshop_Jul2009/28%20July/GTaylor_TSEC%20BIOSYS%20JUL09.ppt</a:t>
            </a:r>
            <a:r>
              <a:rPr lang="en-GB" altLang="ja-JP" dirty="0" smtClean="0">
                <a:solidFill>
                  <a:srgbClr val="000000"/>
                </a:solidFill>
                <a:latin typeface="Trebuchet MS" pitchFamily="34" charset="0"/>
                <a:ea typeface="ＭＳ Ｐゴシック" pitchFamily="34" charset="-128"/>
              </a:rPr>
              <a:t> </a:t>
            </a:r>
            <a:endParaRPr lang="en-GB" dirty="0" smtClean="0">
              <a:solidFill>
                <a:srgbClr val="00000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58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088"/>
            <a:ext cx="7772400" cy="1143000"/>
          </a:xfrm>
        </p:spPr>
        <p:txBody>
          <a:bodyPr/>
          <a:lstStyle/>
          <a:p>
            <a:r>
              <a:rPr lang="en-GB" dirty="0" smtClean="0">
                <a:latin typeface="Trebuchet MS" pitchFamily="34" charset="0"/>
              </a:rPr>
              <a:t>THIS SCENARIO CLAIMS TO…</a:t>
            </a:r>
            <a:endParaRPr lang="en-GB" dirty="0">
              <a:latin typeface="Trebuchet M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08720"/>
            <a:ext cx="6307583" cy="4971256"/>
          </a:xfrm>
        </p:spPr>
        <p:txBody>
          <a:bodyPr/>
          <a:lstStyle/>
          <a:p>
            <a:r>
              <a:rPr lang="en-GB" sz="2800" dirty="0" smtClean="0">
                <a:latin typeface="Trebuchet MS" pitchFamily="34" charset="0"/>
              </a:rPr>
              <a:t>Decarbonise the UK economy</a:t>
            </a:r>
          </a:p>
          <a:p>
            <a:pPr lvl="1"/>
            <a:r>
              <a:rPr lang="en-GB" sz="2400" dirty="0" smtClean="0">
                <a:latin typeface="Trebuchet MS" pitchFamily="34" charset="0"/>
              </a:rPr>
              <a:t>Providing its own sources and sinks</a:t>
            </a:r>
          </a:p>
          <a:p>
            <a:r>
              <a:rPr lang="en-GB" sz="2800" dirty="0" smtClean="0">
                <a:latin typeface="Trebuchet MS" pitchFamily="34" charset="0"/>
              </a:rPr>
              <a:t>Reduce N and P emissions to sustainable levels</a:t>
            </a:r>
          </a:p>
          <a:p>
            <a:r>
              <a:rPr lang="en-GB" sz="2800" dirty="0" smtClean="0">
                <a:latin typeface="Trebuchet MS" pitchFamily="34" charset="0"/>
              </a:rPr>
              <a:t>Conserve regional biodiversity</a:t>
            </a:r>
          </a:p>
          <a:p>
            <a:r>
              <a:rPr lang="en-GB" sz="2800" dirty="0" smtClean="0">
                <a:latin typeface="Trebuchet MS" pitchFamily="34" charset="0"/>
              </a:rPr>
              <a:t>Reduce pressure on other regions</a:t>
            </a:r>
          </a:p>
          <a:p>
            <a:r>
              <a:rPr lang="en-GB" sz="2800" dirty="0" smtClean="0">
                <a:latin typeface="Trebuchet MS" pitchFamily="34" charset="0"/>
              </a:rPr>
              <a:t>Increase food security</a:t>
            </a:r>
          </a:p>
          <a:p>
            <a:r>
              <a:rPr lang="en-GB" sz="2800" dirty="0" smtClean="0">
                <a:latin typeface="Trebuchet MS" pitchFamily="34" charset="0"/>
              </a:rPr>
              <a:t>Improve overall diets</a:t>
            </a:r>
          </a:p>
          <a:p>
            <a:r>
              <a:rPr lang="en-GB" sz="2800" dirty="0" smtClean="0">
                <a:latin typeface="Trebuchet MS" pitchFamily="34" charset="0"/>
              </a:rPr>
              <a:t>Increase energy security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Content Placeholder 7" descr="http://www.stockholmresilience.org/images/18.7cf9c5aa121e17bab42800043477/PB-quantitative-evolution.jpg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3789040"/>
            <a:ext cx="4211960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42" name="Picture 6" descr="C:\Users\Peter Harper\AppData\Local\Microsoft\Windows\Temporary Internet Files\Content.IE5\INO27PP6\MC900434713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4931" y="5676159"/>
            <a:ext cx="490289" cy="51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Peter Harper\AppData\Local\Microsoft\Windows\Temporary Internet Files\Content.IE5\INO27PP6\MC900434713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8194" y="3968415"/>
            <a:ext cx="490289" cy="51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:\Users\Peter Harper\AppData\Local\Microsoft\Windows\Temporary Internet Files\Content.IE5\INO27PP6\MC900434713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5419201"/>
            <a:ext cx="490289" cy="51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Peter Harper\AppData\Local\Microsoft\Windows\Temporary Internet Files\Content.IE5\INO27PP6\MC900434713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4690" y="3711457"/>
            <a:ext cx="490289" cy="51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:\Users\Peter Harper\AppData\Local\Microsoft\Windows\Temporary Internet Files\Content.IE5\INO27PP6\MC900434713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8552" y="5676159"/>
            <a:ext cx="490289" cy="51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Peter Harper\AppData\Local\Microsoft\Windows\Temporary Internet Files\Content.IE5\INO27PP6\MC900434713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2830" y="6155443"/>
            <a:ext cx="490289" cy="51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:\Users\Peter Harper\AppData\Local\Microsoft\Windows\Temporary Internet Files\Content.IE5\INO27PP6\MC900434713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5519" y="6155442"/>
            <a:ext cx="490289" cy="51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C:\Users\Peter Harper\AppData\Local\Microsoft\Windows\Temporary Internet Files\Content.IE5\INO27PP6\MC900434713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7331" y="5828559"/>
            <a:ext cx="490289" cy="51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21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BIODIVERSITY AND ECOSYSTEM GOODS AND SERVICES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4525963"/>
          </a:xfrm>
        </p:spPr>
        <p:txBody>
          <a:bodyPr>
            <a:normAutofit/>
          </a:bodyPr>
          <a:lstStyle/>
          <a:p>
            <a:r>
              <a:rPr lang="en-GB" sz="2800" dirty="0" smtClean="0"/>
              <a:t>The UN-backed Millennium Ecosystem Assessment (MA) introduced a concept of ‘ecosystem services’ in 2005</a:t>
            </a:r>
          </a:p>
          <a:p>
            <a:r>
              <a:rPr lang="en-GB" sz="2800" dirty="0" smtClean="0">
                <a:hlinkClick r:id="rId2"/>
              </a:rPr>
              <a:t>www.maweb.org</a:t>
            </a:r>
            <a:r>
              <a:rPr lang="en-GB" sz="2800" dirty="0" smtClean="0"/>
              <a:t>: an important source</a:t>
            </a:r>
          </a:p>
          <a:p>
            <a:r>
              <a:rPr lang="en-GB" sz="2800" dirty="0" smtClean="0"/>
              <a:t>We depend on these services; they have an economic value estimated at almost twice the world GDP</a:t>
            </a:r>
            <a:endParaRPr lang="en-GB" sz="2800" dirty="0"/>
          </a:p>
        </p:txBody>
      </p:sp>
      <p:pic>
        <p:nvPicPr>
          <p:cNvPr id="4" name="Picture 2" descr="http://images.wri.org/chart_wr9899_rrfg0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4159264"/>
            <a:ext cx="345638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00192" y="4437112"/>
            <a:ext cx="230425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333333"/>
                </a:solidFill>
                <a:latin typeface="Trebuchet MS" pitchFamily="34" charset="0"/>
              </a:rPr>
              <a:t>Adapted from </a:t>
            </a:r>
            <a:endParaRPr lang="en-GB" sz="1400" dirty="0" smtClean="0">
              <a:solidFill>
                <a:srgbClr val="333333"/>
              </a:solidFill>
              <a:latin typeface="Trebuchet MS" pitchFamily="34" charset="0"/>
            </a:endParaRPr>
          </a:p>
          <a:p>
            <a:r>
              <a:rPr lang="en-GB" sz="1400" dirty="0" smtClean="0">
                <a:solidFill>
                  <a:srgbClr val="333333"/>
                </a:solidFill>
                <a:latin typeface="Trebuchet MS" pitchFamily="34" charset="0"/>
              </a:rPr>
              <a:t>R</a:t>
            </a:r>
            <a:r>
              <a:rPr lang="en-GB" sz="1400" dirty="0">
                <a:solidFill>
                  <a:srgbClr val="333333"/>
                </a:solidFill>
                <a:latin typeface="Trebuchet MS" pitchFamily="34" charset="0"/>
              </a:rPr>
              <a:t>. </a:t>
            </a:r>
            <a:r>
              <a:rPr lang="en-GB" sz="1400" dirty="0" err="1">
                <a:solidFill>
                  <a:srgbClr val="333333"/>
                </a:solidFill>
                <a:latin typeface="Trebuchet MS" pitchFamily="34" charset="0"/>
              </a:rPr>
              <a:t>Costanza</a:t>
            </a:r>
            <a:r>
              <a:rPr lang="en-GB" sz="1400" dirty="0">
                <a:solidFill>
                  <a:srgbClr val="333333"/>
                </a:solidFill>
                <a:latin typeface="Trebuchet MS" pitchFamily="34" charset="0"/>
              </a:rPr>
              <a:t> </a:t>
            </a:r>
            <a:r>
              <a:rPr lang="en-GB" sz="1400" i="1" dirty="0">
                <a:solidFill>
                  <a:srgbClr val="333333"/>
                </a:solidFill>
                <a:latin typeface="Trebuchet MS" pitchFamily="34" charset="0"/>
              </a:rPr>
              <a:t>et al.</a:t>
            </a:r>
            <a:r>
              <a:rPr lang="en-GB" sz="1400" dirty="0">
                <a:solidFill>
                  <a:srgbClr val="333333"/>
                </a:solidFill>
                <a:latin typeface="Trebuchet MS" pitchFamily="34" charset="0"/>
              </a:rPr>
              <a:t>, “The Value of the World’s Ecosystem Services and Natural Capital,” </a:t>
            </a:r>
            <a:r>
              <a:rPr lang="en-GB" sz="1400" i="1" dirty="0">
                <a:solidFill>
                  <a:srgbClr val="333333"/>
                </a:solidFill>
                <a:latin typeface="Trebuchet MS" pitchFamily="34" charset="0"/>
              </a:rPr>
              <a:t>Nature</a:t>
            </a:r>
            <a:r>
              <a:rPr lang="en-GB" sz="1400" dirty="0">
                <a:solidFill>
                  <a:srgbClr val="333333"/>
                </a:solidFill>
                <a:latin typeface="Trebuchet MS" pitchFamily="34" charset="0"/>
              </a:rPr>
              <a:t> </a:t>
            </a:r>
            <a:r>
              <a:rPr lang="en-GB" sz="1400" dirty="0" smtClean="0">
                <a:solidFill>
                  <a:srgbClr val="333333"/>
                </a:solidFill>
                <a:latin typeface="Trebuchet MS" pitchFamily="34" charset="0"/>
              </a:rPr>
              <a:t> </a:t>
            </a:r>
            <a:r>
              <a:rPr lang="en-GB" sz="1400" b="1" dirty="0" smtClean="0">
                <a:solidFill>
                  <a:srgbClr val="333333"/>
                </a:solidFill>
                <a:latin typeface="Trebuchet MS" pitchFamily="34" charset="0"/>
              </a:rPr>
              <a:t>387</a:t>
            </a:r>
            <a:r>
              <a:rPr lang="en-GB" sz="1400" dirty="0" smtClean="0">
                <a:solidFill>
                  <a:srgbClr val="333333"/>
                </a:solidFill>
                <a:latin typeface="Trebuchet MS" pitchFamily="34" charset="0"/>
              </a:rPr>
              <a:t>, 256 (</a:t>
            </a:r>
            <a:r>
              <a:rPr lang="en-GB" sz="1400" dirty="0">
                <a:solidFill>
                  <a:srgbClr val="333333"/>
                </a:solidFill>
                <a:latin typeface="Trebuchet MS" pitchFamily="34" charset="0"/>
              </a:rPr>
              <a:t>1997</a:t>
            </a:r>
            <a:r>
              <a:rPr lang="en-GB" sz="1400" dirty="0" smtClean="0">
                <a:solidFill>
                  <a:srgbClr val="333333"/>
                </a:solidFill>
                <a:latin typeface="Trebuchet MS" pitchFamily="34" charset="0"/>
              </a:rPr>
              <a:t>).</a:t>
            </a:r>
            <a:endParaRPr lang="en-GB" sz="1400" dirty="0">
              <a:solidFill>
                <a:prstClr val="black"/>
              </a:solidFill>
              <a:latin typeface="Trebuchet MS" pitchFamily="34" charset="0"/>
            </a:endParaRPr>
          </a:p>
          <a:p>
            <a:endParaRPr lang="en-GB" dirty="0">
              <a:solidFill>
                <a:prstClr val="black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33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PROVISIONING SERVICES</a:t>
            </a:r>
            <a:br>
              <a:rPr lang="en-GB" dirty="0" smtClean="0"/>
            </a:br>
            <a:r>
              <a:rPr lang="en-GB" sz="3100" dirty="0" smtClean="0"/>
              <a:t>Substantial substitutions in some cases #</a:t>
            </a:r>
            <a:endParaRPr lang="en-GB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363272" cy="4525963"/>
          </a:xfrm>
        </p:spPr>
        <p:txBody>
          <a:bodyPr>
            <a:normAutofit fontScale="92500" lnSpcReduction="10000"/>
          </a:bodyPr>
          <a:lstStyle/>
          <a:p>
            <a:r>
              <a:rPr lang="en-GB" sz="3600" dirty="0" smtClean="0"/>
              <a:t>Food </a:t>
            </a:r>
            <a:r>
              <a:rPr lang="en-GB" sz="3600" dirty="0"/>
              <a:t>(agriculture, wild food)</a:t>
            </a:r>
          </a:p>
          <a:p>
            <a:r>
              <a:rPr lang="en-GB" sz="3600" dirty="0"/>
              <a:t>Fibre (for clothing, paper</a:t>
            </a:r>
            <a:r>
              <a:rPr lang="en-GB" sz="3600" dirty="0" smtClean="0"/>
              <a:t>) </a:t>
            </a:r>
            <a:r>
              <a:rPr lang="en-GB" sz="3900" dirty="0"/>
              <a:t>#</a:t>
            </a:r>
            <a:endParaRPr lang="en-GB" sz="3600" dirty="0"/>
          </a:p>
          <a:p>
            <a:r>
              <a:rPr lang="en-GB" sz="3600" dirty="0"/>
              <a:t>Fuel (biofuel</a:t>
            </a:r>
            <a:r>
              <a:rPr lang="en-GB" sz="3600" dirty="0" smtClean="0"/>
              <a:t>) #</a:t>
            </a:r>
            <a:endParaRPr lang="en-GB" sz="3600" dirty="0"/>
          </a:p>
          <a:p>
            <a:r>
              <a:rPr lang="en-GB" sz="3600" dirty="0" err="1"/>
              <a:t>Biochemicals</a:t>
            </a:r>
            <a:r>
              <a:rPr lang="en-GB" sz="3600" dirty="0"/>
              <a:t> (e.g. feedstocks, </a:t>
            </a:r>
            <a:r>
              <a:rPr lang="en-GB" sz="3600" dirty="0" smtClean="0"/>
              <a:t>pharmaceuticals) #</a:t>
            </a:r>
            <a:endParaRPr lang="en-GB" sz="3600" dirty="0"/>
          </a:p>
          <a:p>
            <a:r>
              <a:rPr lang="en-GB" sz="3600" dirty="0"/>
              <a:t>Genetic resources (e.g</a:t>
            </a:r>
            <a:r>
              <a:rPr lang="en-GB" sz="3600" dirty="0" smtClean="0"/>
              <a:t>. new </a:t>
            </a:r>
            <a:r>
              <a:rPr lang="en-GB" sz="3600" dirty="0"/>
              <a:t>genes for crops</a:t>
            </a:r>
            <a:r>
              <a:rPr lang="en-GB" sz="3600" dirty="0" smtClean="0"/>
              <a:t>) #</a:t>
            </a:r>
            <a:endParaRPr lang="en-GB" sz="3600" dirty="0"/>
          </a:p>
          <a:p>
            <a:r>
              <a:rPr lang="en-GB" sz="3600" dirty="0" smtClean="0"/>
              <a:t>Water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07702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REGULATING SERVICES</a:t>
            </a:r>
            <a:br>
              <a:rPr lang="en-GB" dirty="0" smtClean="0"/>
            </a:br>
            <a:r>
              <a:rPr lang="en-GB" sz="3100" dirty="0" smtClean="0"/>
              <a:t>Can be subject to local minor substitutions</a:t>
            </a:r>
            <a:endParaRPr lang="en-GB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GB" sz="3600" dirty="0"/>
              <a:t>Air Quality</a:t>
            </a:r>
          </a:p>
          <a:p>
            <a:pPr>
              <a:lnSpc>
                <a:spcPct val="90000"/>
              </a:lnSpc>
            </a:pPr>
            <a:r>
              <a:rPr lang="en-GB" sz="3600" dirty="0"/>
              <a:t>Climate </a:t>
            </a:r>
            <a:r>
              <a:rPr lang="en-GB" sz="3600" dirty="0" smtClean="0"/>
              <a:t>regulation </a:t>
            </a:r>
          </a:p>
          <a:p>
            <a:pPr>
              <a:lnSpc>
                <a:spcPct val="90000"/>
              </a:lnSpc>
            </a:pPr>
            <a:r>
              <a:rPr lang="en-GB" sz="3600" dirty="0" smtClean="0"/>
              <a:t>Water </a:t>
            </a:r>
            <a:r>
              <a:rPr lang="en-GB" sz="3600" dirty="0"/>
              <a:t>flow regulation</a:t>
            </a:r>
          </a:p>
          <a:p>
            <a:pPr>
              <a:lnSpc>
                <a:spcPct val="90000"/>
              </a:lnSpc>
            </a:pPr>
            <a:r>
              <a:rPr lang="en-GB" sz="3600" dirty="0"/>
              <a:t>Erosion control</a:t>
            </a:r>
          </a:p>
          <a:p>
            <a:pPr>
              <a:lnSpc>
                <a:spcPct val="90000"/>
              </a:lnSpc>
            </a:pPr>
            <a:r>
              <a:rPr lang="en-GB" sz="3600" dirty="0"/>
              <a:t>Water </a:t>
            </a:r>
            <a:r>
              <a:rPr lang="en-GB" sz="3600" dirty="0" smtClean="0"/>
              <a:t>purification </a:t>
            </a:r>
          </a:p>
          <a:p>
            <a:pPr>
              <a:lnSpc>
                <a:spcPct val="90000"/>
              </a:lnSpc>
            </a:pPr>
            <a:r>
              <a:rPr lang="en-GB" sz="3600" dirty="0" smtClean="0"/>
              <a:t>Natural </a:t>
            </a:r>
            <a:r>
              <a:rPr lang="en-GB" sz="3600" dirty="0"/>
              <a:t>hazard protection</a:t>
            </a:r>
          </a:p>
          <a:p>
            <a:pPr>
              <a:lnSpc>
                <a:spcPct val="90000"/>
              </a:lnSpc>
            </a:pPr>
            <a:r>
              <a:rPr lang="en-GB" sz="3600" dirty="0"/>
              <a:t>Pest regulation</a:t>
            </a:r>
          </a:p>
          <a:p>
            <a:pPr>
              <a:lnSpc>
                <a:spcPct val="90000"/>
              </a:lnSpc>
            </a:pPr>
            <a:r>
              <a:rPr lang="en-GB" sz="3600" dirty="0"/>
              <a:t>Disease regulation</a:t>
            </a:r>
          </a:p>
          <a:p>
            <a:pPr>
              <a:lnSpc>
                <a:spcPct val="90000"/>
              </a:lnSpc>
            </a:pPr>
            <a:r>
              <a:rPr lang="en-GB" sz="3600" dirty="0"/>
              <a:t>Pollination</a:t>
            </a:r>
          </a:p>
        </p:txBody>
      </p:sp>
    </p:spTree>
    <p:extLst>
      <p:ext uri="{BB962C8B-B14F-4D97-AF65-F5344CB8AC3E}">
        <p14:creationId xmlns:p14="http://schemas.microsoft.com/office/powerpoint/2010/main" val="65121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SUPPORTING SERVICES</a:t>
            </a:r>
            <a:br>
              <a:rPr lang="en-GB" dirty="0" smtClean="0"/>
            </a:br>
            <a:r>
              <a:rPr lang="en-GB" sz="3600" dirty="0" smtClean="0"/>
              <a:t>Essential, cannot be substituted, but could stand small temporary overdrafts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060848"/>
            <a:ext cx="8229600" cy="4525963"/>
          </a:xfrm>
        </p:spPr>
        <p:txBody>
          <a:bodyPr/>
          <a:lstStyle/>
          <a:p>
            <a:r>
              <a:rPr lang="en-GB" sz="3600" dirty="0"/>
              <a:t>Soil formation</a:t>
            </a:r>
          </a:p>
          <a:p>
            <a:r>
              <a:rPr lang="en-GB" sz="3600" dirty="0"/>
              <a:t>Nutrient Cycling</a:t>
            </a:r>
          </a:p>
          <a:p>
            <a:r>
              <a:rPr lang="en-GB" sz="3600" dirty="0"/>
              <a:t>Primary productivity</a:t>
            </a:r>
          </a:p>
          <a:p>
            <a:r>
              <a:rPr lang="en-GB" sz="3600" dirty="0"/>
              <a:t>Water cycling</a:t>
            </a:r>
          </a:p>
          <a:p>
            <a:r>
              <a:rPr lang="en-GB" sz="3600" dirty="0"/>
              <a:t>Oxygen </a:t>
            </a:r>
            <a:r>
              <a:rPr lang="en-GB" sz="3600" dirty="0" smtClean="0"/>
              <a:t>production* </a:t>
            </a:r>
          </a:p>
          <a:p>
            <a:r>
              <a:rPr lang="en-GB" sz="3600" dirty="0" smtClean="0"/>
              <a:t>Provision </a:t>
            </a:r>
            <a:r>
              <a:rPr lang="en-GB" sz="3600" dirty="0"/>
              <a:t>of habitat</a:t>
            </a:r>
          </a:p>
        </p:txBody>
      </p:sp>
    </p:spTree>
    <p:extLst>
      <p:ext uri="{BB962C8B-B14F-4D97-AF65-F5344CB8AC3E}">
        <p14:creationId xmlns:p14="http://schemas.microsoft.com/office/powerpoint/2010/main" val="165320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CULTURAL SERVICES</a:t>
            </a:r>
            <a:br>
              <a:rPr lang="en-GB" dirty="0" smtClean="0"/>
            </a:br>
            <a:r>
              <a:rPr lang="en-GB" sz="3100" dirty="0" smtClean="0"/>
              <a:t>Could be temporarily suspended? </a:t>
            </a:r>
            <a:br>
              <a:rPr lang="en-GB" sz="3100" dirty="0" smtClean="0"/>
            </a:br>
            <a:r>
              <a:rPr lang="en-GB" sz="3100" dirty="0" smtClean="0"/>
              <a:t>Socially constructed?</a:t>
            </a:r>
            <a:endParaRPr lang="en-GB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6936" y="1855365"/>
            <a:ext cx="8229600" cy="4525963"/>
          </a:xfrm>
        </p:spPr>
        <p:txBody>
          <a:bodyPr/>
          <a:lstStyle/>
          <a:p>
            <a:r>
              <a:rPr lang="en-GB" sz="3600" dirty="0"/>
              <a:t>Spiritual &amp; religious</a:t>
            </a:r>
          </a:p>
          <a:p>
            <a:r>
              <a:rPr lang="en-GB" sz="3600" dirty="0"/>
              <a:t>Inspirational</a:t>
            </a:r>
          </a:p>
          <a:p>
            <a:r>
              <a:rPr lang="en-GB" sz="3600" dirty="0"/>
              <a:t>Social relations</a:t>
            </a:r>
          </a:p>
          <a:p>
            <a:r>
              <a:rPr lang="en-GB" sz="3600" dirty="0"/>
              <a:t>Aesthetic</a:t>
            </a:r>
          </a:p>
          <a:p>
            <a:r>
              <a:rPr lang="en-GB" sz="3600" dirty="0"/>
              <a:t>Recreation &amp; tourism</a:t>
            </a:r>
          </a:p>
          <a:p>
            <a:r>
              <a:rPr lang="en-GB" sz="3600" dirty="0"/>
              <a:t>Scientific curiosity</a:t>
            </a:r>
          </a:p>
        </p:txBody>
      </p:sp>
    </p:spTree>
    <p:extLst>
      <p:ext uri="{BB962C8B-B14F-4D97-AF65-F5344CB8AC3E}">
        <p14:creationId xmlns:p14="http://schemas.microsoft.com/office/powerpoint/2010/main" val="349516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7984" y="980728"/>
            <a:ext cx="4431378" cy="1143000"/>
          </a:xfrm>
        </p:spPr>
        <p:txBody>
          <a:bodyPr>
            <a:noAutofit/>
          </a:bodyPr>
          <a:lstStyle/>
          <a:p>
            <a:r>
              <a:rPr lang="en-GB" sz="3200" dirty="0" smtClean="0"/>
              <a:t>‘NATURE’ TENDS TO BE SEEN THROUGH A SOCIAL LENS </a:t>
            </a:r>
            <a:endParaRPr lang="en-GB" sz="3200" dirty="0"/>
          </a:p>
        </p:txBody>
      </p:sp>
      <p:pic>
        <p:nvPicPr>
          <p:cNvPr id="3" name="Picture 4" descr="Queen ros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3787878" cy="4608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4" descr="the weeds!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63888" y="2729277"/>
            <a:ext cx="5400003" cy="39347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1082" y="5661248"/>
            <a:ext cx="22322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prstClr val="black"/>
                </a:solidFill>
                <a:latin typeface="Trebuchet MS" pitchFamily="34" charset="0"/>
              </a:rPr>
              <a:t>Elsa </a:t>
            </a:r>
            <a:r>
              <a:rPr lang="en-GB" sz="1600" dirty="0" err="1" smtClean="0">
                <a:solidFill>
                  <a:prstClr val="black"/>
                </a:solidFill>
                <a:latin typeface="Trebuchet MS" pitchFamily="34" charset="0"/>
              </a:rPr>
              <a:t>Beskov</a:t>
            </a:r>
            <a:r>
              <a:rPr lang="en-GB" sz="1600" dirty="0" smtClean="0">
                <a:solidFill>
                  <a:prstClr val="black"/>
                </a:solidFill>
                <a:latin typeface="Trebuchet MS" pitchFamily="34" charset="0"/>
              </a:rPr>
              <a:t>, </a:t>
            </a:r>
            <a:r>
              <a:rPr lang="en-GB" sz="1600" i="1" dirty="0" err="1" smtClean="0">
                <a:solidFill>
                  <a:prstClr val="black"/>
                </a:solidFill>
                <a:latin typeface="Trebuchet MS" pitchFamily="34" charset="0"/>
              </a:rPr>
              <a:t>Blomsterfesten</a:t>
            </a:r>
            <a:r>
              <a:rPr lang="en-GB" sz="1600" i="1" dirty="0" smtClean="0">
                <a:solidFill>
                  <a:prstClr val="black"/>
                </a:solidFill>
                <a:latin typeface="Trebuchet MS" pitchFamily="34" charset="0"/>
              </a:rPr>
              <a:t> </a:t>
            </a:r>
            <a:r>
              <a:rPr lang="en-GB" sz="1600" i="1" dirty="0" err="1" smtClean="0">
                <a:solidFill>
                  <a:prstClr val="black"/>
                </a:solidFill>
                <a:latin typeface="Trebuchet MS" pitchFamily="34" charset="0"/>
              </a:rPr>
              <a:t>i</a:t>
            </a:r>
            <a:r>
              <a:rPr lang="en-GB" sz="1600" i="1" dirty="0" smtClean="0">
                <a:solidFill>
                  <a:prstClr val="black"/>
                </a:solidFill>
                <a:latin typeface="Trebuchet MS" pitchFamily="34" charset="0"/>
              </a:rPr>
              <a:t> </a:t>
            </a:r>
            <a:r>
              <a:rPr lang="en-GB" sz="1600" i="1" dirty="0" err="1" smtClean="0">
                <a:solidFill>
                  <a:prstClr val="black"/>
                </a:solidFill>
                <a:latin typeface="Trebuchet MS" pitchFamily="34" charset="0"/>
              </a:rPr>
              <a:t>Täppan</a:t>
            </a:r>
            <a:r>
              <a:rPr lang="en-GB" sz="1600" dirty="0" smtClean="0">
                <a:solidFill>
                  <a:prstClr val="black"/>
                </a:solidFill>
                <a:latin typeface="Trebuchet MS" pitchFamily="34" charset="0"/>
              </a:rPr>
              <a:t>, </a:t>
            </a:r>
          </a:p>
          <a:p>
            <a:r>
              <a:rPr lang="en-GB" sz="1600" dirty="0" smtClean="0">
                <a:solidFill>
                  <a:prstClr val="black"/>
                </a:solidFill>
                <a:latin typeface="Trebuchet MS" pitchFamily="34" charset="0"/>
              </a:rPr>
              <a:t>1914</a:t>
            </a:r>
            <a:endParaRPr lang="en-GB" sz="1600" dirty="0">
              <a:solidFill>
                <a:prstClr val="black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72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123-2371_IMG"/>
          <p:cNvPicPr>
            <a:picLocks noChangeAspect="1" noChangeArrowheads="1"/>
          </p:cNvPicPr>
          <p:nvPr/>
        </p:nvPicPr>
        <p:blipFill>
          <a:blip r:embed="rId3" cstate="email">
            <a:lum bright="24000" contrast="-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23850" y="5084763"/>
            <a:ext cx="2592388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2000" dirty="0">
                <a:solidFill>
                  <a:srgbClr val="000000"/>
                </a:solidFill>
              </a:rPr>
              <a:t>ONE GARDEN IN LEICESTERSHIRE.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2000" dirty="0">
                <a:solidFill>
                  <a:srgbClr val="000000"/>
                </a:solidFill>
              </a:rPr>
              <a:t>2204 RECORDED SPECIES</a:t>
            </a:r>
          </a:p>
        </p:txBody>
      </p:sp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-396875" y="0"/>
          <a:ext cx="10369550" cy="748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Chart" r:id="rId4" imgW="9572643" imgH="6905711" progId="MSGraph.Chart.8">
                  <p:embed followColorScheme="full"/>
                </p:oleObj>
              </mc:Choice>
              <mc:Fallback>
                <p:oleObj name="Chart" r:id="rId4" imgW="9572643" imgH="6905711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96875" y="0"/>
                        <a:ext cx="10369550" cy="748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2771800" y="6444044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sz="1400" dirty="0" smtClean="0">
                <a:solidFill>
                  <a:srgbClr val="000000"/>
                </a:solidFill>
              </a:rPr>
              <a:t>Jennifer Owen, </a:t>
            </a:r>
            <a:r>
              <a:rPr lang="en-GB" sz="1400" i="1" dirty="0">
                <a:solidFill>
                  <a:srgbClr val="000000"/>
                </a:solidFill>
              </a:rPr>
              <a:t>The Ecology of a Garden</a:t>
            </a:r>
            <a:r>
              <a:rPr lang="en-GB" sz="1400" dirty="0" smtClean="0">
                <a:solidFill>
                  <a:srgbClr val="000000"/>
                </a:solidFill>
              </a:rPr>
              <a:t>. Cambridge </a:t>
            </a:r>
            <a:r>
              <a:rPr lang="en-GB" sz="1400" dirty="0">
                <a:solidFill>
                  <a:srgbClr val="000000"/>
                </a:solidFill>
              </a:rPr>
              <a:t>University Press, 1991</a:t>
            </a:r>
          </a:p>
        </p:txBody>
      </p:sp>
    </p:spTree>
    <p:extLst>
      <p:ext uri="{BB962C8B-B14F-4D97-AF65-F5344CB8AC3E}">
        <p14:creationId xmlns:p14="http://schemas.microsoft.com/office/powerpoint/2010/main" val="17797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Trebuchet MS"/>
        <a:ea typeface=""/>
        <a:cs typeface="Arial"/>
      </a:majorFont>
      <a:minorFont>
        <a:latin typeface="Trebuchet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rebuchet MS"/>
        <a:ea typeface=""/>
        <a:cs typeface="Arial"/>
      </a:majorFont>
      <a:minorFont>
        <a:latin typeface="Trebuchet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Trebuchet MS"/>
        <a:ea typeface=""/>
        <a:cs typeface="Arial"/>
      </a:majorFont>
      <a:minorFont>
        <a:latin typeface="Trebuchet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540</Words>
  <Application>Microsoft Office PowerPoint</Application>
  <PresentationFormat>On-screen Show (4:3)</PresentationFormat>
  <Paragraphs>98</Paragraphs>
  <Slides>26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Office Theme</vt:lpstr>
      <vt:lpstr>1_Office Theme</vt:lpstr>
      <vt:lpstr>2_Default Design</vt:lpstr>
      <vt:lpstr>5_Default Design</vt:lpstr>
      <vt:lpstr>3_Office Theme</vt:lpstr>
      <vt:lpstr>4_Default Design</vt:lpstr>
      <vt:lpstr>Default Design</vt:lpstr>
      <vt:lpstr>3_Default Design</vt:lpstr>
      <vt:lpstr>Chart</vt:lpstr>
      <vt:lpstr>LOW-CARBON LAND USE</vt:lpstr>
      <vt:lpstr>GLOBAL IMPACT OF HUMAN LAND USE</vt:lpstr>
      <vt:lpstr>BIODIVERSITY AND ECOSYSTEM GOODS AND SERVICES</vt:lpstr>
      <vt:lpstr>PROVISIONING SERVICES Substantial substitutions in some cases #</vt:lpstr>
      <vt:lpstr>REGULATING SERVICES Can be subject to local minor substitutions</vt:lpstr>
      <vt:lpstr>SUPPORTING SERVICES Essential, cannot be substituted, but could stand small temporary overdrafts</vt:lpstr>
      <vt:lpstr>CULTURAL SERVICES Could be temporarily suspended?  Socially constructed?</vt:lpstr>
      <vt:lpstr>‘NATURE’ TENDS TO BE SEEN THROUGH A SOCIAL LENS </vt:lpstr>
      <vt:lpstr>PowerPoint Presentation</vt:lpstr>
      <vt:lpstr>PowerPoint Presentation</vt:lpstr>
      <vt:lpstr>ENERGY FLOW IN A GEORGIA SALT MARSH What’s wrong with this classic diagram? J. M. Teal., Energy flow in the salt marsh ecosystem of Georgia.  Ecology, 43:614-624, 1962.</vt:lpstr>
      <vt:lpstr>BASIC ECOLOGICAL PYRAMID</vt:lpstr>
      <vt:lpstr>PowerPoint Presentation</vt:lpstr>
      <vt:lpstr>ASCENDANT AND DESCENDANT SPECIES Isabella Kirkland</vt:lpstr>
      <vt:lpstr>PowerPoint Presentation</vt:lpstr>
      <vt:lpstr>WORLD EMISSIONS</vt:lpstr>
      <vt:lpstr>PowerPoint Presentation</vt:lpstr>
      <vt:lpstr>WHAT DO WE MEAN,  “LOW CARBON”?</vt:lpstr>
      <vt:lpstr>EMISSIONS INTENSITIES Audsley et al.,</vt:lpstr>
      <vt:lpstr>PowerPoint Presentation</vt:lpstr>
      <vt:lpstr>LAND REQUIREMENTS FOR UK FOOD From Best Foot Forward</vt:lpstr>
      <vt:lpstr>CARBON AND LAND ANALYSIS OF PRINCIPAL UK FARM PRODUCTS From Zero Carbon Britain 2030</vt:lpstr>
      <vt:lpstr>Re-ranking of land-use priorities?</vt:lpstr>
      <vt:lpstr>PowerPoint Presentation</vt:lpstr>
      <vt:lpstr>PowerPoint Presentation</vt:lpstr>
      <vt:lpstr>THIS SCENARIO CLAIMS TO…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LOW-CARBON LAND USE</dc:title>
  <dc:creator>Peter Harper</dc:creator>
  <cp:lastModifiedBy>Peter Harper</cp:lastModifiedBy>
  <cp:revision>23</cp:revision>
  <dcterms:created xsi:type="dcterms:W3CDTF">2012-10-24T04:02:12Z</dcterms:created>
  <dcterms:modified xsi:type="dcterms:W3CDTF">2013-12-06T09:37:37Z</dcterms:modified>
</cp:coreProperties>
</file>