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7" r:id="rId2"/>
    <p:sldId id="258" r:id="rId3"/>
    <p:sldId id="259" r:id="rId4"/>
    <p:sldId id="256" r:id="rId5"/>
    <p:sldId id="260" r:id="rId6"/>
    <p:sldId id="261" r:id="rId7"/>
    <p:sldId id="262" r:id="rId8"/>
    <p:sldId id="267" r:id="rId9"/>
    <p:sldId id="263" r:id="rId10"/>
    <p:sldId id="264" r:id="rId11"/>
    <p:sldId id="265" r:id="rId12"/>
    <p:sldId id="266" r:id="rId13"/>
    <p:sldId id="269" r:id="rId14"/>
    <p:sldId id="268" r:id="rId15"/>
    <p:sldId id="270" r:id="rId16"/>
    <p:sldId id="273" r:id="rId17"/>
    <p:sldId id="271" r:id="rId18"/>
    <p:sldId id="272" r:id="rId19"/>
    <p:sldId id="275" r:id="rId20"/>
    <p:sldId id="274" r:id="rId21"/>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FFCC00"/>
    <a:srgbClr val="99FF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horzBarState="maximized">
    <p:restoredLeft sz="15620"/>
    <p:restoredTop sz="94660"/>
  </p:normalViewPr>
  <p:slideViewPr>
    <p:cSldViewPr>
      <p:cViewPr varScale="1">
        <p:scale>
          <a:sx n="72" d="100"/>
          <a:sy n="72" d="100"/>
        </p:scale>
        <p:origin x="187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64" y="-26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E316B-B0DD-4486-917C-DD83566F1FFE}" type="datetimeFigureOut">
              <a:rPr lang="en-GB" smtClean="0"/>
              <a:t>08/08/2023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DED52-6179-49E3-A71B-EDA798D13033}" type="slidenum">
              <a:rPr lang="en-GB" smtClean="0"/>
              <a:t>‹#›</a:t>
            </a:fld>
            <a:endParaRPr lang="en-GB"/>
          </a:p>
        </p:txBody>
      </p:sp>
    </p:spTree>
    <p:extLst>
      <p:ext uri="{BB962C8B-B14F-4D97-AF65-F5344CB8AC3E}">
        <p14:creationId xmlns:p14="http://schemas.microsoft.com/office/powerpoint/2010/main" val="21313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left, a bucket toilet with urine bowl at the front. The urine runs to a flat tank under the false floor, illustrated.</a:t>
            </a:r>
          </a:p>
          <a:p>
            <a:r>
              <a:rPr lang="en-GB" dirty="0"/>
              <a:t>On the right, a urine-separating flush toilet bowl, with urine running to a 30 litre tank outside.</a:t>
            </a:r>
          </a:p>
        </p:txBody>
      </p:sp>
      <p:sp>
        <p:nvSpPr>
          <p:cNvPr id="4" name="Slide Number Placeholder 3"/>
          <p:cNvSpPr>
            <a:spLocks noGrp="1"/>
          </p:cNvSpPr>
          <p:nvPr>
            <p:ph type="sldNum" sz="quarter" idx="5"/>
          </p:nvPr>
        </p:nvSpPr>
        <p:spPr/>
        <p:txBody>
          <a:bodyPr/>
          <a:lstStyle/>
          <a:p>
            <a:fld id="{6FBDED52-6179-49E3-A71B-EDA798D13033}" type="slidenum">
              <a:rPr lang="en-GB" smtClean="0"/>
              <a:t>11</a:t>
            </a:fld>
            <a:endParaRPr lang="en-GB"/>
          </a:p>
        </p:txBody>
      </p:sp>
    </p:spTree>
    <p:extLst>
      <p:ext uri="{BB962C8B-B14F-4D97-AF65-F5344CB8AC3E}">
        <p14:creationId xmlns:p14="http://schemas.microsoft.com/office/powerpoint/2010/main" val="220213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summarising the recommended nutrient flow in a garden trying to make maximum use of all its wastes. Worth studying in some detail. Note there is no attempt to reclaim faeces from the main toilet, so a sewer connection remains essential</a:t>
            </a:r>
            <a:r>
              <a:rPr lang="en-GB"/>
              <a:t>. </a:t>
            </a:r>
          </a:p>
        </p:txBody>
      </p:sp>
      <p:sp>
        <p:nvSpPr>
          <p:cNvPr id="4" name="Slide Number Placeholder 3"/>
          <p:cNvSpPr>
            <a:spLocks noGrp="1"/>
          </p:cNvSpPr>
          <p:nvPr>
            <p:ph type="sldNum" sz="quarter" idx="5"/>
          </p:nvPr>
        </p:nvSpPr>
        <p:spPr/>
        <p:txBody>
          <a:bodyPr/>
          <a:lstStyle/>
          <a:p>
            <a:fld id="{6FBDED52-6179-49E3-A71B-EDA798D13033}" type="slidenum">
              <a:rPr lang="en-GB" smtClean="0"/>
              <a:t>20</a:t>
            </a:fld>
            <a:endParaRPr lang="en-GB"/>
          </a:p>
        </p:txBody>
      </p:sp>
    </p:spTree>
    <p:extLst>
      <p:ext uri="{BB962C8B-B14F-4D97-AF65-F5344CB8AC3E}">
        <p14:creationId xmlns:p14="http://schemas.microsoft.com/office/powerpoint/2010/main" val="26204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Urine-separating twin-vault toilet produced by Messrs </a:t>
            </a:r>
            <a:r>
              <a:rPr lang="en-GB" dirty="0" err="1"/>
              <a:t>Natsol</a:t>
            </a:r>
            <a:r>
              <a:rPr lang="en-GB" dirty="0"/>
              <a:t>, Llanidloes, Wales.</a:t>
            </a:r>
          </a:p>
          <a:p>
            <a:r>
              <a:rPr lang="en-GB" dirty="0"/>
              <a:t>Top, the lids on the twin vaults.</a:t>
            </a:r>
          </a:p>
          <a:p>
            <a:r>
              <a:rPr lang="en-GB" dirty="0"/>
              <a:t>Lower left, a view into an operational vault with the top removed.</a:t>
            </a:r>
          </a:p>
          <a:p>
            <a:r>
              <a:rPr lang="en-GB" dirty="0"/>
              <a:t>Right, the stainless-steel urine-separating plate. This depends on the Coanda effect to conduct liquid collected on the vertical face into the gutter at the bottom. The operational location of the plate can be seen in the lower left picture.</a:t>
            </a:r>
          </a:p>
        </p:txBody>
      </p:sp>
      <p:sp>
        <p:nvSpPr>
          <p:cNvPr id="4" name="Slide Number Placeholder 3"/>
          <p:cNvSpPr>
            <a:spLocks noGrp="1"/>
          </p:cNvSpPr>
          <p:nvPr>
            <p:ph type="sldNum" sz="quarter" idx="5"/>
          </p:nvPr>
        </p:nvSpPr>
        <p:spPr/>
        <p:txBody>
          <a:bodyPr/>
          <a:lstStyle/>
          <a:p>
            <a:fld id="{6FBDED52-6179-49E3-A71B-EDA798D13033}" type="slidenum">
              <a:rPr lang="en-GB" smtClean="0"/>
              <a:t>12</a:t>
            </a:fld>
            <a:endParaRPr lang="en-GB"/>
          </a:p>
        </p:txBody>
      </p:sp>
    </p:spTree>
    <p:extLst>
      <p:ext uri="{BB962C8B-B14F-4D97-AF65-F5344CB8AC3E}">
        <p14:creationId xmlns:p14="http://schemas.microsoft.com/office/powerpoint/2010/main" val="144962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system for separating solids and liquids from flush toilets.</a:t>
            </a:r>
          </a:p>
          <a:p>
            <a:r>
              <a:rPr lang="en-GB" dirty="0"/>
              <a:t>The combined flow from the toilets enters the shaped plastic chamber (bottom right), which uses the Coanda effect to entrain liquids, while solids fall through a central hole into the composting chambers, top left.</a:t>
            </a:r>
          </a:p>
          <a:p>
            <a:r>
              <a:rPr lang="en-GB" dirty="0"/>
              <a:t>The solids are combined with high-carbon ‘soak’ material and produce excellent odour-free compost.</a:t>
            </a:r>
          </a:p>
        </p:txBody>
      </p:sp>
      <p:sp>
        <p:nvSpPr>
          <p:cNvPr id="4" name="Slide Number Placeholder 3"/>
          <p:cNvSpPr>
            <a:spLocks noGrp="1"/>
          </p:cNvSpPr>
          <p:nvPr>
            <p:ph type="sldNum" sz="quarter" idx="5"/>
          </p:nvPr>
        </p:nvSpPr>
        <p:spPr/>
        <p:txBody>
          <a:bodyPr/>
          <a:lstStyle/>
          <a:p>
            <a:fld id="{6FBDED52-6179-49E3-A71B-EDA798D13033}" type="slidenum">
              <a:rPr lang="en-GB" smtClean="0"/>
              <a:t>13</a:t>
            </a:fld>
            <a:endParaRPr lang="en-GB"/>
          </a:p>
        </p:txBody>
      </p:sp>
    </p:spTree>
    <p:extLst>
      <p:ext uri="{BB962C8B-B14F-4D97-AF65-F5344CB8AC3E}">
        <p14:creationId xmlns:p14="http://schemas.microsoft.com/office/powerpoint/2010/main" val="236535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Diluted urine used in vegetable gardening. Top left, carrot growth is strongly enhanced, but becomes ‘</a:t>
            </a:r>
            <a:r>
              <a:rPr lang="en-GB" dirty="0" err="1"/>
              <a:t>forky</a:t>
            </a:r>
            <a:r>
              <a:rPr lang="en-GB" dirty="0"/>
              <a:t>’. Top right, overwinter onions showed a threefold increase in yield relative to control. Bottom left, green-leaved vegetables often develop a deep green hue as a result of urine fertilisation. Bottom centre, leeks grown in pure paper-mill de-inking sludge, left, with dilute urine, right, control. Bottom right, broad bean roots after urine fertilisation, showing that (contrary to organic lore) the nitrogen-fixing nodules are unaffected.</a:t>
            </a:r>
          </a:p>
        </p:txBody>
      </p:sp>
      <p:sp>
        <p:nvSpPr>
          <p:cNvPr id="4" name="Slide Number Placeholder 3"/>
          <p:cNvSpPr>
            <a:spLocks noGrp="1"/>
          </p:cNvSpPr>
          <p:nvPr>
            <p:ph type="sldNum" sz="quarter" idx="5"/>
          </p:nvPr>
        </p:nvSpPr>
        <p:spPr/>
        <p:txBody>
          <a:bodyPr/>
          <a:lstStyle/>
          <a:p>
            <a:fld id="{6FBDED52-6179-49E3-A71B-EDA798D13033}" type="slidenum">
              <a:rPr lang="en-GB" smtClean="0"/>
              <a:t>14</a:t>
            </a:fld>
            <a:endParaRPr lang="en-GB"/>
          </a:p>
        </p:txBody>
      </p:sp>
    </p:spTree>
    <p:extLst>
      <p:ext uri="{BB962C8B-B14F-4D97-AF65-F5344CB8AC3E}">
        <p14:creationId xmlns:p14="http://schemas.microsoft.com/office/powerpoint/2010/main" val="235693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combined urine/grey water system at household level. Top right, a hopper that collects shower water and separated urine from the separating toilet shown in slide 11. The combined effluent runs to a straw filter in the tank at left, detail lower right. This tank provides a place where the two streams can mix before flowing passively into the garden. The logic of a straw filter is simply that, instead of being cleaned, it is simply removed and composted.</a:t>
            </a:r>
          </a:p>
          <a:p>
            <a:endParaRPr lang="en-GB" dirty="0"/>
          </a:p>
          <a:p>
            <a:r>
              <a:rPr lang="en-GB" dirty="0"/>
              <a:t>The rational for the system is that grey water contains little of interest to plants, while fresh urine is too strong. Together, they create a useful ‘fertigation’ fluid that was dubbed ‘House-Juice’.</a:t>
            </a:r>
          </a:p>
        </p:txBody>
      </p:sp>
      <p:sp>
        <p:nvSpPr>
          <p:cNvPr id="4" name="Slide Number Placeholder 3"/>
          <p:cNvSpPr>
            <a:spLocks noGrp="1"/>
          </p:cNvSpPr>
          <p:nvPr>
            <p:ph type="sldNum" sz="quarter" idx="5"/>
          </p:nvPr>
        </p:nvSpPr>
        <p:spPr/>
        <p:txBody>
          <a:bodyPr/>
          <a:lstStyle/>
          <a:p>
            <a:fld id="{6FBDED52-6179-49E3-A71B-EDA798D13033}" type="slidenum">
              <a:rPr lang="en-GB" smtClean="0"/>
              <a:t>15</a:t>
            </a:fld>
            <a:endParaRPr lang="en-GB"/>
          </a:p>
        </p:txBody>
      </p:sp>
    </p:spTree>
    <p:extLst>
      <p:ext uri="{BB962C8B-B14F-4D97-AF65-F5344CB8AC3E}">
        <p14:creationId xmlns:p14="http://schemas.microsoft.com/office/powerpoint/2010/main" val="234292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Effects of ‘house-juice’ on soft fruit yields. Left shows ordinary hose with holes every 20 cm or so, normally covered by wood-chips and matting. Right shows effect on blackcurrant production.</a:t>
            </a:r>
          </a:p>
        </p:txBody>
      </p:sp>
      <p:sp>
        <p:nvSpPr>
          <p:cNvPr id="4" name="Slide Number Placeholder 3"/>
          <p:cNvSpPr>
            <a:spLocks noGrp="1"/>
          </p:cNvSpPr>
          <p:nvPr>
            <p:ph type="sldNum" sz="quarter" idx="5"/>
          </p:nvPr>
        </p:nvSpPr>
        <p:spPr/>
        <p:txBody>
          <a:bodyPr/>
          <a:lstStyle/>
          <a:p>
            <a:fld id="{6FBDED52-6179-49E3-A71B-EDA798D13033}" type="slidenum">
              <a:rPr lang="en-GB" smtClean="0"/>
              <a:t>16</a:t>
            </a:fld>
            <a:endParaRPr lang="en-GB"/>
          </a:p>
        </p:txBody>
      </p:sp>
    </p:spTree>
    <p:extLst>
      <p:ext uri="{BB962C8B-B14F-4D97-AF65-F5344CB8AC3E}">
        <p14:creationId xmlns:p14="http://schemas.microsoft.com/office/powerpoint/2010/main" val="83986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House-juice used on annual garden crops, in trenches indicated by light brown lines of wood chip. Top left shows a perforated hose laid on a base of slate slabs before being covered in chip. Many plants do not benefit because their roots do not ‘forage’ and do not reach the enriched soil near the pipelines, but members of the genus Brassica certainly do, preferentially putting out strong roots towards the pipeline (right).</a:t>
            </a:r>
          </a:p>
        </p:txBody>
      </p:sp>
      <p:sp>
        <p:nvSpPr>
          <p:cNvPr id="4" name="Slide Number Placeholder 3"/>
          <p:cNvSpPr>
            <a:spLocks noGrp="1"/>
          </p:cNvSpPr>
          <p:nvPr>
            <p:ph type="sldNum" sz="quarter" idx="5"/>
          </p:nvPr>
        </p:nvSpPr>
        <p:spPr/>
        <p:txBody>
          <a:bodyPr/>
          <a:lstStyle/>
          <a:p>
            <a:fld id="{6FBDED52-6179-49E3-A71B-EDA798D13033}" type="slidenum">
              <a:rPr lang="en-GB" smtClean="0"/>
              <a:t>17</a:t>
            </a:fld>
            <a:endParaRPr lang="en-GB"/>
          </a:p>
        </p:txBody>
      </p:sp>
    </p:spTree>
    <p:extLst>
      <p:ext uri="{BB962C8B-B14F-4D97-AF65-F5344CB8AC3E}">
        <p14:creationId xmlns:p14="http://schemas.microsoft.com/office/powerpoint/2010/main" val="36574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trials of house juice, showing at least some effect on growth of winter cabbages, notably top right. Teenager for scale.</a:t>
            </a:r>
          </a:p>
        </p:txBody>
      </p:sp>
      <p:sp>
        <p:nvSpPr>
          <p:cNvPr id="4" name="Slide Number Placeholder 3"/>
          <p:cNvSpPr>
            <a:spLocks noGrp="1"/>
          </p:cNvSpPr>
          <p:nvPr>
            <p:ph type="sldNum" sz="quarter" idx="5"/>
          </p:nvPr>
        </p:nvSpPr>
        <p:spPr/>
        <p:txBody>
          <a:bodyPr/>
          <a:lstStyle/>
          <a:p>
            <a:fld id="{6FBDED52-6179-49E3-A71B-EDA798D13033}" type="slidenum">
              <a:rPr lang="en-GB" smtClean="0"/>
              <a:t>18</a:t>
            </a:fld>
            <a:endParaRPr lang="en-GB"/>
          </a:p>
        </p:txBody>
      </p:sp>
    </p:spTree>
    <p:extLst>
      <p:ext uri="{BB962C8B-B14F-4D97-AF65-F5344CB8AC3E}">
        <p14:creationId xmlns:p14="http://schemas.microsoft.com/office/powerpoint/2010/main" val="418932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house juice to accelerate breakdown of woody wastes – in this case, hedge trimmings. The logic is that woody wastes have too little nitrogen, and this is supplied by the house juice. In practice, accelerated decomposition is observed in an area of radius 20 cm or so round the perforations, so it works a bit, but probably justifies two lines and more perforations.</a:t>
            </a:r>
          </a:p>
        </p:txBody>
      </p:sp>
      <p:sp>
        <p:nvSpPr>
          <p:cNvPr id="4" name="Slide Number Placeholder 3"/>
          <p:cNvSpPr>
            <a:spLocks noGrp="1"/>
          </p:cNvSpPr>
          <p:nvPr>
            <p:ph type="sldNum" sz="quarter" idx="5"/>
          </p:nvPr>
        </p:nvSpPr>
        <p:spPr/>
        <p:txBody>
          <a:bodyPr/>
          <a:lstStyle/>
          <a:p>
            <a:fld id="{6FBDED52-6179-49E3-A71B-EDA798D13033}" type="slidenum">
              <a:rPr lang="en-GB" smtClean="0"/>
              <a:t>19</a:t>
            </a:fld>
            <a:endParaRPr lang="en-GB"/>
          </a:p>
        </p:txBody>
      </p:sp>
    </p:spTree>
    <p:extLst>
      <p:ext uri="{BB962C8B-B14F-4D97-AF65-F5344CB8AC3E}">
        <p14:creationId xmlns:p14="http://schemas.microsoft.com/office/powerpoint/2010/main" val="341406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F230DE0-ECEF-4DDB-819C-BD51C2BDD564}" type="slidenum">
              <a:rPr lang="en-GB"/>
              <a:pPr/>
              <a:t>‹#›</a:t>
            </a:fld>
            <a:endParaRPr lang="en-GB"/>
          </a:p>
        </p:txBody>
      </p:sp>
    </p:spTree>
    <p:extLst>
      <p:ext uri="{BB962C8B-B14F-4D97-AF65-F5344CB8AC3E}">
        <p14:creationId xmlns:p14="http://schemas.microsoft.com/office/powerpoint/2010/main" val="349669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8C971F9-6BAD-4A5C-82FF-30F4C81BD56F}" type="slidenum">
              <a:rPr lang="en-GB"/>
              <a:pPr/>
              <a:t>‹#›</a:t>
            </a:fld>
            <a:endParaRPr lang="en-GB"/>
          </a:p>
        </p:txBody>
      </p:sp>
    </p:spTree>
    <p:extLst>
      <p:ext uri="{BB962C8B-B14F-4D97-AF65-F5344CB8AC3E}">
        <p14:creationId xmlns:p14="http://schemas.microsoft.com/office/powerpoint/2010/main" val="247498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B4CF3E1-F5D8-49A3-8F75-C77BBD74A9E4}" type="slidenum">
              <a:rPr lang="en-GB"/>
              <a:pPr/>
              <a:t>‹#›</a:t>
            </a:fld>
            <a:endParaRPr lang="en-GB"/>
          </a:p>
        </p:txBody>
      </p:sp>
    </p:spTree>
    <p:extLst>
      <p:ext uri="{BB962C8B-B14F-4D97-AF65-F5344CB8AC3E}">
        <p14:creationId xmlns:p14="http://schemas.microsoft.com/office/powerpoint/2010/main" val="171360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A19D3A9-3D46-4658-B09B-13DB4E8CB180}" type="slidenum">
              <a:rPr lang="en-GB"/>
              <a:pPr/>
              <a:t>‹#›</a:t>
            </a:fld>
            <a:endParaRPr lang="en-GB"/>
          </a:p>
        </p:txBody>
      </p:sp>
    </p:spTree>
    <p:extLst>
      <p:ext uri="{BB962C8B-B14F-4D97-AF65-F5344CB8AC3E}">
        <p14:creationId xmlns:p14="http://schemas.microsoft.com/office/powerpoint/2010/main" val="36464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6DFB879-C9B1-4B69-BCED-8149C6744A4D}" type="slidenum">
              <a:rPr lang="en-GB"/>
              <a:pPr/>
              <a:t>‹#›</a:t>
            </a:fld>
            <a:endParaRPr lang="en-GB"/>
          </a:p>
        </p:txBody>
      </p:sp>
    </p:spTree>
    <p:extLst>
      <p:ext uri="{BB962C8B-B14F-4D97-AF65-F5344CB8AC3E}">
        <p14:creationId xmlns:p14="http://schemas.microsoft.com/office/powerpoint/2010/main" val="102400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DEA5F1C-EB5D-41A4-BF1E-DB95D8B6186E}" type="slidenum">
              <a:rPr lang="en-GB"/>
              <a:pPr/>
              <a:t>‹#›</a:t>
            </a:fld>
            <a:endParaRPr lang="en-GB"/>
          </a:p>
        </p:txBody>
      </p:sp>
    </p:spTree>
    <p:extLst>
      <p:ext uri="{BB962C8B-B14F-4D97-AF65-F5344CB8AC3E}">
        <p14:creationId xmlns:p14="http://schemas.microsoft.com/office/powerpoint/2010/main" val="394139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8B839F7-97C9-4BAA-81D5-AB844F169402}" type="slidenum">
              <a:rPr lang="en-GB"/>
              <a:pPr/>
              <a:t>‹#›</a:t>
            </a:fld>
            <a:endParaRPr lang="en-GB"/>
          </a:p>
        </p:txBody>
      </p:sp>
    </p:spTree>
    <p:extLst>
      <p:ext uri="{BB962C8B-B14F-4D97-AF65-F5344CB8AC3E}">
        <p14:creationId xmlns:p14="http://schemas.microsoft.com/office/powerpoint/2010/main" val="182331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2631C18-F1DC-4E8D-91D8-53D483084F81}" type="slidenum">
              <a:rPr lang="en-GB"/>
              <a:pPr/>
              <a:t>‹#›</a:t>
            </a:fld>
            <a:endParaRPr lang="en-GB"/>
          </a:p>
        </p:txBody>
      </p:sp>
    </p:spTree>
    <p:extLst>
      <p:ext uri="{BB962C8B-B14F-4D97-AF65-F5344CB8AC3E}">
        <p14:creationId xmlns:p14="http://schemas.microsoft.com/office/powerpoint/2010/main" val="163202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58DF42E-C5D1-4A5E-82E4-FA48ECE3CFE8}" type="slidenum">
              <a:rPr lang="en-GB"/>
              <a:pPr/>
              <a:t>‹#›</a:t>
            </a:fld>
            <a:endParaRPr lang="en-GB"/>
          </a:p>
        </p:txBody>
      </p:sp>
    </p:spTree>
    <p:extLst>
      <p:ext uri="{BB962C8B-B14F-4D97-AF65-F5344CB8AC3E}">
        <p14:creationId xmlns:p14="http://schemas.microsoft.com/office/powerpoint/2010/main" val="281499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470EB9A3-86C6-4DE4-A4D9-E84BC4FC3E16}" type="slidenum">
              <a:rPr lang="en-GB"/>
              <a:pPr/>
              <a:t>‹#›</a:t>
            </a:fld>
            <a:endParaRPr lang="en-GB"/>
          </a:p>
        </p:txBody>
      </p:sp>
    </p:spTree>
    <p:extLst>
      <p:ext uri="{BB962C8B-B14F-4D97-AF65-F5344CB8AC3E}">
        <p14:creationId xmlns:p14="http://schemas.microsoft.com/office/powerpoint/2010/main" val="163097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F8F6FB9-224F-4380-8326-DBBEBA857B3B}" type="slidenum">
              <a:rPr lang="en-GB"/>
              <a:pPr/>
              <a:t>‹#›</a:t>
            </a:fld>
            <a:endParaRPr lang="en-GB"/>
          </a:p>
        </p:txBody>
      </p:sp>
    </p:spTree>
    <p:extLst>
      <p:ext uri="{BB962C8B-B14F-4D97-AF65-F5344CB8AC3E}">
        <p14:creationId xmlns:p14="http://schemas.microsoft.com/office/powerpoint/2010/main" val="120405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CD284B3-EDDB-4D4D-810C-CB99FCB20BBA}" type="slidenum">
              <a:rPr lang="en-GB"/>
              <a:pPr/>
              <a:t>‹#›</a:t>
            </a:fld>
            <a:endParaRPr lang="en-GB"/>
          </a:p>
        </p:txBody>
      </p:sp>
    </p:spTree>
    <p:extLst>
      <p:ext uri="{BB962C8B-B14F-4D97-AF65-F5344CB8AC3E}">
        <p14:creationId xmlns:p14="http://schemas.microsoft.com/office/powerpoint/2010/main" val="5696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38EA18B-AFE2-44BC-B230-AABF188F325C}"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eaLnBrk="0" fontAlgn="base" hangingPunct="0">
        <a:spcBef>
          <a:spcPct val="0"/>
        </a:spcBef>
        <a:spcAft>
          <a:spcPct val="0"/>
        </a:spcAft>
        <a:defRPr sz="4400">
          <a:solidFill>
            <a:schemeClr val="tx2"/>
          </a:solidFill>
          <a:latin typeface="Century Gothic" pitchFamily="34" charset="0"/>
        </a:defRPr>
      </a:lvl6pPr>
      <a:lvl7pPr marL="914400" algn="ctr" rtl="0" eaLnBrk="0" fontAlgn="base" hangingPunct="0">
        <a:spcBef>
          <a:spcPct val="0"/>
        </a:spcBef>
        <a:spcAft>
          <a:spcPct val="0"/>
        </a:spcAft>
        <a:defRPr sz="4400">
          <a:solidFill>
            <a:schemeClr val="tx2"/>
          </a:solidFill>
          <a:latin typeface="Century Gothic" pitchFamily="34" charset="0"/>
        </a:defRPr>
      </a:lvl7pPr>
      <a:lvl8pPr marL="1371600" algn="ctr" rtl="0" eaLnBrk="0" fontAlgn="base" hangingPunct="0">
        <a:spcBef>
          <a:spcPct val="0"/>
        </a:spcBef>
        <a:spcAft>
          <a:spcPct val="0"/>
        </a:spcAft>
        <a:defRPr sz="4400">
          <a:solidFill>
            <a:schemeClr val="tx2"/>
          </a:solidFill>
          <a:latin typeface="Century Gothic" pitchFamily="34" charset="0"/>
        </a:defRPr>
      </a:lvl8pPr>
      <a:lvl9pPr marL="1828800" algn="ctr" rtl="0" eaLnBrk="0" fontAlgn="base" hangingPunct="0">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57600" y="2133600"/>
            <a:ext cx="5181600" cy="1143000"/>
          </a:xfrm>
        </p:spPr>
        <p:txBody>
          <a:bodyPr/>
          <a:lstStyle/>
          <a:p>
            <a:pPr algn="l"/>
            <a:r>
              <a:rPr lang="en-GB"/>
              <a:t>ON-SITE RECLAMATION OF PLANT NUTRIENTS IN TOILET WASTES</a:t>
            </a:r>
          </a:p>
        </p:txBody>
      </p:sp>
      <p:sp>
        <p:nvSpPr>
          <p:cNvPr id="3075" name="Rectangle 3"/>
          <p:cNvSpPr>
            <a:spLocks noGrp="1" noChangeArrowheads="1"/>
          </p:cNvSpPr>
          <p:nvPr>
            <p:ph type="subTitle" idx="1"/>
          </p:nvPr>
        </p:nvSpPr>
        <p:spPr>
          <a:xfrm>
            <a:off x="3733800" y="4876800"/>
            <a:ext cx="3657600" cy="685800"/>
          </a:xfrm>
        </p:spPr>
        <p:txBody>
          <a:bodyPr/>
          <a:lstStyle/>
          <a:p>
            <a:pPr algn="l"/>
            <a:r>
              <a:rPr lang="en-GB" sz="2000"/>
              <a:t>Peter Harper</a:t>
            </a:r>
          </a:p>
          <a:p>
            <a:endParaRPr lang="en-GB"/>
          </a:p>
        </p:txBody>
      </p:sp>
      <p:pic>
        <p:nvPicPr>
          <p:cNvPr id="3076" name="Picture 4" descr="CAT_TLB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33763" cy="6858000"/>
          </a:xfrm>
          <a:prstGeom prst="rect">
            <a:avLst/>
          </a:prstGeom>
          <a:noFill/>
          <a:extLst>
            <a:ext uri="{909E8E84-426E-40DD-AFC4-6F175D3DCCD1}">
              <a14:hiddenFill xmlns:a14="http://schemas.microsoft.com/office/drawing/2010/main">
                <a:solidFill>
                  <a:srgbClr val="FFFFFF">
                    <a:alpha val="50000"/>
                  </a:srgbClr>
                </a:solidFill>
              </a14:hiddenFill>
            </a:ext>
          </a:extLst>
        </p:spPr>
      </p:pic>
      <p:sp>
        <p:nvSpPr>
          <p:cNvPr id="3077" name="Line 5"/>
          <p:cNvSpPr>
            <a:spLocks noChangeShapeType="1"/>
          </p:cNvSpPr>
          <p:nvPr/>
        </p:nvSpPr>
        <p:spPr bwMode="auto">
          <a:xfrm>
            <a:off x="3429000" y="0"/>
            <a:ext cx="0" cy="6858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3" name="Picture 3" descr="Ty Ba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0147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lat tan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4348163"/>
            <a:ext cx="3429000" cy="2509837"/>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4724400" y="609600"/>
            <a:ext cx="350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bg1"/>
                </a:solidFill>
              </a:rPr>
              <a:t>‘Ty Bach’ with collection systems for male and female</a:t>
            </a:r>
            <a:endParaRPr lang="en-GB"/>
          </a:p>
        </p:txBody>
      </p:sp>
      <p:sp>
        <p:nvSpPr>
          <p:cNvPr id="10247" name="Line 7"/>
          <p:cNvSpPr>
            <a:spLocks noChangeShapeType="1"/>
          </p:cNvSpPr>
          <p:nvPr/>
        </p:nvSpPr>
        <p:spPr bwMode="auto">
          <a:xfrm flipV="1">
            <a:off x="2133600" y="5867400"/>
            <a:ext cx="3733800" cy="0"/>
          </a:xfrm>
          <a:prstGeom prst="line">
            <a:avLst/>
          </a:prstGeom>
          <a:noFill/>
          <a:ln w="9525">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Sept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405313"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Ekologen 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5275" y="0"/>
            <a:ext cx="3768725"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lat tan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68488" y="5030788"/>
            <a:ext cx="2514600" cy="1839912"/>
          </a:xfrm>
          <a:prstGeom prst="rect">
            <a:avLst/>
          </a:prstGeom>
          <a:solidFill>
            <a:schemeClr val="tx1"/>
          </a:solidFill>
          <a:ln w="9525">
            <a:solidFill>
              <a:schemeClr val="tx1"/>
            </a:solidFill>
            <a:miter lim="800000"/>
            <a:headEnd/>
            <a:tailEnd/>
          </a:ln>
        </p:spPr>
      </p:pic>
      <p:pic>
        <p:nvPicPr>
          <p:cNvPr id="11269" name="Picture 5" descr="Ejektortan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5102225"/>
            <a:ext cx="1981200" cy="1755775"/>
          </a:xfrm>
          <a:prstGeom prst="rect">
            <a:avLst/>
          </a:prstGeom>
          <a:noFill/>
          <a:extLst>
            <a:ext uri="{909E8E84-426E-40DD-AFC4-6F175D3DCCD1}">
              <a14:hiddenFill xmlns:a14="http://schemas.microsoft.com/office/drawing/2010/main">
                <a:solidFill>
                  <a:srgbClr val="FFFFFF"/>
                </a:solidFill>
              </a14:hiddenFill>
            </a:ext>
          </a:extLst>
        </p:spPr>
      </p:pic>
      <p:sp>
        <p:nvSpPr>
          <p:cNvPr id="11270" name="Line 6"/>
          <p:cNvSpPr>
            <a:spLocks noChangeShapeType="1"/>
          </p:cNvSpPr>
          <p:nvPr/>
        </p:nvSpPr>
        <p:spPr bwMode="auto">
          <a:xfrm>
            <a:off x="1981200" y="3810000"/>
            <a:ext cx="838200" cy="21336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1" name="Line 7"/>
          <p:cNvSpPr>
            <a:spLocks noChangeShapeType="1"/>
          </p:cNvSpPr>
          <p:nvPr/>
        </p:nvSpPr>
        <p:spPr bwMode="auto">
          <a:xfrm>
            <a:off x="7315200" y="3657600"/>
            <a:ext cx="533400" cy="16002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Urine separation pla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6313" y="0"/>
            <a:ext cx="30876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ATEIC_compost_both_sid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4648200" cy="3111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TEIC_compost_interi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148013"/>
            <a:ext cx="6019800" cy="4029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Aquatron chamb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06988" cy="3567113"/>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Aquatron_profi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2724150"/>
            <a:ext cx="6172200" cy="4133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9" name="Picture 3" descr="Forky carr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121025" cy="334327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Bean nodul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2275" y="2443163"/>
            <a:ext cx="3641725" cy="441483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Wee and oni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0"/>
            <a:ext cx="5181600" cy="34544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Glaucous cabb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7800" y="3048000"/>
            <a:ext cx="25304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two leek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2400" y="3429000"/>
            <a:ext cx="20701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Box 8"/>
          <p:cNvSpPr txBox="1">
            <a:spLocks noChangeArrowheads="1"/>
          </p:cNvSpPr>
          <p:nvPr/>
        </p:nvSpPr>
        <p:spPr bwMode="auto">
          <a:xfrm>
            <a:off x="2514600" y="152400"/>
            <a:ext cx="3352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bg1"/>
                </a:solidFill>
              </a:rPr>
              <a:t>Some effects of regular applications of stored, dilute urine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3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3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GW plumbing 2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0"/>
            <a:ext cx="647700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Header tan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905000"/>
            <a:ext cx="3302000" cy="4953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4" descr="Straw tra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4219575"/>
            <a:ext cx="3733800" cy="263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house juice into soft fru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164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Blackcurran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0" y="1447800"/>
            <a:ext cx="3363913"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1" name="Picture 3" descr="Pipe in tren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787900" cy="173196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J lines with end tap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565275"/>
            <a:ext cx="6858000" cy="5292725"/>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Root forag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685800"/>
            <a:ext cx="4419600" cy="294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HJ bed &amp; Fr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60985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HJ bed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1828800"/>
            <a:ext cx="3527425"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descr="HJ bed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48325" y="3048000"/>
            <a:ext cx="3495675" cy="3810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5" descr="HJ bed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5400" y="0"/>
            <a:ext cx="4038600" cy="2751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endParaRPr lang="en-US"/>
          </a:p>
        </p:txBody>
      </p:sp>
      <p:pic>
        <p:nvPicPr>
          <p:cNvPr id="21508" name="Picture 4" descr="IMG_4713"/>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a:stretch>
            <a:fillRect/>
          </a:stretch>
        </p:blipFill>
        <p:spPr bwMode="auto">
          <a:xfrm>
            <a:off x="-180975" y="0"/>
            <a:ext cx="4840288" cy="68580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5" descr="IMG_47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0"/>
            <a:ext cx="4840287" cy="68580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99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WHY RECLAIM PLANT NUTRIENTS?</a:t>
            </a:r>
          </a:p>
        </p:txBody>
      </p:sp>
      <p:sp>
        <p:nvSpPr>
          <p:cNvPr id="4099" name="Rectangle 3"/>
          <p:cNvSpPr>
            <a:spLocks noGrp="1" noChangeArrowheads="1"/>
          </p:cNvSpPr>
          <p:nvPr>
            <p:ph type="body" idx="1"/>
          </p:nvPr>
        </p:nvSpPr>
        <p:spPr/>
        <p:txBody>
          <a:bodyPr/>
          <a:lstStyle/>
          <a:p>
            <a:r>
              <a:rPr lang="en-GB" sz="2800"/>
              <a:t>If they are not reclaimed they are wasted</a:t>
            </a:r>
          </a:p>
          <a:p>
            <a:r>
              <a:rPr lang="en-GB" sz="2800"/>
              <a:t>If they are not reclaimed, they cause pollution somewhere else</a:t>
            </a:r>
          </a:p>
          <a:p>
            <a:r>
              <a:rPr lang="en-GB" sz="2800"/>
              <a:t>In the long run, some nutrients will be in short supply</a:t>
            </a:r>
          </a:p>
          <a:p>
            <a:r>
              <a:rPr lang="en-GB" sz="2800"/>
              <a:t>Using household and toilet wastes to fertilise crops for home consumption probably guarantees a complete range of minerals for human health</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peterh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4038" y="0"/>
            <a:ext cx="5233987" cy="7315200"/>
          </a:xfrm>
          <a:prstGeom prst="rect">
            <a:avLst/>
          </a:prstGeom>
          <a:noFill/>
          <a:extLst>
            <a:ext uri="{909E8E84-426E-40DD-AFC4-6F175D3DCCD1}">
              <a14:hiddenFill xmlns:a14="http://schemas.microsoft.com/office/drawing/2010/main">
                <a:solidFill>
                  <a:srgbClr val="FFFFFF"/>
                </a:solidFill>
              </a14:hiddenFill>
            </a:ext>
          </a:extLst>
        </p:spPr>
      </p:pic>
      <p:sp>
        <p:nvSpPr>
          <p:cNvPr id="20484" name="Line 4"/>
          <p:cNvSpPr>
            <a:spLocks noChangeShapeType="1"/>
          </p:cNvSpPr>
          <p:nvPr/>
        </p:nvSpPr>
        <p:spPr bwMode="auto">
          <a:xfrm>
            <a:off x="604838" y="2971800"/>
            <a:ext cx="80010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5" name="Text Box 5"/>
          <p:cNvSpPr txBox="1">
            <a:spLocks noChangeArrowheads="1"/>
          </p:cNvSpPr>
          <p:nvPr/>
        </p:nvSpPr>
        <p:spPr bwMode="auto">
          <a:xfrm>
            <a:off x="5710238" y="0"/>
            <a:ext cx="1219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House</a:t>
            </a:r>
          </a:p>
        </p:txBody>
      </p:sp>
      <p:sp>
        <p:nvSpPr>
          <p:cNvPr id="20486" name="Text Box 6"/>
          <p:cNvSpPr txBox="1">
            <a:spLocks noChangeArrowheads="1"/>
          </p:cNvSpPr>
          <p:nvPr/>
        </p:nvSpPr>
        <p:spPr bwMode="auto">
          <a:xfrm>
            <a:off x="1747838" y="6172200"/>
            <a:ext cx="137636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Garden</a:t>
            </a:r>
          </a:p>
        </p:txBody>
      </p:sp>
      <p:sp>
        <p:nvSpPr>
          <p:cNvPr id="20487" name="Rectangle 7"/>
          <p:cNvSpPr>
            <a:spLocks noChangeArrowheads="1"/>
          </p:cNvSpPr>
          <p:nvPr/>
        </p:nvSpPr>
        <p:spPr bwMode="auto">
          <a:xfrm>
            <a:off x="5329238" y="6248400"/>
            <a:ext cx="19050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9" name="Text Box 9"/>
          <p:cNvSpPr txBox="1">
            <a:spLocks noChangeArrowheads="1"/>
          </p:cNvSpPr>
          <p:nvPr/>
        </p:nvSpPr>
        <p:spPr bwMode="auto">
          <a:xfrm>
            <a:off x="6858000" y="3810000"/>
            <a:ext cx="2057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Existing system  for on-site nutrient recovery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99FFC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WHERE ARE THE NUTRIENTS?</a:t>
            </a:r>
          </a:p>
        </p:txBody>
      </p:sp>
      <p:sp>
        <p:nvSpPr>
          <p:cNvPr id="5123" name="Rectangle 3"/>
          <p:cNvSpPr>
            <a:spLocks noGrp="1" noChangeArrowheads="1"/>
          </p:cNvSpPr>
          <p:nvPr>
            <p:ph type="body" idx="1"/>
          </p:nvPr>
        </p:nvSpPr>
        <p:spPr>
          <a:xfrm>
            <a:off x="838200" y="2286000"/>
            <a:ext cx="7772400" cy="4114800"/>
          </a:xfrm>
        </p:spPr>
        <p:txBody>
          <a:bodyPr/>
          <a:lstStyle/>
          <a:p>
            <a:r>
              <a:rPr lang="en-GB"/>
              <a:t>Toilet wastes</a:t>
            </a:r>
          </a:p>
          <a:p>
            <a:r>
              <a:rPr lang="en-GB"/>
              <a:t>Greywater </a:t>
            </a:r>
          </a:p>
          <a:p>
            <a:endParaRPr lang="en-GB"/>
          </a:p>
          <a:p>
            <a:r>
              <a:rPr lang="en-GB"/>
              <a:t>Kitchen wastes</a:t>
            </a:r>
          </a:p>
          <a:p>
            <a:r>
              <a:rPr lang="en-GB"/>
              <a:t>Garden wastes</a:t>
            </a:r>
          </a:p>
          <a:p>
            <a:r>
              <a:rPr lang="en-GB"/>
              <a:t>Other</a:t>
            </a:r>
          </a:p>
          <a:p>
            <a:pPr>
              <a:buFontTx/>
              <a:buNone/>
            </a:pPr>
            <a:r>
              <a:rPr lang="en-GB" sz="1800"/>
              <a:t>	(vacuum cleaner, pet litter, </a:t>
            </a:r>
          </a:p>
          <a:p>
            <a:pPr>
              <a:buFontTx/>
              <a:buNone/>
            </a:pPr>
            <a:r>
              <a:rPr lang="en-GB" sz="1800"/>
              <a:t>		soiled papers etc)</a:t>
            </a:r>
          </a:p>
        </p:txBody>
      </p:sp>
      <p:sp>
        <p:nvSpPr>
          <p:cNvPr id="5125" name="Text Box 5"/>
          <p:cNvSpPr txBox="1">
            <a:spLocks noChangeArrowheads="1"/>
          </p:cNvSpPr>
          <p:nvPr/>
        </p:nvSpPr>
        <p:spPr bwMode="auto">
          <a:xfrm>
            <a:off x="5029200" y="2514600"/>
            <a:ext cx="236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Sewage stream</a:t>
            </a:r>
          </a:p>
        </p:txBody>
      </p:sp>
      <p:sp>
        <p:nvSpPr>
          <p:cNvPr id="5126" name="Text Box 6"/>
          <p:cNvSpPr txBox="1">
            <a:spLocks noChangeArrowheads="1"/>
          </p:cNvSpPr>
          <p:nvPr/>
        </p:nvSpPr>
        <p:spPr bwMode="auto">
          <a:xfrm>
            <a:off x="5029200" y="4800600"/>
            <a:ext cx="259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Solid waste stream</a:t>
            </a:r>
          </a:p>
        </p:txBody>
      </p:sp>
      <p:sp>
        <p:nvSpPr>
          <p:cNvPr id="5128" name="AutoShape 8"/>
          <p:cNvSpPr>
            <a:spLocks/>
          </p:cNvSpPr>
          <p:nvPr/>
        </p:nvSpPr>
        <p:spPr bwMode="auto">
          <a:xfrm>
            <a:off x="4267200" y="4267200"/>
            <a:ext cx="609600" cy="1676400"/>
          </a:xfrm>
          <a:prstGeom prst="rightBrace">
            <a:avLst>
              <a:gd name="adj1" fmla="val 229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9" name="AutoShape 9"/>
          <p:cNvSpPr>
            <a:spLocks/>
          </p:cNvSpPr>
          <p:nvPr/>
        </p:nvSpPr>
        <p:spPr bwMode="auto">
          <a:xfrm>
            <a:off x="4419600" y="2438400"/>
            <a:ext cx="152400" cy="990600"/>
          </a:xfrm>
          <a:prstGeom prst="righ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GB" sz="2400"/>
              <a:t>WHICH STREAMS ARE MOST WORTH RECLAIMING?</a:t>
            </a:r>
            <a:endParaRPr lang="en-GB"/>
          </a:p>
        </p:txBody>
      </p:sp>
      <p:graphicFrame>
        <p:nvGraphicFramePr>
          <p:cNvPr id="2051" name="Object 3"/>
          <p:cNvGraphicFramePr>
            <a:graphicFrameLocks noGrp="1" noChangeAspect="1"/>
          </p:cNvGraphicFramePr>
          <p:nvPr>
            <p:ph type="tbl" idx="1"/>
          </p:nvPr>
        </p:nvGraphicFramePr>
        <p:xfrm>
          <a:off x="0" y="2392363"/>
          <a:ext cx="9144000" cy="3632200"/>
        </p:xfrm>
        <a:graphic>
          <a:graphicData uri="http://schemas.openxmlformats.org/presentationml/2006/ole">
            <mc:AlternateContent xmlns:mc="http://schemas.openxmlformats.org/markup-compatibility/2006">
              <mc:Choice xmlns:v="urn:schemas-microsoft-com:vml" Requires="v">
                <p:oleObj name="Document" r:id="rId2" imgW="6205680" imgH="2209680" progId="Word.Document.8">
                  <p:embed/>
                </p:oleObj>
              </mc:Choice>
              <mc:Fallback>
                <p:oleObj name="Document" r:id="rId2" imgW="6205680" imgH="220968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2363"/>
                        <a:ext cx="9144000" cy="3632200"/>
                      </a:xfrm>
                      <a:prstGeom prst="rect">
                        <a:avLst/>
                      </a:prstGeom>
                    </p:spPr>
                  </p:pic>
                </p:oleObj>
              </mc:Fallback>
            </mc:AlternateContent>
          </a:graphicData>
        </a:graphic>
      </p:graphicFrame>
      <p:sp>
        <p:nvSpPr>
          <p:cNvPr id="2052" name="AutoShape 4"/>
          <p:cNvSpPr>
            <a:spLocks noChangeArrowheads="1"/>
          </p:cNvSpPr>
          <p:nvPr/>
        </p:nvSpPr>
        <p:spPr bwMode="auto">
          <a:xfrm>
            <a:off x="3124200" y="32766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 name="AutoShape 5"/>
          <p:cNvSpPr>
            <a:spLocks noChangeArrowheads="1"/>
          </p:cNvSpPr>
          <p:nvPr/>
        </p:nvSpPr>
        <p:spPr bwMode="auto">
          <a:xfrm>
            <a:off x="8458200" y="32766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AutoShape 6"/>
          <p:cNvSpPr>
            <a:spLocks noChangeArrowheads="1"/>
          </p:cNvSpPr>
          <p:nvPr/>
        </p:nvSpPr>
        <p:spPr bwMode="auto">
          <a:xfrm>
            <a:off x="5715000" y="47244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5" name="AutoShape 7"/>
          <p:cNvSpPr>
            <a:spLocks noChangeArrowheads="1"/>
          </p:cNvSpPr>
          <p:nvPr/>
        </p:nvSpPr>
        <p:spPr bwMode="auto">
          <a:xfrm>
            <a:off x="5715000" y="32766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6" name="AutoShape 8"/>
          <p:cNvSpPr>
            <a:spLocks noChangeArrowheads="1"/>
          </p:cNvSpPr>
          <p:nvPr/>
        </p:nvSpPr>
        <p:spPr bwMode="auto">
          <a:xfrm>
            <a:off x="5727700" y="35687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AutoShape 10"/>
          <p:cNvSpPr>
            <a:spLocks noChangeArrowheads="1"/>
          </p:cNvSpPr>
          <p:nvPr/>
        </p:nvSpPr>
        <p:spPr bwMode="auto">
          <a:xfrm>
            <a:off x="3124200" y="48006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 name="AutoShape 11"/>
          <p:cNvSpPr>
            <a:spLocks noChangeArrowheads="1"/>
          </p:cNvSpPr>
          <p:nvPr/>
        </p:nvSpPr>
        <p:spPr bwMode="auto">
          <a:xfrm>
            <a:off x="3124200" y="38862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 name="AutoShape 12"/>
          <p:cNvSpPr>
            <a:spLocks noChangeArrowheads="1"/>
          </p:cNvSpPr>
          <p:nvPr/>
        </p:nvSpPr>
        <p:spPr bwMode="auto">
          <a:xfrm>
            <a:off x="8458200" y="39624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 name="AutoShape 13"/>
          <p:cNvSpPr>
            <a:spLocks noChangeArrowheads="1"/>
          </p:cNvSpPr>
          <p:nvPr/>
        </p:nvSpPr>
        <p:spPr bwMode="auto">
          <a:xfrm>
            <a:off x="8458200" y="3581400"/>
            <a:ext cx="3048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200400"/>
            <a:ext cx="7772400" cy="1143000"/>
          </a:xfrm>
          <a:noFill/>
          <a:extLst>
            <a:ext uri="{909E8E84-426E-40DD-AFC4-6F175D3DCCD1}">
              <a14:hiddenFill xmlns:a14="http://schemas.microsoft.com/office/drawing/2010/main">
                <a:solidFill>
                  <a:srgbClr val="FFCC00"/>
                </a:solidFill>
              </a14:hiddenFill>
            </a:ext>
          </a:extLst>
        </p:spPr>
        <p:txBody>
          <a:bodyPr/>
          <a:lstStyle/>
          <a:p>
            <a:r>
              <a:rPr lang="en-GB" b="1">
                <a:solidFill>
                  <a:srgbClr val="666633"/>
                </a:solidFill>
              </a:rPr>
              <a:t>Urine, household organic wastes</a:t>
            </a:r>
            <a:r>
              <a:rPr lang="en-GB">
                <a:solidFill>
                  <a:srgbClr val="666633"/>
                </a:solidFill>
              </a:rPr>
              <a:t>, and </a:t>
            </a:r>
            <a:r>
              <a:rPr lang="en-GB" b="1">
                <a:solidFill>
                  <a:srgbClr val="666633"/>
                </a:solidFill>
              </a:rPr>
              <a:t>garden wastes</a:t>
            </a:r>
            <a:r>
              <a:rPr lang="en-GB"/>
              <a:t> rank high on all three criteria.</a:t>
            </a:r>
            <a:br>
              <a:rPr lang="en-GB"/>
            </a:br>
            <a:r>
              <a:rPr lang="en-GB"/>
              <a:t>Between them they account for 70-90% of the nutrient flow in most households.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667000"/>
            <a:ext cx="7772400" cy="1143000"/>
          </a:xfrm>
        </p:spPr>
        <p:txBody>
          <a:bodyPr/>
          <a:lstStyle/>
          <a:p>
            <a:r>
              <a:rPr lang="en-GB"/>
              <a:t>Practical on-site nutrient reclamation systems should probably focus on these three streams.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99FFCC"/>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USING URINE</a:t>
            </a:r>
          </a:p>
        </p:txBody>
      </p:sp>
      <p:sp>
        <p:nvSpPr>
          <p:cNvPr id="8195" name="Rectangle 3"/>
          <p:cNvSpPr>
            <a:spLocks noGrp="1" noChangeArrowheads="1"/>
          </p:cNvSpPr>
          <p:nvPr>
            <p:ph type="body" idx="1"/>
          </p:nvPr>
        </p:nvSpPr>
        <p:spPr/>
        <p:txBody>
          <a:bodyPr/>
          <a:lstStyle/>
          <a:p>
            <a:r>
              <a:rPr lang="en-GB" sz="2800"/>
              <a:t>Urine contains a wide range of nutrients, and is particularly rich in nitrogen</a:t>
            </a:r>
          </a:p>
          <a:p>
            <a:r>
              <a:rPr lang="en-GB" sz="2800"/>
              <a:t>Nitrogen content depends on diet</a:t>
            </a:r>
          </a:p>
          <a:p>
            <a:r>
              <a:rPr lang="en-GB" sz="2800"/>
              <a:t>High salt content causes problems for direct use</a:t>
            </a:r>
          </a:p>
          <a:p>
            <a:r>
              <a:rPr lang="en-GB" sz="2800"/>
              <a:t>High ammonia content if stored</a:t>
            </a:r>
          </a:p>
          <a:p>
            <a:r>
              <a:rPr lang="en-GB" sz="2800"/>
              <a:t>Best used immediately</a:t>
            </a:r>
          </a:p>
          <a:p>
            <a:r>
              <a:rPr lang="en-GB" sz="2800"/>
              <a:t>Should always be diluted</a:t>
            </a:r>
            <a:endParaRPr lang="en-GB"/>
          </a:p>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Urine lawn damag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28800"/>
            <a:ext cx="57912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Urine lawn damag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371600"/>
            <a:ext cx="3355975"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1295400" y="8382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bg1"/>
                </a:solidFill>
              </a:rPr>
              <a:t>Urine damage to grass</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99FF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t>COLLECTING AND STORING URINE</a:t>
            </a:r>
          </a:p>
        </p:txBody>
      </p:sp>
      <p:sp>
        <p:nvSpPr>
          <p:cNvPr id="9219" name="Rectangle 3"/>
          <p:cNvSpPr>
            <a:spLocks noGrp="1" noChangeArrowheads="1"/>
          </p:cNvSpPr>
          <p:nvPr>
            <p:ph type="body" idx="1"/>
          </p:nvPr>
        </p:nvSpPr>
        <p:spPr>
          <a:xfrm>
            <a:off x="990600" y="2209800"/>
            <a:ext cx="7772400" cy="4114800"/>
          </a:xfrm>
        </p:spPr>
        <p:txBody>
          <a:bodyPr/>
          <a:lstStyle/>
          <a:p>
            <a:r>
              <a:rPr lang="en-GB"/>
              <a:t>Well-designed collection devices are advisable</a:t>
            </a:r>
          </a:p>
          <a:p>
            <a:r>
              <a:rPr lang="en-GB"/>
              <a:t>But they can be very simple</a:t>
            </a:r>
          </a:p>
          <a:p>
            <a:r>
              <a:rPr lang="en-GB"/>
              <a:t>Different for men and women</a:t>
            </a:r>
          </a:p>
          <a:p>
            <a:r>
              <a:rPr lang="en-GB"/>
              <a:t>Urine can be collected for immediate use, or</a:t>
            </a:r>
          </a:p>
          <a:p>
            <a:r>
              <a:rPr lang="en-GB"/>
              <a:t>Stored for use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947</Words>
  <Application>Microsoft Office PowerPoint</Application>
  <PresentationFormat>On-screen Show (4:3)</PresentationFormat>
  <Paragraphs>68</Paragraphs>
  <Slides>20</Slides>
  <Notes>10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Calibri</vt:lpstr>
      <vt:lpstr>Century Gothic</vt:lpstr>
      <vt:lpstr>Default Design</vt:lpstr>
      <vt:lpstr>Document</vt:lpstr>
      <vt:lpstr>ON-SITE RECLAMATION OF PLANT NUTRIENTS IN TOILET WASTES</vt:lpstr>
      <vt:lpstr>WHY RECLAIM PLANT NUTRIENTS?</vt:lpstr>
      <vt:lpstr>WHERE ARE THE NUTRIENTS?</vt:lpstr>
      <vt:lpstr>WHICH STREAMS ARE MOST WORTH RECLAIMING?</vt:lpstr>
      <vt:lpstr>Urine, household organic wastes, and garden wastes rank high on all three criteria. Between them they account for 70-90% of the nutrient flow in most households.</vt:lpstr>
      <vt:lpstr>Practical on-site nutrient reclamation systems should probably focus on these three streams.</vt:lpstr>
      <vt:lpstr>USING URINE</vt:lpstr>
      <vt:lpstr>PowerPoint Presentation</vt:lpstr>
      <vt:lpstr>COLLECTING AND STORING URINE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ON-SITE RECLAMATION OF PLANT NUTRIENTS IN TOILET WASTES</dc:title>
  <dc:creator>Peter Harper</dc:creator>
  <cp:lastModifiedBy>Peter Harper</cp:lastModifiedBy>
  <cp:revision>20</cp:revision>
  <dcterms:created xsi:type="dcterms:W3CDTF">2002-10-26T17:38:06Z</dcterms:created>
  <dcterms:modified xsi:type="dcterms:W3CDTF">2023-08-08T12:24:20Z</dcterms:modified>
</cp:coreProperties>
</file>