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9" r:id="rId5"/>
    <p:sldId id="260" r:id="rId6"/>
    <p:sldId id="268" r:id="rId7"/>
    <p:sldId id="263" r:id="rId8"/>
    <p:sldId id="264" r:id="rId9"/>
    <p:sldId id="261" r:id="rId10"/>
    <p:sldId id="257" r:id="rId11"/>
    <p:sldId id="272" r:id="rId12"/>
    <p:sldId id="258" r:id="rId13"/>
    <p:sldId id="270" r:id="rId14"/>
    <p:sldId id="271" r:id="rId15"/>
    <p:sldId id="267" r:id="rId16"/>
    <p:sldId id="265" r:id="rId17"/>
    <p:sldId id="273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60179977502811"/>
          <c:y val="4.576271186440678E-2"/>
          <c:w val="0.80427446569178851"/>
          <c:h val="0.8745762711864406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FF0000"/>
              </a:solidFill>
              <a:ln w="38100"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Sheet1!$B$1:$O$1</c:f>
              <c:numCache>
                <c:formatCode>General</c:formatCode>
                <c:ptCount val="14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</c:numCache>
            </c:numRef>
          </c:cat>
          <c:val>
            <c:numRef>
              <c:f>Sheet1!$B$2:$O$2</c:f>
              <c:numCache>
                <c:formatCode>General</c:formatCode>
                <c:ptCount val="14"/>
                <c:pt idx="0">
                  <c:v>120</c:v>
                </c:pt>
                <c:pt idx="1">
                  <c:v>110</c:v>
                </c:pt>
                <c:pt idx="2">
                  <c:v>100</c:v>
                </c:pt>
                <c:pt idx="3">
                  <c:v>50</c:v>
                </c:pt>
                <c:pt idx="4">
                  <c:v>20</c:v>
                </c:pt>
                <c:pt idx="5">
                  <c:v>20</c:v>
                </c:pt>
                <c:pt idx="6">
                  <c:v>40</c:v>
                </c:pt>
                <c:pt idx="7">
                  <c:v>90</c:v>
                </c:pt>
                <c:pt idx="8">
                  <c:v>100</c:v>
                </c:pt>
                <c:pt idx="9">
                  <c:v>90</c:v>
                </c:pt>
                <c:pt idx="10">
                  <c:v>70</c:v>
                </c:pt>
                <c:pt idx="11">
                  <c:v>50</c:v>
                </c:pt>
                <c:pt idx="12">
                  <c:v>30</c:v>
                </c:pt>
                <c:pt idx="13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E6-412A-8BE2-A985EB4B11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001664"/>
        <c:axId val="98003584"/>
      </c:lineChart>
      <c:catAx>
        <c:axId val="9800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003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8003584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55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1800" dirty="0">
                    <a:latin typeface="Trebuchet MS" pitchFamily="34" charset="0"/>
                  </a:rPr>
                  <a:t>HOW MANY YEARS HAVE WE GOT?</a:t>
                </a:r>
              </a:p>
              <a:p>
                <a:pPr>
                  <a:defRPr sz="255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1800" dirty="0">
                    <a:latin typeface="Trebuchet MS" pitchFamily="34" charset="0"/>
                  </a:rPr>
                  <a:t>WHICH HORSE IS WINNING?</a:t>
                </a:r>
              </a:p>
            </c:rich>
          </c:tx>
          <c:layout>
            <c:manualLayout>
              <c:xMode val="edge"/>
              <c:yMode val="edge"/>
              <c:x val="4.0891226307780942E-2"/>
              <c:y val="0.2013510958038778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5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001664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D73B-F199-4DAB-B755-75ED80091AE7}" type="datetimeFigureOut">
              <a:rPr lang="en-GB" smtClean="0"/>
              <a:t>02/01/2020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6EA6-B55C-4144-903D-82298C2CC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47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D73B-F199-4DAB-B755-75ED80091AE7}" type="datetimeFigureOut">
              <a:rPr lang="en-GB" smtClean="0"/>
              <a:t>02/01/2020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6EA6-B55C-4144-903D-82298C2CC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51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D73B-F199-4DAB-B755-75ED80091AE7}" type="datetimeFigureOut">
              <a:rPr lang="en-GB" smtClean="0"/>
              <a:t>02/01/2020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6EA6-B55C-4144-903D-82298C2CC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342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02/01/2020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3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02/01/2020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40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02/01/2020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31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02/01/2020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05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02/01/2020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08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02/01/2020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31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02/01/2020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3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02/01/2020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7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D73B-F199-4DAB-B755-75ED80091AE7}" type="datetimeFigureOut">
              <a:rPr lang="en-GB" smtClean="0"/>
              <a:t>02/01/2020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6EA6-B55C-4144-903D-82298C2CC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49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02/01/2020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84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02/01/2020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27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02/01/2020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03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Trebuchet MS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D3F54616-A2C9-4BD8-93BC-14FDD8C2C40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9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0A015682-92AD-4F7A-844A-2AD19EAC682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43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FDBC2404-D864-4A14-9FD5-D4DADFF97F6C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71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BF8DA40A-77D2-41B2-BA48-479E02615369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87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rebuchet MS" pitchFamily="34" charset="0"/>
              </a:defRPr>
            </a:lvl1pPr>
            <a:lvl2pPr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rebuchet MS" pitchFamily="34" charset="0"/>
              </a:defRPr>
            </a:lvl1pPr>
            <a:lvl2pPr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56CE43C5-225E-4B4A-A913-79A290C6E1E9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24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AF5CF3A2-7194-498D-8D7D-9C338D31A8DA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05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9682AB8B-D9DF-4099-9567-FC7C91A6175A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3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D73B-F199-4DAB-B755-75ED80091AE7}" type="datetimeFigureOut">
              <a:rPr lang="en-GB" smtClean="0"/>
              <a:t>02/01/2020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6EA6-B55C-4144-903D-82298C2CC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6601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rebuchet MS" pitchFamily="34" charset="0"/>
              </a:defRPr>
            </a:lvl1pPr>
            <a:lvl2pPr>
              <a:defRPr sz="2800">
                <a:latin typeface="Trebuchet MS" pitchFamily="34" charset="0"/>
              </a:defRPr>
            </a:lvl2pPr>
            <a:lvl3pPr>
              <a:defRPr sz="2400">
                <a:latin typeface="Trebuchet MS" pitchFamily="34" charset="0"/>
              </a:defRPr>
            </a:lvl3pPr>
            <a:lvl4pPr>
              <a:defRPr sz="2000">
                <a:latin typeface="Trebuchet MS" pitchFamily="34" charset="0"/>
              </a:defRPr>
            </a:lvl4pPr>
            <a:lvl5pPr>
              <a:defRPr sz="2000">
                <a:latin typeface="Trebuchet MS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EA82E6F6-553E-4809-A0C6-5D40105F66B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18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Trebuchet MS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4E1BD957-178C-420E-BC9E-AE5F761888B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94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31F9BF6B-B495-4B8B-8CEA-C0ADE476ABF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61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B5CDA6E3-49DD-4C3E-8E0A-D88C152B74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6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D73B-F199-4DAB-B755-75ED80091AE7}" type="datetimeFigureOut">
              <a:rPr lang="en-GB" smtClean="0"/>
              <a:t>02/01/2020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6EA6-B55C-4144-903D-82298C2CC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58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D73B-F199-4DAB-B755-75ED80091AE7}" type="datetimeFigureOut">
              <a:rPr lang="en-GB" smtClean="0"/>
              <a:t>02/01/2020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6EA6-B55C-4144-903D-82298C2CC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65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D73B-F199-4DAB-B755-75ED80091AE7}" type="datetimeFigureOut">
              <a:rPr lang="en-GB" smtClean="0"/>
              <a:t>02/01/2020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6EA6-B55C-4144-903D-82298C2CC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8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D73B-F199-4DAB-B755-75ED80091AE7}" type="datetimeFigureOut">
              <a:rPr lang="en-GB" smtClean="0"/>
              <a:t>02/01/2020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6EA6-B55C-4144-903D-82298C2CC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64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D73B-F199-4DAB-B755-75ED80091AE7}" type="datetimeFigureOut">
              <a:rPr lang="en-GB" smtClean="0"/>
              <a:t>02/01/2020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6EA6-B55C-4144-903D-82298C2CC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650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D73B-F199-4DAB-B755-75ED80091AE7}" type="datetimeFigureOut">
              <a:rPr lang="en-GB" smtClean="0"/>
              <a:t>02/01/2020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6EA6-B55C-4144-903D-82298C2CC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6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DD73B-F199-4DAB-B755-75ED80091AE7}" type="datetimeFigureOut">
              <a:rPr lang="en-GB" smtClean="0"/>
              <a:t>02/01/2020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E6EA6-B55C-4144-903D-82298C2CC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22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02/01/2020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854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rebuchet MS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rebuchet MS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rebuchet MS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7E479A-1D85-4585-B9C3-A0307EEF010B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8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rebuchet MS" pitchFamily="34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rebuchet MS" pitchFamily="34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rebuchet MS" pitchFamily="34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rebuchet MS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340768"/>
            <a:ext cx="7772400" cy="1470025"/>
          </a:xfrm>
        </p:spPr>
        <p:txBody>
          <a:bodyPr>
            <a:normAutofit/>
          </a:bodyPr>
          <a:lstStyle/>
          <a:p>
            <a:r>
              <a:rPr lang="en-GB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years later</a:t>
            </a:r>
            <a:r>
              <a:rPr lang="en-GB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Harper</a:t>
            </a:r>
          </a:p>
          <a:p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for Alternative Technology</a:t>
            </a:r>
          </a:p>
          <a:p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Wales</a:t>
            </a:r>
          </a:p>
        </p:txBody>
      </p:sp>
    </p:spTree>
    <p:extLst>
      <p:ext uri="{BB962C8B-B14F-4D97-AF65-F5344CB8AC3E}">
        <p14:creationId xmlns:p14="http://schemas.microsoft.com/office/powerpoint/2010/main" val="1162366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732524"/>
              </p:ext>
            </p:extLst>
          </p:nvPr>
        </p:nvGraphicFramePr>
        <p:xfrm>
          <a:off x="520701" y="644525"/>
          <a:ext cx="8461375" cy="621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9" name="AutoShape 3"/>
          <p:cNvSpPr>
            <a:spLocks/>
          </p:cNvSpPr>
          <p:nvPr/>
        </p:nvSpPr>
        <p:spPr bwMode="auto">
          <a:xfrm rot="16200000" flipH="1">
            <a:off x="4049552" y="1143161"/>
            <a:ext cx="252413" cy="1512566"/>
          </a:xfrm>
          <a:prstGeom prst="leftBrace">
            <a:avLst>
              <a:gd name="adj1" fmla="val 439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latin typeface="Trebuchet MS" pitchFamily="34" charset="0"/>
            </a:endParaRPr>
          </a:p>
        </p:txBody>
      </p:sp>
      <p:sp>
        <p:nvSpPr>
          <p:cNvPr id="24580" name="AutoShape 4"/>
          <p:cNvSpPr>
            <a:spLocks/>
          </p:cNvSpPr>
          <p:nvPr/>
        </p:nvSpPr>
        <p:spPr bwMode="auto">
          <a:xfrm rot="16200000" flipH="1">
            <a:off x="7488290" y="1089075"/>
            <a:ext cx="360362" cy="2160488"/>
          </a:xfrm>
          <a:prstGeom prst="leftBrace">
            <a:avLst>
              <a:gd name="adj1" fmla="val 382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latin typeface="Trebuchet MS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045463" y="1112412"/>
            <a:ext cx="22320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latin typeface="Trebuchet MS" pitchFamily="34" charset="0"/>
              </a:rPr>
              <a:t>‘FIRST WAVE’ of environmentalism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588227" y="985234"/>
            <a:ext cx="2019388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latin typeface="Trebuchet MS" pitchFamily="34" charset="0"/>
              </a:rPr>
              <a:t>‘SECOND WAVE’</a:t>
            </a:r>
          </a:p>
          <a:p>
            <a:pPr algn="ctr">
              <a:spcBef>
                <a:spcPct val="50000"/>
              </a:spcBef>
            </a:pPr>
            <a:r>
              <a:rPr lang="en-GB" b="1" dirty="0">
                <a:latin typeface="Trebuchet MS" pitchFamily="34" charset="0"/>
              </a:rPr>
              <a:t>CLIMATE CHANGE ERA 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768306" y="2862988"/>
            <a:ext cx="1152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>
                <a:latin typeface="Trebuchet MS" pitchFamily="34" charset="0"/>
              </a:rPr>
              <a:t>LINEAR MODELS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7414865" y="4082053"/>
            <a:ext cx="165576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>
                <a:latin typeface="Trebuchet MS" pitchFamily="34" charset="0"/>
              </a:rPr>
              <a:t>RISK-OF-FEEDBACK MODELS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484438" y="4786313"/>
            <a:ext cx="187166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>
                <a:latin typeface="Trebuchet MS" pitchFamily="34" charset="0"/>
              </a:rPr>
              <a:t>ERA OF ‘PRECAUTIONARY PESSIMISM’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068414" y="1673260"/>
            <a:ext cx="165735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>
                <a:latin typeface="Trebuchet MS" pitchFamily="34" charset="0"/>
              </a:rPr>
              <a:t>ERA OF EVIDENCE-BASED REASSESSMENT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640960" cy="1143000"/>
          </a:xfrm>
        </p:spPr>
        <p:txBody>
          <a:bodyPr>
            <a:noAutofit/>
          </a:bodyPr>
          <a:lstStyle/>
          <a:p>
            <a:r>
              <a:rPr lang="en-GB" sz="3600" dirty="0"/>
              <a:t>THIS IS WHY THE 2010s FEEL LIKE THE 1970s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197126" y="5516563"/>
            <a:ext cx="176736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>
                <a:latin typeface="Trebuchet MS" pitchFamily="34" charset="0"/>
              </a:rPr>
              <a:t>MORE ‘PRECAUTIONARY PESSIMISM’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916241" y="3325701"/>
            <a:ext cx="1080120" cy="2232248"/>
            <a:chOff x="4427984" y="3356992"/>
            <a:chExt cx="1080120" cy="2232248"/>
          </a:xfrm>
        </p:grpSpPr>
        <p:sp>
          <p:nvSpPr>
            <p:cNvPr id="4" name="TextBox 3"/>
            <p:cNvSpPr txBox="1"/>
            <p:nvPr/>
          </p:nvSpPr>
          <p:spPr>
            <a:xfrm>
              <a:off x="4427984" y="3356992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UNCHE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4932040" y="3799001"/>
              <a:ext cx="0" cy="179023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100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80" grpId="0" animBg="1"/>
      <p:bldP spid="24581" grpId="0"/>
      <p:bldP spid="24582" grpId="0"/>
      <p:bldP spid="24583" grpId="0"/>
      <p:bldP spid="24584" grpId="0"/>
      <p:bldP spid="24585" grpId="0"/>
      <p:bldP spid="24586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>
            <a:noAutofit/>
          </a:bodyPr>
          <a:lstStyle/>
          <a:p>
            <a:r>
              <a:rPr lang="en-GB" sz="3200" dirty="0">
                <a:latin typeface="Trebuchet MS" pitchFamily="34" charset="0"/>
              </a:rPr>
              <a:t>ROCKSTRÖM </a:t>
            </a:r>
            <a:r>
              <a:rPr lang="en-GB" sz="3200" i="1" dirty="0">
                <a:latin typeface="Trebuchet MS" pitchFamily="34" charset="0"/>
              </a:rPr>
              <a:t>et al</a:t>
            </a:r>
            <a:r>
              <a:rPr lang="en-GB" sz="3200" dirty="0">
                <a:latin typeface="Trebuchet MS" pitchFamily="34" charset="0"/>
              </a:rPr>
              <a:t>., </a:t>
            </a:r>
            <a:br>
              <a:rPr lang="en-GB" sz="3200" dirty="0">
                <a:latin typeface="Trebuchet MS" pitchFamily="34" charset="0"/>
              </a:rPr>
            </a:br>
            <a:r>
              <a:rPr lang="en-GB" sz="3200" dirty="0">
                <a:latin typeface="Trebuchet MS" pitchFamily="34" charset="0"/>
              </a:rPr>
              <a:t>Nine ‘PLANETARY BOUNDARIES’</a:t>
            </a:r>
          </a:p>
        </p:txBody>
      </p:sp>
      <p:pic>
        <p:nvPicPr>
          <p:cNvPr id="8" name="Content Placeholder 7" descr="http://www.stockholmresilience.org/images/18.7cf9c5aa121e17bab42800043477/PB-quantitative-evolutio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80920" cy="504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art.ngfiles.com/images/110/t3hr00tb33r_cow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52" r="9634"/>
          <a:stretch/>
        </p:blipFill>
        <p:spPr bwMode="auto">
          <a:xfrm>
            <a:off x="1835696" y="4581128"/>
            <a:ext cx="812115" cy="6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rt.ngfiles.com/images/110/t3hr00tb33r_cow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52" r="9634"/>
          <a:stretch/>
        </p:blipFill>
        <p:spPr bwMode="auto">
          <a:xfrm>
            <a:off x="4139952" y="5301208"/>
            <a:ext cx="812115" cy="6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rt.ngfiles.com/images/110/t3hr00tb33r_cow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52" r="9634"/>
          <a:stretch/>
        </p:blipFill>
        <p:spPr bwMode="auto">
          <a:xfrm>
            <a:off x="2952611" y="5368819"/>
            <a:ext cx="812115" cy="6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art.ngfiles.com/images/110/t3hr00tb33r_cow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52" r="9634"/>
          <a:stretch/>
        </p:blipFill>
        <p:spPr bwMode="auto">
          <a:xfrm>
            <a:off x="5121694" y="4598720"/>
            <a:ext cx="812115" cy="6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owcarboneconomy.com/Resources/NewsImages/Kingsnorth+power+station+_1235_19117676_1_0_7016628_300320x3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7720" y="1772816"/>
            <a:ext cx="829911" cy="82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lowcarboneconomy.com/Resources/NewsImages/Kingsnorth+power+station+_1235_19117676_1_0_7016628_300320x3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825" y="2221472"/>
            <a:ext cx="829911" cy="82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94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onservationreport.files.wordpress.com/2009/06/offshore-wind-turbines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688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ENVIRONMENTAL TECHNOLOGY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we try hard </a:t>
            </a:r>
            <a:r>
              <a:rPr lang="en-GB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require behavioural changes!</a:t>
            </a:r>
          </a:p>
          <a:p>
            <a:pPr lvl="1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we fail in some areas</a:t>
            </a:r>
          </a:p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emphasis on control of demand, but not in terms of ‘lifestyles’</a:t>
            </a:r>
          </a:p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mostly very big, along with major infrastructure changes</a:t>
            </a:r>
          </a:p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can be done with 100% renewable technology, but all technologies must be ‘on the table’</a:t>
            </a:r>
          </a:p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probably cannot be done without major changes in diet and land use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28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A NUTSHELL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7624" y="1628800"/>
            <a:ext cx="7596158" cy="4536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191490" y="4189843"/>
            <a:ext cx="7592291" cy="880437"/>
          </a:xfrm>
          <a:custGeom>
            <a:avLst/>
            <a:gdLst>
              <a:gd name="connsiteX0" fmla="*/ 0 w 7536873"/>
              <a:gd name="connsiteY0" fmla="*/ 529252 h 988828"/>
              <a:gd name="connsiteX1" fmla="*/ 457200 w 7536873"/>
              <a:gd name="connsiteY1" fmla="*/ 362997 h 988828"/>
              <a:gd name="connsiteX2" fmla="*/ 748145 w 7536873"/>
              <a:gd name="connsiteY2" fmla="*/ 169034 h 988828"/>
              <a:gd name="connsiteX3" fmla="*/ 997527 w 7536873"/>
              <a:gd name="connsiteY3" fmla="*/ 72052 h 988828"/>
              <a:gd name="connsiteX4" fmla="*/ 1316182 w 7536873"/>
              <a:gd name="connsiteY4" fmla="*/ 2779 h 988828"/>
              <a:gd name="connsiteX5" fmla="*/ 1482436 w 7536873"/>
              <a:gd name="connsiteY5" fmla="*/ 16634 h 988828"/>
              <a:gd name="connsiteX6" fmla="*/ 1690254 w 7536873"/>
              <a:gd name="connsiteY6" fmla="*/ 44343 h 988828"/>
              <a:gd name="connsiteX7" fmla="*/ 2078182 w 7536873"/>
              <a:gd name="connsiteY7" fmla="*/ 210597 h 988828"/>
              <a:gd name="connsiteX8" fmla="*/ 2729345 w 7536873"/>
              <a:gd name="connsiteY8" fmla="*/ 459979 h 988828"/>
              <a:gd name="connsiteX9" fmla="*/ 3726873 w 7536873"/>
              <a:gd name="connsiteY9" fmla="*/ 640088 h 988828"/>
              <a:gd name="connsiteX10" fmla="*/ 4655127 w 7536873"/>
              <a:gd name="connsiteY10" fmla="*/ 792488 h 988828"/>
              <a:gd name="connsiteX11" fmla="*/ 5306291 w 7536873"/>
              <a:gd name="connsiteY11" fmla="*/ 834052 h 988828"/>
              <a:gd name="connsiteX12" fmla="*/ 6636327 w 7536873"/>
              <a:gd name="connsiteY12" fmla="*/ 986452 h 988828"/>
              <a:gd name="connsiteX13" fmla="*/ 7301345 w 7536873"/>
              <a:gd name="connsiteY13" fmla="*/ 931034 h 988828"/>
              <a:gd name="connsiteX14" fmla="*/ 7536873 w 7536873"/>
              <a:gd name="connsiteY14" fmla="*/ 986452 h 988828"/>
              <a:gd name="connsiteX0" fmla="*/ 0 w 7536873"/>
              <a:gd name="connsiteY0" fmla="*/ 529252 h 988828"/>
              <a:gd name="connsiteX1" fmla="*/ 457200 w 7536873"/>
              <a:gd name="connsiteY1" fmla="*/ 362997 h 988828"/>
              <a:gd name="connsiteX2" fmla="*/ 764047 w 7536873"/>
              <a:gd name="connsiteY2" fmla="*/ 200840 h 988828"/>
              <a:gd name="connsiteX3" fmla="*/ 997527 w 7536873"/>
              <a:gd name="connsiteY3" fmla="*/ 72052 h 988828"/>
              <a:gd name="connsiteX4" fmla="*/ 1316182 w 7536873"/>
              <a:gd name="connsiteY4" fmla="*/ 2779 h 988828"/>
              <a:gd name="connsiteX5" fmla="*/ 1482436 w 7536873"/>
              <a:gd name="connsiteY5" fmla="*/ 16634 h 988828"/>
              <a:gd name="connsiteX6" fmla="*/ 1690254 w 7536873"/>
              <a:gd name="connsiteY6" fmla="*/ 44343 h 988828"/>
              <a:gd name="connsiteX7" fmla="*/ 2078182 w 7536873"/>
              <a:gd name="connsiteY7" fmla="*/ 210597 h 988828"/>
              <a:gd name="connsiteX8" fmla="*/ 2729345 w 7536873"/>
              <a:gd name="connsiteY8" fmla="*/ 459979 h 988828"/>
              <a:gd name="connsiteX9" fmla="*/ 3726873 w 7536873"/>
              <a:gd name="connsiteY9" fmla="*/ 640088 h 988828"/>
              <a:gd name="connsiteX10" fmla="*/ 4655127 w 7536873"/>
              <a:gd name="connsiteY10" fmla="*/ 792488 h 988828"/>
              <a:gd name="connsiteX11" fmla="*/ 5306291 w 7536873"/>
              <a:gd name="connsiteY11" fmla="*/ 834052 h 988828"/>
              <a:gd name="connsiteX12" fmla="*/ 6636327 w 7536873"/>
              <a:gd name="connsiteY12" fmla="*/ 986452 h 988828"/>
              <a:gd name="connsiteX13" fmla="*/ 7301345 w 7536873"/>
              <a:gd name="connsiteY13" fmla="*/ 931034 h 988828"/>
              <a:gd name="connsiteX14" fmla="*/ 7536873 w 7536873"/>
              <a:gd name="connsiteY14" fmla="*/ 986452 h 988828"/>
              <a:gd name="connsiteX0" fmla="*/ 0 w 7536873"/>
              <a:gd name="connsiteY0" fmla="*/ 534555 h 994131"/>
              <a:gd name="connsiteX1" fmla="*/ 457200 w 7536873"/>
              <a:gd name="connsiteY1" fmla="*/ 368300 h 994131"/>
              <a:gd name="connsiteX2" fmla="*/ 764047 w 7536873"/>
              <a:gd name="connsiteY2" fmla="*/ 206143 h 994131"/>
              <a:gd name="connsiteX3" fmla="*/ 997527 w 7536873"/>
              <a:gd name="connsiteY3" fmla="*/ 77355 h 994131"/>
              <a:gd name="connsiteX4" fmla="*/ 1316182 w 7536873"/>
              <a:gd name="connsiteY4" fmla="*/ 8082 h 994131"/>
              <a:gd name="connsiteX5" fmla="*/ 1506290 w 7536873"/>
              <a:gd name="connsiteY5" fmla="*/ 6034 h 994131"/>
              <a:gd name="connsiteX6" fmla="*/ 1690254 w 7536873"/>
              <a:gd name="connsiteY6" fmla="*/ 49646 h 994131"/>
              <a:gd name="connsiteX7" fmla="*/ 2078182 w 7536873"/>
              <a:gd name="connsiteY7" fmla="*/ 215900 h 994131"/>
              <a:gd name="connsiteX8" fmla="*/ 2729345 w 7536873"/>
              <a:gd name="connsiteY8" fmla="*/ 465282 h 994131"/>
              <a:gd name="connsiteX9" fmla="*/ 3726873 w 7536873"/>
              <a:gd name="connsiteY9" fmla="*/ 645391 h 994131"/>
              <a:gd name="connsiteX10" fmla="*/ 4655127 w 7536873"/>
              <a:gd name="connsiteY10" fmla="*/ 797791 h 994131"/>
              <a:gd name="connsiteX11" fmla="*/ 5306291 w 7536873"/>
              <a:gd name="connsiteY11" fmla="*/ 839355 h 994131"/>
              <a:gd name="connsiteX12" fmla="*/ 6636327 w 7536873"/>
              <a:gd name="connsiteY12" fmla="*/ 991755 h 994131"/>
              <a:gd name="connsiteX13" fmla="*/ 7301345 w 7536873"/>
              <a:gd name="connsiteY13" fmla="*/ 936337 h 994131"/>
              <a:gd name="connsiteX14" fmla="*/ 7536873 w 7536873"/>
              <a:gd name="connsiteY14" fmla="*/ 991755 h 994131"/>
              <a:gd name="connsiteX0" fmla="*/ 0 w 7536873"/>
              <a:gd name="connsiteY0" fmla="*/ 534555 h 994131"/>
              <a:gd name="connsiteX1" fmla="*/ 457200 w 7536873"/>
              <a:gd name="connsiteY1" fmla="*/ 368300 h 994131"/>
              <a:gd name="connsiteX2" fmla="*/ 764047 w 7536873"/>
              <a:gd name="connsiteY2" fmla="*/ 206143 h 994131"/>
              <a:gd name="connsiteX3" fmla="*/ 997527 w 7536873"/>
              <a:gd name="connsiteY3" fmla="*/ 77355 h 994131"/>
              <a:gd name="connsiteX4" fmla="*/ 1316182 w 7536873"/>
              <a:gd name="connsiteY4" fmla="*/ 8082 h 994131"/>
              <a:gd name="connsiteX5" fmla="*/ 1506290 w 7536873"/>
              <a:gd name="connsiteY5" fmla="*/ 6034 h 994131"/>
              <a:gd name="connsiteX6" fmla="*/ 1690254 w 7536873"/>
              <a:gd name="connsiteY6" fmla="*/ 49646 h 994131"/>
              <a:gd name="connsiteX7" fmla="*/ 2078182 w 7536873"/>
              <a:gd name="connsiteY7" fmla="*/ 215900 h 994131"/>
              <a:gd name="connsiteX8" fmla="*/ 2729345 w 7536873"/>
              <a:gd name="connsiteY8" fmla="*/ 465282 h 994131"/>
              <a:gd name="connsiteX9" fmla="*/ 3726873 w 7536873"/>
              <a:gd name="connsiteY9" fmla="*/ 669245 h 994131"/>
              <a:gd name="connsiteX10" fmla="*/ 4655127 w 7536873"/>
              <a:gd name="connsiteY10" fmla="*/ 797791 h 994131"/>
              <a:gd name="connsiteX11" fmla="*/ 5306291 w 7536873"/>
              <a:gd name="connsiteY11" fmla="*/ 839355 h 994131"/>
              <a:gd name="connsiteX12" fmla="*/ 6636327 w 7536873"/>
              <a:gd name="connsiteY12" fmla="*/ 991755 h 994131"/>
              <a:gd name="connsiteX13" fmla="*/ 7301345 w 7536873"/>
              <a:gd name="connsiteY13" fmla="*/ 936337 h 994131"/>
              <a:gd name="connsiteX14" fmla="*/ 7536873 w 7536873"/>
              <a:gd name="connsiteY14" fmla="*/ 991755 h 994131"/>
              <a:gd name="connsiteX0" fmla="*/ 0 w 7536873"/>
              <a:gd name="connsiteY0" fmla="*/ 534555 h 993225"/>
              <a:gd name="connsiteX1" fmla="*/ 457200 w 7536873"/>
              <a:gd name="connsiteY1" fmla="*/ 368300 h 993225"/>
              <a:gd name="connsiteX2" fmla="*/ 764047 w 7536873"/>
              <a:gd name="connsiteY2" fmla="*/ 206143 h 993225"/>
              <a:gd name="connsiteX3" fmla="*/ 997527 w 7536873"/>
              <a:gd name="connsiteY3" fmla="*/ 77355 h 993225"/>
              <a:gd name="connsiteX4" fmla="*/ 1316182 w 7536873"/>
              <a:gd name="connsiteY4" fmla="*/ 8082 h 993225"/>
              <a:gd name="connsiteX5" fmla="*/ 1506290 w 7536873"/>
              <a:gd name="connsiteY5" fmla="*/ 6034 h 993225"/>
              <a:gd name="connsiteX6" fmla="*/ 1690254 w 7536873"/>
              <a:gd name="connsiteY6" fmla="*/ 49646 h 993225"/>
              <a:gd name="connsiteX7" fmla="*/ 2078182 w 7536873"/>
              <a:gd name="connsiteY7" fmla="*/ 215900 h 993225"/>
              <a:gd name="connsiteX8" fmla="*/ 2729345 w 7536873"/>
              <a:gd name="connsiteY8" fmla="*/ 465282 h 993225"/>
              <a:gd name="connsiteX9" fmla="*/ 3726873 w 7536873"/>
              <a:gd name="connsiteY9" fmla="*/ 669245 h 993225"/>
              <a:gd name="connsiteX10" fmla="*/ 4655127 w 7536873"/>
              <a:gd name="connsiteY10" fmla="*/ 797791 h 993225"/>
              <a:gd name="connsiteX11" fmla="*/ 5314243 w 7536873"/>
              <a:gd name="connsiteY11" fmla="*/ 863209 h 993225"/>
              <a:gd name="connsiteX12" fmla="*/ 6636327 w 7536873"/>
              <a:gd name="connsiteY12" fmla="*/ 991755 h 993225"/>
              <a:gd name="connsiteX13" fmla="*/ 7301345 w 7536873"/>
              <a:gd name="connsiteY13" fmla="*/ 936337 h 993225"/>
              <a:gd name="connsiteX14" fmla="*/ 7536873 w 7536873"/>
              <a:gd name="connsiteY14" fmla="*/ 991755 h 993225"/>
              <a:gd name="connsiteX0" fmla="*/ 0 w 7536873"/>
              <a:gd name="connsiteY0" fmla="*/ 534555 h 994810"/>
              <a:gd name="connsiteX1" fmla="*/ 457200 w 7536873"/>
              <a:gd name="connsiteY1" fmla="*/ 368300 h 994810"/>
              <a:gd name="connsiteX2" fmla="*/ 764047 w 7536873"/>
              <a:gd name="connsiteY2" fmla="*/ 206143 h 994810"/>
              <a:gd name="connsiteX3" fmla="*/ 997527 w 7536873"/>
              <a:gd name="connsiteY3" fmla="*/ 77355 h 994810"/>
              <a:gd name="connsiteX4" fmla="*/ 1316182 w 7536873"/>
              <a:gd name="connsiteY4" fmla="*/ 8082 h 994810"/>
              <a:gd name="connsiteX5" fmla="*/ 1506290 w 7536873"/>
              <a:gd name="connsiteY5" fmla="*/ 6034 h 994810"/>
              <a:gd name="connsiteX6" fmla="*/ 1690254 w 7536873"/>
              <a:gd name="connsiteY6" fmla="*/ 49646 h 994810"/>
              <a:gd name="connsiteX7" fmla="*/ 2078182 w 7536873"/>
              <a:gd name="connsiteY7" fmla="*/ 215900 h 994810"/>
              <a:gd name="connsiteX8" fmla="*/ 2729345 w 7536873"/>
              <a:gd name="connsiteY8" fmla="*/ 465282 h 994810"/>
              <a:gd name="connsiteX9" fmla="*/ 3726873 w 7536873"/>
              <a:gd name="connsiteY9" fmla="*/ 669245 h 994810"/>
              <a:gd name="connsiteX10" fmla="*/ 4655127 w 7536873"/>
              <a:gd name="connsiteY10" fmla="*/ 797791 h 994810"/>
              <a:gd name="connsiteX11" fmla="*/ 5369902 w 7536873"/>
              <a:gd name="connsiteY11" fmla="*/ 823452 h 994810"/>
              <a:gd name="connsiteX12" fmla="*/ 6636327 w 7536873"/>
              <a:gd name="connsiteY12" fmla="*/ 991755 h 994810"/>
              <a:gd name="connsiteX13" fmla="*/ 7301345 w 7536873"/>
              <a:gd name="connsiteY13" fmla="*/ 936337 h 994810"/>
              <a:gd name="connsiteX14" fmla="*/ 7536873 w 7536873"/>
              <a:gd name="connsiteY14" fmla="*/ 991755 h 994810"/>
              <a:gd name="connsiteX0" fmla="*/ 0 w 7536873"/>
              <a:gd name="connsiteY0" fmla="*/ 534555 h 991755"/>
              <a:gd name="connsiteX1" fmla="*/ 457200 w 7536873"/>
              <a:gd name="connsiteY1" fmla="*/ 368300 h 991755"/>
              <a:gd name="connsiteX2" fmla="*/ 764047 w 7536873"/>
              <a:gd name="connsiteY2" fmla="*/ 206143 h 991755"/>
              <a:gd name="connsiteX3" fmla="*/ 997527 w 7536873"/>
              <a:gd name="connsiteY3" fmla="*/ 77355 h 991755"/>
              <a:gd name="connsiteX4" fmla="*/ 1316182 w 7536873"/>
              <a:gd name="connsiteY4" fmla="*/ 8082 h 991755"/>
              <a:gd name="connsiteX5" fmla="*/ 1506290 w 7536873"/>
              <a:gd name="connsiteY5" fmla="*/ 6034 h 991755"/>
              <a:gd name="connsiteX6" fmla="*/ 1690254 w 7536873"/>
              <a:gd name="connsiteY6" fmla="*/ 49646 h 991755"/>
              <a:gd name="connsiteX7" fmla="*/ 2078182 w 7536873"/>
              <a:gd name="connsiteY7" fmla="*/ 215900 h 991755"/>
              <a:gd name="connsiteX8" fmla="*/ 2729345 w 7536873"/>
              <a:gd name="connsiteY8" fmla="*/ 465282 h 991755"/>
              <a:gd name="connsiteX9" fmla="*/ 3726873 w 7536873"/>
              <a:gd name="connsiteY9" fmla="*/ 669245 h 991755"/>
              <a:gd name="connsiteX10" fmla="*/ 4655127 w 7536873"/>
              <a:gd name="connsiteY10" fmla="*/ 797791 h 991755"/>
              <a:gd name="connsiteX11" fmla="*/ 5369902 w 7536873"/>
              <a:gd name="connsiteY11" fmla="*/ 823452 h 991755"/>
              <a:gd name="connsiteX12" fmla="*/ 6636327 w 7536873"/>
              <a:gd name="connsiteY12" fmla="*/ 880437 h 991755"/>
              <a:gd name="connsiteX13" fmla="*/ 7301345 w 7536873"/>
              <a:gd name="connsiteY13" fmla="*/ 936337 h 991755"/>
              <a:gd name="connsiteX14" fmla="*/ 7536873 w 7536873"/>
              <a:gd name="connsiteY14" fmla="*/ 991755 h 991755"/>
              <a:gd name="connsiteX0" fmla="*/ 0 w 7536873"/>
              <a:gd name="connsiteY0" fmla="*/ 534555 h 991755"/>
              <a:gd name="connsiteX1" fmla="*/ 457200 w 7536873"/>
              <a:gd name="connsiteY1" fmla="*/ 368300 h 991755"/>
              <a:gd name="connsiteX2" fmla="*/ 764047 w 7536873"/>
              <a:gd name="connsiteY2" fmla="*/ 206143 h 991755"/>
              <a:gd name="connsiteX3" fmla="*/ 997527 w 7536873"/>
              <a:gd name="connsiteY3" fmla="*/ 77355 h 991755"/>
              <a:gd name="connsiteX4" fmla="*/ 1316182 w 7536873"/>
              <a:gd name="connsiteY4" fmla="*/ 8082 h 991755"/>
              <a:gd name="connsiteX5" fmla="*/ 1506290 w 7536873"/>
              <a:gd name="connsiteY5" fmla="*/ 6034 h 991755"/>
              <a:gd name="connsiteX6" fmla="*/ 1690254 w 7536873"/>
              <a:gd name="connsiteY6" fmla="*/ 49646 h 991755"/>
              <a:gd name="connsiteX7" fmla="*/ 2078182 w 7536873"/>
              <a:gd name="connsiteY7" fmla="*/ 215900 h 991755"/>
              <a:gd name="connsiteX8" fmla="*/ 2729345 w 7536873"/>
              <a:gd name="connsiteY8" fmla="*/ 465282 h 991755"/>
              <a:gd name="connsiteX9" fmla="*/ 3726873 w 7536873"/>
              <a:gd name="connsiteY9" fmla="*/ 669245 h 991755"/>
              <a:gd name="connsiteX10" fmla="*/ 4655127 w 7536873"/>
              <a:gd name="connsiteY10" fmla="*/ 797791 h 991755"/>
              <a:gd name="connsiteX11" fmla="*/ 5369902 w 7536873"/>
              <a:gd name="connsiteY11" fmla="*/ 823452 h 991755"/>
              <a:gd name="connsiteX12" fmla="*/ 6636327 w 7536873"/>
              <a:gd name="connsiteY12" fmla="*/ 880437 h 991755"/>
              <a:gd name="connsiteX13" fmla="*/ 7301345 w 7536873"/>
              <a:gd name="connsiteY13" fmla="*/ 936337 h 991755"/>
              <a:gd name="connsiteX14" fmla="*/ 7276648 w 7536873"/>
              <a:gd name="connsiteY14" fmla="*/ 867186 h 991755"/>
              <a:gd name="connsiteX15" fmla="*/ 7536873 w 7536873"/>
              <a:gd name="connsiteY15" fmla="*/ 991755 h 991755"/>
              <a:gd name="connsiteX0" fmla="*/ 0 w 7520970"/>
              <a:gd name="connsiteY0" fmla="*/ 534555 h 936426"/>
              <a:gd name="connsiteX1" fmla="*/ 457200 w 7520970"/>
              <a:gd name="connsiteY1" fmla="*/ 368300 h 936426"/>
              <a:gd name="connsiteX2" fmla="*/ 764047 w 7520970"/>
              <a:gd name="connsiteY2" fmla="*/ 206143 h 936426"/>
              <a:gd name="connsiteX3" fmla="*/ 997527 w 7520970"/>
              <a:gd name="connsiteY3" fmla="*/ 77355 h 936426"/>
              <a:gd name="connsiteX4" fmla="*/ 1316182 w 7520970"/>
              <a:gd name="connsiteY4" fmla="*/ 8082 h 936426"/>
              <a:gd name="connsiteX5" fmla="*/ 1506290 w 7520970"/>
              <a:gd name="connsiteY5" fmla="*/ 6034 h 936426"/>
              <a:gd name="connsiteX6" fmla="*/ 1690254 w 7520970"/>
              <a:gd name="connsiteY6" fmla="*/ 49646 h 936426"/>
              <a:gd name="connsiteX7" fmla="*/ 2078182 w 7520970"/>
              <a:gd name="connsiteY7" fmla="*/ 215900 h 936426"/>
              <a:gd name="connsiteX8" fmla="*/ 2729345 w 7520970"/>
              <a:gd name="connsiteY8" fmla="*/ 465282 h 936426"/>
              <a:gd name="connsiteX9" fmla="*/ 3726873 w 7520970"/>
              <a:gd name="connsiteY9" fmla="*/ 669245 h 936426"/>
              <a:gd name="connsiteX10" fmla="*/ 4655127 w 7520970"/>
              <a:gd name="connsiteY10" fmla="*/ 797791 h 936426"/>
              <a:gd name="connsiteX11" fmla="*/ 5369902 w 7520970"/>
              <a:gd name="connsiteY11" fmla="*/ 823452 h 936426"/>
              <a:gd name="connsiteX12" fmla="*/ 6636327 w 7520970"/>
              <a:gd name="connsiteY12" fmla="*/ 880437 h 936426"/>
              <a:gd name="connsiteX13" fmla="*/ 7301345 w 7520970"/>
              <a:gd name="connsiteY13" fmla="*/ 936337 h 936426"/>
              <a:gd name="connsiteX14" fmla="*/ 7276648 w 7520970"/>
              <a:gd name="connsiteY14" fmla="*/ 867186 h 936426"/>
              <a:gd name="connsiteX15" fmla="*/ 7520970 w 7520970"/>
              <a:gd name="connsiteY15" fmla="*/ 880437 h 936426"/>
              <a:gd name="connsiteX0" fmla="*/ 0 w 7520970"/>
              <a:gd name="connsiteY0" fmla="*/ 534555 h 880437"/>
              <a:gd name="connsiteX1" fmla="*/ 457200 w 7520970"/>
              <a:gd name="connsiteY1" fmla="*/ 368300 h 880437"/>
              <a:gd name="connsiteX2" fmla="*/ 764047 w 7520970"/>
              <a:gd name="connsiteY2" fmla="*/ 206143 h 880437"/>
              <a:gd name="connsiteX3" fmla="*/ 997527 w 7520970"/>
              <a:gd name="connsiteY3" fmla="*/ 77355 h 880437"/>
              <a:gd name="connsiteX4" fmla="*/ 1316182 w 7520970"/>
              <a:gd name="connsiteY4" fmla="*/ 8082 h 880437"/>
              <a:gd name="connsiteX5" fmla="*/ 1506290 w 7520970"/>
              <a:gd name="connsiteY5" fmla="*/ 6034 h 880437"/>
              <a:gd name="connsiteX6" fmla="*/ 1690254 w 7520970"/>
              <a:gd name="connsiteY6" fmla="*/ 49646 h 880437"/>
              <a:gd name="connsiteX7" fmla="*/ 2078182 w 7520970"/>
              <a:gd name="connsiteY7" fmla="*/ 215900 h 880437"/>
              <a:gd name="connsiteX8" fmla="*/ 2729345 w 7520970"/>
              <a:gd name="connsiteY8" fmla="*/ 465282 h 880437"/>
              <a:gd name="connsiteX9" fmla="*/ 3726873 w 7520970"/>
              <a:gd name="connsiteY9" fmla="*/ 669245 h 880437"/>
              <a:gd name="connsiteX10" fmla="*/ 4655127 w 7520970"/>
              <a:gd name="connsiteY10" fmla="*/ 797791 h 880437"/>
              <a:gd name="connsiteX11" fmla="*/ 5369902 w 7520970"/>
              <a:gd name="connsiteY11" fmla="*/ 823452 h 880437"/>
              <a:gd name="connsiteX12" fmla="*/ 6636327 w 7520970"/>
              <a:gd name="connsiteY12" fmla="*/ 880437 h 880437"/>
              <a:gd name="connsiteX13" fmla="*/ 7213880 w 7520970"/>
              <a:gd name="connsiteY13" fmla="*/ 864776 h 880437"/>
              <a:gd name="connsiteX14" fmla="*/ 7276648 w 7520970"/>
              <a:gd name="connsiteY14" fmla="*/ 867186 h 880437"/>
              <a:gd name="connsiteX15" fmla="*/ 7520970 w 7520970"/>
              <a:gd name="connsiteY15" fmla="*/ 880437 h 880437"/>
              <a:gd name="connsiteX0" fmla="*/ 0 w 7520970"/>
              <a:gd name="connsiteY0" fmla="*/ 534555 h 880437"/>
              <a:gd name="connsiteX1" fmla="*/ 457200 w 7520970"/>
              <a:gd name="connsiteY1" fmla="*/ 368300 h 880437"/>
              <a:gd name="connsiteX2" fmla="*/ 764047 w 7520970"/>
              <a:gd name="connsiteY2" fmla="*/ 206143 h 880437"/>
              <a:gd name="connsiteX3" fmla="*/ 997527 w 7520970"/>
              <a:gd name="connsiteY3" fmla="*/ 77355 h 880437"/>
              <a:gd name="connsiteX4" fmla="*/ 1316182 w 7520970"/>
              <a:gd name="connsiteY4" fmla="*/ 8082 h 880437"/>
              <a:gd name="connsiteX5" fmla="*/ 1506290 w 7520970"/>
              <a:gd name="connsiteY5" fmla="*/ 6034 h 880437"/>
              <a:gd name="connsiteX6" fmla="*/ 1690254 w 7520970"/>
              <a:gd name="connsiteY6" fmla="*/ 49646 h 880437"/>
              <a:gd name="connsiteX7" fmla="*/ 2078182 w 7520970"/>
              <a:gd name="connsiteY7" fmla="*/ 215900 h 880437"/>
              <a:gd name="connsiteX8" fmla="*/ 2729345 w 7520970"/>
              <a:gd name="connsiteY8" fmla="*/ 465282 h 880437"/>
              <a:gd name="connsiteX9" fmla="*/ 3726873 w 7520970"/>
              <a:gd name="connsiteY9" fmla="*/ 669245 h 880437"/>
              <a:gd name="connsiteX10" fmla="*/ 4655127 w 7520970"/>
              <a:gd name="connsiteY10" fmla="*/ 797791 h 880437"/>
              <a:gd name="connsiteX11" fmla="*/ 5369902 w 7520970"/>
              <a:gd name="connsiteY11" fmla="*/ 823452 h 880437"/>
              <a:gd name="connsiteX12" fmla="*/ 6636327 w 7520970"/>
              <a:gd name="connsiteY12" fmla="*/ 856583 h 880437"/>
              <a:gd name="connsiteX13" fmla="*/ 7213880 w 7520970"/>
              <a:gd name="connsiteY13" fmla="*/ 864776 h 880437"/>
              <a:gd name="connsiteX14" fmla="*/ 7276648 w 7520970"/>
              <a:gd name="connsiteY14" fmla="*/ 867186 h 880437"/>
              <a:gd name="connsiteX15" fmla="*/ 7520970 w 7520970"/>
              <a:gd name="connsiteY15" fmla="*/ 880437 h 880437"/>
              <a:gd name="connsiteX0" fmla="*/ 0 w 7520970"/>
              <a:gd name="connsiteY0" fmla="*/ 534555 h 880437"/>
              <a:gd name="connsiteX1" fmla="*/ 457200 w 7520970"/>
              <a:gd name="connsiteY1" fmla="*/ 368300 h 880437"/>
              <a:gd name="connsiteX2" fmla="*/ 764047 w 7520970"/>
              <a:gd name="connsiteY2" fmla="*/ 206143 h 880437"/>
              <a:gd name="connsiteX3" fmla="*/ 1069088 w 7520970"/>
              <a:gd name="connsiteY3" fmla="*/ 77355 h 880437"/>
              <a:gd name="connsiteX4" fmla="*/ 1316182 w 7520970"/>
              <a:gd name="connsiteY4" fmla="*/ 8082 h 880437"/>
              <a:gd name="connsiteX5" fmla="*/ 1506290 w 7520970"/>
              <a:gd name="connsiteY5" fmla="*/ 6034 h 880437"/>
              <a:gd name="connsiteX6" fmla="*/ 1690254 w 7520970"/>
              <a:gd name="connsiteY6" fmla="*/ 49646 h 880437"/>
              <a:gd name="connsiteX7" fmla="*/ 2078182 w 7520970"/>
              <a:gd name="connsiteY7" fmla="*/ 215900 h 880437"/>
              <a:gd name="connsiteX8" fmla="*/ 2729345 w 7520970"/>
              <a:gd name="connsiteY8" fmla="*/ 465282 h 880437"/>
              <a:gd name="connsiteX9" fmla="*/ 3726873 w 7520970"/>
              <a:gd name="connsiteY9" fmla="*/ 669245 h 880437"/>
              <a:gd name="connsiteX10" fmla="*/ 4655127 w 7520970"/>
              <a:gd name="connsiteY10" fmla="*/ 797791 h 880437"/>
              <a:gd name="connsiteX11" fmla="*/ 5369902 w 7520970"/>
              <a:gd name="connsiteY11" fmla="*/ 823452 h 880437"/>
              <a:gd name="connsiteX12" fmla="*/ 6636327 w 7520970"/>
              <a:gd name="connsiteY12" fmla="*/ 856583 h 880437"/>
              <a:gd name="connsiteX13" fmla="*/ 7213880 w 7520970"/>
              <a:gd name="connsiteY13" fmla="*/ 864776 h 880437"/>
              <a:gd name="connsiteX14" fmla="*/ 7276648 w 7520970"/>
              <a:gd name="connsiteY14" fmla="*/ 867186 h 880437"/>
              <a:gd name="connsiteX15" fmla="*/ 7520970 w 7520970"/>
              <a:gd name="connsiteY15" fmla="*/ 880437 h 880437"/>
              <a:gd name="connsiteX0" fmla="*/ 0 w 7520970"/>
              <a:gd name="connsiteY0" fmla="*/ 534555 h 880437"/>
              <a:gd name="connsiteX1" fmla="*/ 457200 w 7520970"/>
              <a:gd name="connsiteY1" fmla="*/ 344446 h 880437"/>
              <a:gd name="connsiteX2" fmla="*/ 764047 w 7520970"/>
              <a:gd name="connsiteY2" fmla="*/ 206143 h 880437"/>
              <a:gd name="connsiteX3" fmla="*/ 1069088 w 7520970"/>
              <a:gd name="connsiteY3" fmla="*/ 77355 h 880437"/>
              <a:gd name="connsiteX4" fmla="*/ 1316182 w 7520970"/>
              <a:gd name="connsiteY4" fmla="*/ 8082 h 880437"/>
              <a:gd name="connsiteX5" fmla="*/ 1506290 w 7520970"/>
              <a:gd name="connsiteY5" fmla="*/ 6034 h 880437"/>
              <a:gd name="connsiteX6" fmla="*/ 1690254 w 7520970"/>
              <a:gd name="connsiteY6" fmla="*/ 49646 h 880437"/>
              <a:gd name="connsiteX7" fmla="*/ 2078182 w 7520970"/>
              <a:gd name="connsiteY7" fmla="*/ 215900 h 880437"/>
              <a:gd name="connsiteX8" fmla="*/ 2729345 w 7520970"/>
              <a:gd name="connsiteY8" fmla="*/ 465282 h 880437"/>
              <a:gd name="connsiteX9" fmla="*/ 3726873 w 7520970"/>
              <a:gd name="connsiteY9" fmla="*/ 669245 h 880437"/>
              <a:gd name="connsiteX10" fmla="*/ 4655127 w 7520970"/>
              <a:gd name="connsiteY10" fmla="*/ 797791 h 880437"/>
              <a:gd name="connsiteX11" fmla="*/ 5369902 w 7520970"/>
              <a:gd name="connsiteY11" fmla="*/ 823452 h 880437"/>
              <a:gd name="connsiteX12" fmla="*/ 6636327 w 7520970"/>
              <a:gd name="connsiteY12" fmla="*/ 856583 h 880437"/>
              <a:gd name="connsiteX13" fmla="*/ 7213880 w 7520970"/>
              <a:gd name="connsiteY13" fmla="*/ 864776 h 880437"/>
              <a:gd name="connsiteX14" fmla="*/ 7276648 w 7520970"/>
              <a:gd name="connsiteY14" fmla="*/ 867186 h 880437"/>
              <a:gd name="connsiteX15" fmla="*/ 7520970 w 7520970"/>
              <a:gd name="connsiteY15" fmla="*/ 880437 h 88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0970" h="880437">
                <a:moveTo>
                  <a:pt x="0" y="534555"/>
                </a:moveTo>
                <a:cubicBezTo>
                  <a:pt x="166254" y="481445"/>
                  <a:pt x="329859" y="399181"/>
                  <a:pt x="457200" y="344446"/>
                </a:cubicBezTo>
                <a:cubicBezTo>
                  <a:pt x="584541" y="289711"/>
                  <a:pt x="662066" y="250658"/>
                  <a:pt x="764047" y="206143"/>
                </a:cubicBezTo>
                <a:cubicBezTo>
                  <a:pt x="866028" y="161628"/>
                  <a:pt x="977066" y="110365"/>
                  <a:pt x="1069088" y="77355"/>
                </a:cubicBezTo>
                <a:cubicBezTo>
                  <a:pt x="1161110" y="44345"/>
                  <a:pt x="1243315" y="19969"/>
                  <a:pt x="1316182" y="8082"/>
                </a:cubicBezTo>
                <a:cubicBezTo>
                  <a:pt x="1389049" y="-3805"/>
                  <a:pt x="1443945" y="-893"/>
                  <a:pt x="1506290" y="6034"/>
                </a:cubicBezTo>
                <a:cubicBezTo>
                  <a:pt x="1568635" y="12961"/>
                  <a:pt x="1594939" y="14668"/>
                  <a:pt x="1690254" y="49646"/>
                </a:cubicBezTo>
                <a:cubicBezTo>
                  <a:pt x="1785569" y="84624"/>
                  <a:pt x="1905000" y="146627"/>
                  <a:pt x="2078182" y="215900"/>
                </a:cubicBezTo>
                <a:cubicBezTo>
                  <a:pt x="2251364" y="285173"/>
                  <a:pt x="2454563" y="389725"/>
                  <a:pt x="2729345" y="465282"/>
                </a:cubicBezTo>
                <a:cubicBezTo>
                  <a:pt x="3004127" y="540840"/>
                  <a:pt x="3726873" y="669245"/>
                  <a:pt x="3726873" y="669245"/>
                </a:cubicBezTo>
                <a:cubicBezTo>
                  <a:pt x="4047837" y="724663"/>
                  <a:pt x="4381289" y="772090"/>
                  <a:pt x="4655127" y="797791"/>
                </a:cubicBezTo>
                <a:cubicBezTo>
                  <a:pt x="4928965" y="823492"/>
                  <a:pt x="5039702" y="813653"/>
                  <a:pt x="5369902" y="823452"/>
                </a:cubicBezTo>
                <a:lnTo>
                  <a:pt x="6636327" y="856583"/>
                </a:lnTo>
                <a:lnTo>
                  <a:pt x="7213880" y="864776"/>
                </a:lnTo>
                <a:cubicBezTo>
                  <a:pt x="7320600" y="866543"/>
                  <a:pt x="7237393" y="857950"/>
                  <a:pt x="7276648" y="867186"/>
                </a:cubicBezTo>
                <a:cubicBezTo>
                  <a:pt x="7315903" y="876422"/>
                  <a:pt x="7486876" y="870277"/>
                  <a:pt x="7520970" y="880437"/>
                </a:cubicBezTo>
              </a:path>
            </a:pathLst>
          </a:custGeom>
          <a:noFill/>
          <a:ln w="57150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191491" y="2047791"/>
            <a:ext cx="7592291" cy="2829895"/>
          </a:xfrm>
          <a:custGeom>
            <a:avLst/>
            <a:gdLst>
              <a:gd name="connsiteX0" fmla="*/ 0 w 7592291"/>
              <a:gd name="connsiteY0" fmla="*/ 2676607 h 2870894"/>
              <a:gd name="connsiteX1" fmla="*/ 678873 w 7592291"/>
              <a:gd name="connsiteY1" fmla="*/ 2718171 h 2870894"/>
              <a:gd name="connsiteX2" fmla="*/ 1233054 w 7592291"/>
              <a:gd name="connsiteY2" fmla="*/ 2787443 h 2870894"/>
              <a:gd name="connsiteX3" fmla="*/ 1620982 w 7592291"/>
              <a:gd name="connsiteY3" fmla="*/ 2815152 h 2870894"/>
              <a:gd name="connsiteX4" fmla="*/ 2036618 w 7592291"/>
              <a:gd name="connsiteY4" fmla="*/ 2870571 h 2870894"/>
              <a:gd name="connsiteX5" fmla="*/ 2867891 w 7592291"/>
              <a:gd name="connsiteY5" fmla="*/ 2787443 h 2870894"/>
              <a:gd name="connsiteX6" fmla="*/ 2951018 w 7592291"/>
              <a:gd name="connsiteY6" fmla="*/ 2759734 h 2870894"/>
              <a:gd name="connsiteX7" fmla="*/ 3422073 w 7592291"/>
              <a:gd name="connsiteY7" fmla="*/ 2496498 h 2870894"/>
              <a:gd name="connsiteX8" fmla="*/ 4378036 w 7592291"/>
              <a:gd name="connsiteY8" fmla="*/ 1900752 h 2870894"/>
              <a:gd name="connsiteX9" fmla="*/ 5070764 w 7592291"/>
              <a:gd name="connsiteY9" fmla="*/ 1332716 h 2870894"/>
              <a:gd name="connsiteX10" fmla="*/ 6012873 w 7592291"/>
              <a:gd name="connsiteY10" fmla="*/ 736971 h 2870894"/>
              <a:gd name="connsiteX11" fmla="*/ 6677891 w 7592291"/>
              <a:gd name="connsiteY11" fmla="*/ 362898 h 2870894"/>
              <a:gd name="connsiteX12" fmla="*/ 7329054 w 7592291"/>
              <a:gd name="connsiteY12" fmla="*/ 44243 h 2870894"/>
              <a:gd name="connsiteX13" fmla="*/ 7592291 w 7592291"/>
              <a:gd name="connsiteY13" fmla="*/ 2680 h 2870894"/>
              <a:gd name="connsiteX14" fmla="*/ 7592291 w 7592291"/>
              <a:gd name="connsiteY14" fmla="*/ 2680 h 2870894"/>
              <a:gd name="connsiteX0" fmla="*/ 0 w 7592291"/>
              <a:gd name="connsiteY0" fmla="*/ 2676607 h 2873262"/>
              <a:gd name="connsiteX1" fmla="*/ 678873 w 7592291"/>
              <a:gd name="connsiteY1" fmla="*/ 2718171 h 2873262"/>
              <a:gd name="connsiteX2" fmla="*/ 1233054 w 7592291"/>
              <a:gd name="connsiteY2" fmla="*/ 2787443 h 2873262"/>
              <a:gd name="connsiteX3" fmla="*/ 1628933 w 7592291"/>
              <a:gd name="connsiteY3" fmla="*/ 2846957 h 2873262"/>
              <a:gd name="connsiteX4" fmla="*/ 2036618 w 7592291"/>
              <a:gd name="connsiteY4" fmla="*/ 2870571 h 2873262"/>
              <a:gd name="connsiteX5" fmla="*/ 2867891 w 7592291"/>
              <a:gd name="connsiteY5" fmla="*/ 2787443 h 2873262"/>
              <a:gd name="connsiteX6" fmla="*/ 2951018 w 7592291"/>
              <a:gd name="connsiteY6" fmla="*/ 2759734 h 2873262"/>
              <a:gd name="connsiteX7" fmla="*/ 3422073 w 7592291"/>
              <a:gd name="connsiteY7" fmla="*/ 2496498 h 2873262"/>
              <a:gd name="connsiteX8" fmla="*/ 4378036 w 7592291"/>
              <a:gd name="connsiteY8" fmla="*/ 1900752 h 2873262"/>
              <a:gd name="connsiteX9" fmla="*/ 5070764 w 7592291"/>
              <a:gd name="connsiteY9" fmla="*/ 1332716 h 2873262"/>
              <a:gd name="connsiteX10" fmla="*/ 6012873 w 7592291"/>
              <a:gd name="connsiteY10" fmla="*/ 736971 h 2873262"/>
              <a:gd name="connsiteX11" fmla="*/ 6677891 w 7592291"/>
              <a:gd name="connsiteY11" fmla="*/ 362898 h 2873262"/>
              <a:gd name="connsiteX12" fmla="*/ 7329054 w 7592291"/>
              <a:gd name="connsiteY12" fmla="*/ 44243 h 2873262"/>
              <a:gd name="connsiteX13" fmla="*/ 7592291 w 7592291"/>
              <a:gd name="connsiteY13" fmla="*/ 2680 h 2873262"/>
              <a:gd name="connsiteX14" fmla="*/ 7592291 w 7592291"/>
              <a:gd name="connsiteY14" fmla="*/ 2680 h 2873262"/>
              <a:gd name="connsiteX0" fmla="*/ 0 w 7592291"/>
              <a:gd name="connsiteY0" fmla="*/ 2676607 h 2871451"/>
              <a:gd name="connsiteX1" fmla="*/ 678873 w 7592291"/>
              <a:gd name="connsiteY1" fmla="*/ 2718171 h 2871451"/>
              <a:gd name="connsiteX2" fmla="*/ 1233054 w 7592291"/>
              <a:gd name="connsiteY2" fmla="*/ 2787443 h 2871451"/>
              <a:gd name="connsiteX3" fmla="*/ 1628933 w 7592291"/>
              <a:gd name="connsiteY3" fmla="*/ 2846957 h 2871451"/>
              <a:gd name="connsiteX4" fmla="*/ 2036618 w 7592291"/>
              <a:gd name="connsiteY4" fmla="*/ 2870571 h 2871451"/>
              <a:gd name="connsiteX5" fmla="*/ 2645254 w 7592291"/>
              <a:gd name="connsiteY5" fmla="*/ 2819249 h 2871451"/>
              <a:gd name="connsiteX6" fmla="*/ 2951018 w 7592291"/>
              <a:gd name="connsiteY6" fmla="*/ 2759734 h 2871451"/>
              <a:gd name="connsiteX7" fmla="*/ 3422073 w 7592291"/>
              <a:gd name="connsiteY7" fmla="*/ 2496498 h 2871451"/>
              <a:gd name="connsiteX8" fmla="*/ 4378036 w 7592291"/>
              <a:gd name="connsiteY8" fmla="*/ 1900752 h 2871451"/>
              <a:gd name="connsiteX9" fmla="*/ 5070764 w 7592291"/>
              <a:gd name="connsiteY9" fmla="*/ 1332716 h 2871451"/>
              <a:gd name="connsiteX10" fmla="*/ 6012873 w 7592291"/>
              <a:gd name="connsiteY10" fmla="*/ 736971 h 2871451"/>
              <a:gd name="connsiteX11" fmla="*/ 6677891 w 7592291"/>
              <a:gd name="connsiteY11" fmla="*/ 362898 h 2871451"/>
              <a:gd name="connsiteX12" fmla="*/ 7329054 w 7592291"/>
              <a:gd name="connsiteY12" fmla="*/ 44243 h 2871451"/>
              <a:gd name="connsiteX13" fmla="*/ 7592291 w 7592291"/>
              <a:gd name="connsiteY13" fmla="*/ 2680 h 2871451"/>
              <a:gd name="connsiteX14" fmla="*/ 7592291 w 7592291"/>
              <a:gd name="connsiteY14" fmla="*/ 2680 h 2871451"/>
              <a:gd name="connsiteX0" fmla="*/ 0 w 7592291"/>
              <a:gd name="connsiteY0" fmla="*/ 2676607 h 2871451"/>
              <a:gd name="connsiteX1" fmla="*/ 678873 w 7592291"/>
              <a:gd name="connsiteY1" fmla="*/ 2718171 h 2871451"/>
              <a:gd name="connsiteX2" fmla="*/ 1233054 w 7592291"/>
              <a:gd name="connsiteY2" fmla="*/ 2787443 h 2871451"/>
              <a:gd name="connsiteX3" fmla="*/ 1628933 w 7592291"/>
              <a:gd name="connsiteY3" fmla="*/ 2846957 h 2871451"/>
              <a:gd name="connsiteX4" fmla="*/ 2036618 w 7592291"/>
              <a:gd name="connsiteY4" fmla="*/ 2870571 h 2871451"/>
              <a:gd name="connsiteX5" fmla="*/ 2645254 w 7592291"/>
              <a:gd name="connsiteY5" fmla="*/ 2819249 h 2871451"/>
              <a:gd name="connsiteX6" fmla="*/ 3054385 w 7592291"/>
              <a:gd name="connsiteY6" fmla="*/ 2712026 h 2871451"/>
              <a:gd name="connsiteX7" fmla="*/ 3422073 w 7592291"/>
              <a:gd name="connsiteY7" fmla="*/ 2496498 h 2871451"/>
              <a:gd name="connsiteX8" fmla="*/ 4378036 w 7592291"/>
              <a:gd name="connsiteY8" fmla="*/ 1900752 h 2871451"/>
              <a:gd name="connsiteX9" fmla="*/ 5070764 w 7592291"/>
              <a:gd name="connsiteY9" fmla="*/ 1332716 h 2871451"/>
              <a:gd name="connsiteX10" fmla="*/ 6012873 w 7592291"/>
              <a:gd name="connsiteY10" fmla="*/ 736971 h 2871451"/>
              <a:gd name="connsiteX11" fmla="*/ 6677891 w 7592291"/>
              <a:gd name="connsiteY11" fmla="*/ 362898 h 2871451"/>
              <a:gd name="connsiteX12" fmla="*/ 7329054 w 7592291"/>
              <a:gd name="connsiteY12" fmla="*/ 44243 h 2871451"/>
              <a:gd name="connsiteX13" fmla="*/ 7592291 w 7592291"/>
              <a:gd name="connsiteY13" fmla="*/ 2680 h 2871451"/>
              <a:gd name="connsiteX14" fmla="*/ 7592291 w 7592291"/>
              <a:gd name="connsiteY14" fmla="*/ 2680 h 2871451"/>
              <a:gd name="connsiteX0" fmla="*/ 0 w 7592291"/>
              <a:gd name="connsiteY0" fmla="*/ 2676607 h 2871451"/>
              <a:gd name="connsiteX1" fmla="*/ 678873 w 7592291"/>
              <a:gd name="connsiteY1" fmla="*/ 2718171 h 2871451"/>
              <a:gd name="connsiteX2" fmla="*/ 1233054 w 7592291"/>
              <a:gd name="connsiteY2" fmla="*/ 2787443 h 2871451"/>
              <a:gd name="connsiteX3" fmla="*/ 1628933 w 7592291"/>
              <a:gd name="connsiteY3" fmla="*/ 2846957 h 2871451"/>
              <a:gd name="connsiteX4" fmla="*/ 2036618 w 7592291"/>
              <a:gd name="connsiteY4" fmla="*/ 2870571 h 2871451"/>
              <a:gd name="connsiteX5" fmla="*/ 2645254 w 7592291"/>
              <a:gd name="connsiteY5" fmla="*/ 2819249 h 2871451"/>
              <a:gd name="connsiteX6" fmla="*/ 3054385 w 7592291"/>
              <a:gd name="connsiteY6" fmla="*/ 2712026 h 2871451"/>
              <a:gd name="connsiteX7" fmla="*/ 3422073 w 7592291"/>
              <a:gd name="connsiteY7" fmla="*/ 2496498 h 2871451"/>
              <a:gd name="connsiteX8" fmla="*/ 4346231 w 7592291"/>
              <a:gd name="connsiteY8" fmla="*/ 1900752 h 2871451"/>
              <a:gd name="connsiteX9" fmla="*/ 5070764 w 7592291"/>
              <a:gd name="connsiteY9" fmla="*/ 1332716 h 2871451"/>
              <a:gd name="connsiteX10" fmla="*/ 6012873 w 7592291"/>
              <a:gd name="connsiteY10" fmla="*/ 736971 h 2871451"/>
              <a:gd name="connsiteX11" fmla="*/ 6677891 w 7592291"/>
              <a:gd name="connsiteY11" fmla="*/ 362898 h 2871451"/>
              <a:gd name="connsiteX12" fmla="*/ 7329054 w 7592291"/>
              <a:gd name="connsiteY12" fmla="*/ 44243 h 2871451"/>
              <a:gd name="connsiteX13" fmla="*/ 7592291 w 7592291"/>
              <a:gd name="connsiteY13" fmla="*/ 2680 h 2871451"/>
              <a:gd name="connsiteX14" fmla="*/ 7592291 w 7592291"/>
              <a:gd name="connsiteY14" fmla="*/ 2680 h 2871451"/>
              <a:gd name="connsiteX0" fmla="*/ 0 w 7592291"/>
              <a:gd name="connsiteY0" fmla="*/ 2676607 h 2871451"/>
              <a:gd name="connsiteX1" fmla="*/ 678873 w 7592291"/>
              <a:gd name="connsiteY1" fmla="*/ 2718171 h 2871451"/>
              <a:gd name="connsiteX2" fmla="*/ 1233054 w 7592291"/>
              <a:gd name="connsiteY2" fmla="*/ 2787443 h 2871451"/>
              <a:gd name="connsiteX3" fmla="*/ 1628933 w 7592291"/>
              <a:gd name="connsiteY3" fmla="*/ 2846957 h 2871451"/>
              <a:gd name="connsiteX4" fmla="*/ 2036618 w 7592291"/>
              <a:gd name="connsiteY4" fmla="*/ 2870571 h 2871451"/>
              <a:gd name="connsiteX5" fmla="*/ 2645254 w 7592291"/>
              <a:gd name="connsiteY5" fmla="*/ 2819249 h 2871451"/>
              <a:gd name="connsiteX6" fmla="*/ 3054385 w 7592291"/>
              <a:gd name="connsiteY6" fmla="*/ 2712026 h 2871451"/>
              <a:gd name="connsiteX7" fmla="*/ 3422073 w 7592291"/>
              <a:gd name="connsiteY7" fmla="*/ 2496498 h 2871451"/>
              <a:gd name="connsiteX8" fmla="*/ 4346231 w 7592291"/>
              <a:gd name="connsiteY8" fmla="*/ 1900752 h 2871451"/>
              <a:gd name="connsiteX9" fmla="*/ 5118472 w 7592291"/>
              <a:gd name="connsiteY9" fmla="*/ 1348618 h 2871451"/>
              <a:gd name="connsiteX10" fmla="*/ 6012873 w 7592291"/>
              <a:gd name="connsiteY10" fmla="*/ 736971 h 2871451"/>
              <a:gd name="connsiteX11" fmla="*/ 6677891 w 7592291"/>
              <a:gd name="connsiteY11" fmla="*/ 362898 h 2871451"/>
              <a:gd name="connsiteX12" fmla="*/ 7329054 w 7592291"/>
              <a:gd name="connsiteY12" fmla="*/ 44243 h 2871451"/>
              <a:gd name="connsiteX13" fmla="*/ 7592291 w 7592291"/>
              <a:gd name="connsiteY13" fmla="*/ 2680 h 2871451"/>
              <a:gd name="connsiteX14" fmla="*/ 7592291 w 7592291"/>
              <a:gd name="connsiteY14" fmla="*/ 2680 h 2871451"/>
              <a:gd name="connsiteX0" fmla="*/ 0 w 7592291"/>
              <a:gd name="connsiteY0" fmla="*/ 2676607 h 2870584"/>
              <a:gd name="connsiteX1" fmla="*/ 678873 w 7592291"/>
              <a:gd name="connsiteY1" fmla="*/ 2718171 h 2870584"/>
              <a:gd name="connsiteX2" fmla="*/ 1233054 w 7592291"/>
              <a:gd name="connsiteY2" fmla="*/ 2787443 h 2870584"/>
              <a:gd name="connsiteX3" fmla="*/ 1660738 w 7592291"/>
              <a:gd name="connsiteY3" fmla="*/ 2815152 h 2870584"/>
              <a:gd name="connsiteX4" fmla="*/ 2036618 w 7592291"/>
              <a:gd name="connsiteY4" fmla="*/ 2870571 h 2870584"/>
              <a:gd name="connsiteX5" fmla="*/ 2645254 w 7592291"/>
              <a:gd name="connsiteY5" fmla="*/ 2819249 h 2870584"/>
              <a:gd name="connsiteX6" fmla="*/ 3054385 w 7592291"/>
              <a:gd name="connsiteY6" fmla="*/ 2712026 h 2870584"/>
              <a:gd name="connsiteX7" fmla="*/ 3422073 w 7592291"/>
              <a:gd name="connsiteY7" fmla="*/ 2496498 h 2870584"/>
              <a:gd name="connsiteX8" fmla="*/ 4346231 w 7592291"/>
              <a:gd name="connsiteY8" fmla="*/ 1900752 h 2870584"/>
              <a:gd name="connsiteX9" fmla="*/ 5118472 w 7592291"/>
              <a:gd name="connsiteY9" fmla="*/ 1348618 h 2870584"/>
              <a:gd name="connsiteX10" fmla="*/ 6012873 w 7592291"/>
              <a:gd name="connsiteY10" fmla="*/ 736971 h 2870584"/>
              <a:gd name="connsiteX11" fmla="*/ 6677891 w 7592291"/>
              <a:gd name="connsiteY11" fmla="*/ 362898 h 2870584"/>
              <a:gd name="connsiteX12" fmla="*/ 7329054 w 7592291"/>
              <a:gd name="connsiteY12" fmla="*/ 44243 h 2870584"/>
              <a:gd name="connsiteX13" fmla="*/ 7592291 w 7592291"/>
              <a:gd name="connsiteY13" fmla="*/ 2680 h 2870584"/>
              <a:gd name="connsiteX14" fmla="*/ 7592291 w 7592291"/>
              <a:gd name="connsiteY14" fmla="*/ 2680 h 2870584"/>
              <a:gd name="connsiteX0" fmla="*/ 0 w 7592291"/>
              <a:gd name="connsiteY0" fmla="*/ 2676607 h 2828701"/>
              <a:gd name="connsiteX1" fmla="*/ 678873 w 7592291"/>
              <a:gd name="connsiteY1" fmla="*/ 2718171 h 2828701"/>
              <a:gd name="connsiteX2" fmla="*/ 1233054 w 7592291"/>
              <a:gd name="connsiteY2" fmla="*/ 2787443 h 2828701"/>
              <a:gd name="connsiteX3" fmla="*/ 1660738 w 7592291"/>
              <a:gd name="connsiteY3" fmla="*/ 2815152 h 2828701"/>
              <a:gd name="connsiteX4" fmla="*/ 2147936 w 7592291"/>
              <a:gd name="connsiteY4" fmla="*/ 2822863 h 2828701"/>
              <a:gd name="connsiteX5" fmla="*/ 2645254 w 7592291"/>
              <a:gd name="connsiteY5" fmla="*/ 2819249 h 2828701"/>
              <a:gd name="connsiteX6" fmla="*/ 3054385 w 7592291"/>
              <a:gd name="connsiteY6" fmla="*/ 2712026 h 2828701"/>
              <a:gd name="connsiteX7" fmla="*/ 3422073 w 7592291"/>
              <a:gd name="connsiteY7" fmla="*/ 2496498 h 2828701"/>
              <a:gd name="connsiteX8" fmla="*/ 4346231 w 7592291"/>
              <a:gd name="connsiteY8" fmla="*/ 1900752 h 2828701"/>
              <a:gd name="connsiteX9" fmla="*/ 5118472 w 7592291"/>
              <a:gd name="connsiteY9" fmla="*/ 1348618 h 2828701"/>
              <a:gd name="connsiteX10" fmla="*/ 6012873 w 7592291"/>
              <a:gd name="connsiteY10" fmla="*/ 736971 h 2828701"/>
              <a:gd name="connsiteX11" fmla="*/ 6677891 w 7592291"/>
              <a:gd name="connsiteY11" fmla="*/ 362898 h 2828701"/>
              <a:gd name="connsiteX12" fmla="*/ 7329054 w 7592291"/>
              <a:gd name="connsiteY12" fmla="*/ 44243 h 2828701"/>
              <a:gd name="connsiteX13" fmla="*/ 7592291 w 7592291"/>
              <a:gd name="connsiteY13" fmla="*/ 2680 h 2828701"/>
              <a:gd name="connsiteX14" fmla="*/ 7592291 w 7592291"/>
              <a:gd name="connsiteY14" fmla="*/ 2680 h 2828701"/>
              <a:gd name="connsiteX0" fmla="*/ 0 w 7592291"/>
              <a:gd name="connsiteY0" fmla="*/ 2676607 h 2828701"/>
              <a:gd name="connsiteX1" fmla="*/ 678873 w 7592291"/>
              <a:gd name="connsiteY1" fmla="*/ 2718171 h 2828701"/>
              <a:gd name="connsiteX2" fmla="*/ 1233054 w 7592291"/>
              <a:gd name="connsiteY2" fmla="*/ 2763589 h 2828701"/>
              <a:gd name="connsiteX3" fmla="*/ 1660738 w 7592291"/>
              <a:gd name="connsiteY3" fmla="*/ 2815152 h 2828701"/>
              <a:gd name="connsiteX4" fmla="*/ 2147936 w 7592291"/>
              <a:gd name="connsiteY4" fmla="*/ 2822863 h 2828701"/>
              <a:gd name="connsiteX5" fmla="*/ 2645254 w 7592291"/>
              <a:gd name="connsiteY5" fmla="*/ 2819249 h 2828701"/>
              <a:gd name="connsiteX6" fmla="*/ 3054385 w 7592291"/>
              <a:gd name="connsiteY6" fmla="*/ 2712026 h 2828701"/>
              <a:gd name="connsiteX7" fmla="*/ 3422073 w 7592291"/>
              <a:gd name="connsiteY7" fmla="*/ 2496498 h 2828701"/>
              <a:gd name="connsiteX8" fmla="*/ 4346231 w 7592291"/>
              <a:gd name="connsiteY8" fmla="*/ 1900752 h 2828701"/>
              <a:gd name="connsiteX9" fmla="*/ 5118472 w 7592291"/>
              <a:gd name="connsiteY9" fmla="*/ 1348618 h 2828701"/>
              <a:gd name="connsiteX10" fmla="*/ 6012873 w 7592291"/>
              <a:gd name="connsiteY10" fmla="*/ 736971 h 2828701"/>
              <a:gd name="connsiteX11" fmla="*/ 6677891 w 7592291"/>
              <a:gd name="connsiteY11" fmla="*/ 362898 h 2828701"/>
              <a:gd name="connsiteX12" fmla="*/ 7329054 w 7592291"/>
              <a:gd name="connsiteY12" fmla="*/ 44243 h 2828701"/>
              <a:gd name="connsiteX13" fmla="*/ 7592291 w 7592291"/>
              <a:gd name="connsiteY13" fmla="*/ 2680 h 2828701"/>
              <a:gd name="connsiteX14" fmla="*/ 7592291 w 7592291"/>
              <a:gd name="connsiteY14" fmla="*/ 2680 h 2828701"/>
              <a:gd name="connsiteX0" fmla="*/ 0 w 7592291"/>
              <a:gd name="connsiteY0" fmla="*/ 2676607 h 2829895"/>
              <a:gd name="connsiteX1" fmla="*/ 678873 w 7592291"/>
              <a:gd name="connsiteY1" fmla="*/ 2718171 h 2829895"/>
              <a:gd name="connsiteX2" fmla="*/ 1233054 w 7592291"/>
              <a:gd name="connsiteY2" fmla="*/ 2763589 h 2829895"/>
              <a:gd name="connsiteX3" fmla="*/ 1660738 w 7592291"/>
              <a:gd name="connsiteY3" fmla="*/ 2791298 h 2829895"/>
              <a:gd name="connsiteX4" fmla="*/ 2147936 w 7592291"/>
              <a:gd name="connsiteY4" fmla="*/ 2822863 h 2829895"/>
              <a:gd name="connsiteX5" fmla="*/ 2645254 w 7592291"/>
              <a:gd name="connsiteY5" fmla="*/ 2819249 h 2829895"/>
              <a:gd name="connsiteX6" fmla="*/ 3054385 w 7592291"/>
              <a:gd name="connsiteY6" fmla="*/ 2712026 h 2829895"/>
              <a:gd name="connsiteX7" fmla="*/ 3422073 w 7592291"/>
              <a:gd name="connsiteY7" fmla="*/ 2496498 h 2829895"/>
              <a:gd name="connsiteX8" fmla="*/ 4346231 w 7592291"/>
              <a:gd name="connsiteY8" fmla="*/ 1900752 h 2829895"/>
              <a:gd name="connsiteX9" fmla="*/ 5118472 w 7592291"/>
              <a:gd name="connsiteY9" fmla="*/ 1348618 h 2829895"/>
              <a:gd name="connsiteX10" fmla="*/ 6012873 w 7592291"/>
              <a:gd name="connsiteY10" fmla="*/ 736971 h 2829895"/>
              <a:gd name="connsiteX11" fmla="*/ 6677891 w 7592291"/>
              <a:gd name="connsiteY11" fmla="*/ 362898 h 2829895"/>
              <a:gd name="connsiteX12" fmla="*/ 7329054 w 7592291"/>
              <a:gd name="connsiteY12" fmla="*/ 44243 h 2829895"/>
              <a:gd name="connsiteX13" fmla="*/ 7592291 w 7592291"/>
              <a:gd name="connsiteY13" fmla="*/ 2680 h 2829895"/>
              <a:gd name="connsiteX14" fmla="*/ 7592291 w 7592291"/>
              <a:gd name="connsiteY14" fmla="*/ 2680 h 282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92291" h="2829895">
                <a:moveTo>
                  <a:pt x="0" y="2676607"/>
                </a:moveTo>
                <a:cubicBezTo>
                  <a:pt x="236682" y="2688152"/>
                  <a:pt x="473364" y="2703674"/>
                  <a:pt x="678873" y="2718171"/>
                </a:cubicBezTo>
                <a:cubicBezTo>
                  <a:pt x="884382" y="2732668"/>
                  <a:pt x="1069410" y="2751401"/>
                  <a:pt x="1233054" y="2763589"/>
                </a:cubicBezTo>
                <a:lnTo>
                  <a:pt x="1660738" y="2791298"/>
                </a:lnTo>
                <a:cubicBezTo>
                  <a:pt x="1813218" y="2801177"/>
                  <a:pt x="1983850" y="2818205"/>
                  <a:pt x="2147936" y="2822863"/>
                </a:cubicBezTo>
                <a:cubicBezTo>
                  <a:pt x="2312022" y="2827521"/>
                  <a:pt x="2494179" y="2837722"/>
                  <a:pt x="2645254" y="2819249"/>
                </a:cubicBezTo>
                <a:cubicBezTo>
                  <a:pt x="2796329" y="2800776"/>
                  <a:pt x="2924915" y="2765818"/>
                  <a:pt x="3054385" y="2712026"/>
                </a:cubicBezTo>
                <a:cubicBezTo>
                  <a:pt x="3183855" y="2658234"/>
                  <a:pt x="3206765" y="2631710"/>
                  <a:pt x="3422073" y="2496498"/>
                </a:cubicBezTo>
                <a:cubicBezTo>
                  <a:pt x="3637381" y="2361286"/>
                  <a:pt x="4063498" y="2092065"/>
                  <a:pt x="4346231" y="1900752"/>
                </a:cubicBezTo>
                <a:cubicBezTo>
                  <a:pt x="4628964" y="1709439"/>
                  <a:pt x="4840698" y="1542581"/>
                  <a:pt x="5118472" y="1348618"/>
                </a:cubicBezTo>
                <a:cubicBezTo>
                  <a:pt x="5396246" y="1154655"/>
                  <a:pt x="5752970" y="901258"/>
                  <a:pt x="6012873" y="736971"/>
                </a:cubicBezTo>
                <a:cubicBezTo>
                  <a:pt x="6272776" y="572684"/>
                  <a:pt x="6458528" y="478353"/>
                  <a:pt x="6677891" y="362898"/>
                </a:cubicBezTo>
                <a:cubicBezTo>
                  <a:pt x="6897255" y="247443"/>
                  <a:pt x="7176654" y="104279"/>
                  <a:pt x="7329054" y="44243"/>
                </a:cubicBezTo>
                <a:cubicBezTo>
                  <a:pt x="7481454" y="-15793"/>
                  <a:pt x="7592291" y="2680"/>
                  <a:pt x="7592291" y="2680"/>
                </a:cubicBezTo>
                <a:lnTo>
                  <a:pt x="7592291" y="268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1333525" y="3429869"/>
            <a:ext cx="3960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COSTS, RISKS, EFFORT, AND GENERAL UNPLEASANTNESS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2160" y="6301422"/>
            <a:ext cx="277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TIME, 21</a:t>
            </a:r>
            <a:r>
              <a:rPr lang="en-GB" baseline="30000" dirty="0">
                <a:solidFill>
                  <a:srgbClr val="000000"/>
                </a:solidFill>
                <a:latin typeface="Trebuchet MS" pitchFamily="34" charset="0"/>
              </a:rPr>
              <a:t>ST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CENTURY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9672" y="2795444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Trebuchet MS" pitchFamily="34" charset="0"/>
              </a:rPr>
              <a:t>Applying necessary adjustments and living with some limitations maintains as much as possible of the status quo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256" y="2609617"/>
            <a:ext cx="1817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rgbClr val="000000"/>
                </a:solidFill>
                <a:latin typeface="Trebuchet MS" pitchFamily="34" charset="0"/>
              </a:rPr>
              <a:t>Insistence on maintaining the status quo eventually destroys 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64288" y="521990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‘SWEDEN’  →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4288" y="165712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‘MAD MAX’ →</a:t>
            </a:r>
          </a:p>
        </p:txBody>
      </p:sp>
    </p:spTree>
    <p:extLst>
      <p:ext uri="{BB962C8B-B14F-4D97-AF65-F5344CB8AC3E}">
        <p14:creationId xmlns:p14="http://schemas.microsoft.com/office/powerpoint/2010/main" val="22616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ALTERNATIVE MODEL</a:t>
            </a:r>
            <a:br>
              <a:rPr lang="en-GB" dirty="0"/>
            </a:br>
            <a:r>
              <a:rPr lang="en-GB" sz="2700" dirty="0"/>
              <a:t>JUST LIKE PEOPLE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99592" y="4941168"/>
            <a:ext cx="6696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547664" y="2852935"/>
            <a:ext cx="504056" cy="20751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3608" y="2852936"/>
            <a:ext cx="504056" cy="2088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076056" y="3708469"/>
            <a:ext cx="504056" cy="12140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732240" y="4425237"/>
            <a:ext cx="504056" cy="5183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347864" y="3260476"/>
            <a:ext cx="504056" cy="16848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5442349" y="3653972"/>
            <a:ext cx="2046460" cy="533321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843808" y="2882832"/>
            <a:ext cx="504056" cy="206079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572000" y="2894708"/>
            <a:ext cx="504056" cy="2046460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554247" y="5229200"/>
            <a:ext cx="558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‘EXTERNAL COSTS’ INCLUDING ENVIRONMENTAL IMPACTS GRADUALLY REDUCED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7584" y="1904350"/>
            <a:ext cx="683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PHYSICAL SCALE OF ECONOMY MAINTAINED AT AN ACCEPTABLE LEVEL WITH GRADUAL IMPROVEMENT IN QUALITY</a:t>
            </a:r>
          </a:p>
        </p:txBody>
      </p:sp>
    </p:spTree>
    <p:extLst>
      <p:ext uri="{BB962C8B-B14F-4D97-AF65-F5344CB8AC3E}">
        <p14:creationId xmlns:p14="http://schemas.microsoft.com/office/powerpoint/2010/main" val="2425264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CAN BE DONE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Not impossibly difficult, technically</a:t>
            </a:r>
          </a:p>
          <a:p>
            <a:r>
              <a:rPr lang="en-GB" dirty="0"/>
              <a:t>Not an unattractive prospect</a:t>
            </a:r>
          </a:p>
          <a:p>
            <a:r>
              <a:rPr lang="en-GB" dirty="0"/>
              <a:t>MUCH better outcome than not doing anything  (or not doing enough)</a:t>
            </a:r>
          </a:p>
          <a:p>
            <a:r>
              <a:rPr lang="en-GB" dirty="0"/>
              <a:t>After 40 years of inertia, ‘Mad Max’ looks more likely than ‘Sweden’</a:t>
            </a:r>
          </a:p>
          <a:p>
            <a:r>
              <a:rPr lang="en-GB" dirty="0"/>
              <a:t>But we are still here, and we shall keep batting for ‘Sweden’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04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7903" y="2070092"/>
            <a:ext cx="8936097" cy="6471842"/>
            <a:chOff x="0" y="2142100"/>
            <a:chExt cx="8936097" cy="6471842"/>
          </a:xfrm>
        </p:grpSpPr>
        <p:sp>
          <p:nvSpPr>
            <p:cNvPr id="6" name="Arc 5"/>
            <p:cNvSpPr/>
            <p:nvPr/>
          </p:nvSpPr>
          <p:spPr>
            <a:xfrm rot="447541">
              <a:off x="934307" y="2550189"/>
              <a:ext cx="6135095" cy="6063753"/>
            </a:xfrm>
            <a:prstGeom prst="arc">
              <a:avLst>
                <a:gd name="adj1" fmla="val 15586882"/>
                <a:gd name="adj2" fmla="val 20071365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0" y="2549823"/>
              <a:ext cx="73724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294230" y="2142100"/>
              <a:ext cx="1641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prstClr val="white"/>
                  </a:solidFill>
                </a:rPr>
                <a:t>SWEDEN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68145" y="5060973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prstClr val="white"/>
                  </a:solidFill>
                </a:rPr>
                <a:t>MAD MAX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37714"/>
            <a:ext cx="2376264" cy="1586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9375" y="5661248"/>
            <a:ext cx="218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THE END?</a:t>
            </a:r>
          </a:p>
        </p:txBody>
      </p:sp>
    </p:spTree>
    <p:extLst>
      <p:ext uri="{BB962C8B-B14F-4D97-AF65-F5344CB8AC3E}">
        <p14:creationId xmlns:p14="http://schemas.microsoft.com/office/powerpoint/2010/main" val="351525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MgEFyU1KkqI/TmZ9n9NkxOI/AAAAAAAADkk/McHJcjEmd9M/s1600/limits.standar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08" y="-1"/>
            <a:ext cx="6652644" cy="677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433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36" y="0"/>
            <a:ext cx="9204036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en-GB" sz="3600" dirty="0"/>
              <a:t>THERE ARE LIMITS </a:t>
            </a:r>
            <a:br>
              <a:rPr lang="en-GB" sz="3600" dirty="0"/>
            </a:br>
            <a:r>
              <a:rPr lang="en-GB" sz="3600" dirty="0"/>
              <a:t>AND THEY HAVE AN INFLUENCE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927373"/>
            <a:ext cx="8568952" cy="4525963"/>
          </a:xfrm>
        </p:spPr>
        <p:txBody>
          <a:bodyPr>
            <a:normAutofit fontScale="92500" lnSpcReduction="10000"/>
          </a:bodyPr>
          <a:lstStyle/>
          <a:p>
            <a:r>
              <a:rPr lang="en-GB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Limits to Growth 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of 1970/71</a:t>
            </a:r>
          </a:p>
          <a:p>
            <a:pPr lvl="1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major influence on environmental analysis and policy by 1972</a:t>
            </a:r>
          </a:p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its core, two uncertain assumptions</a:t>
            </a:r>
          </a:p>
          <a:p>
            <a:pPr lvl="1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‘resources’ cannot be substituted</a:t>
            </a:r>
          </a:p>
          <a:p>
            <a:pPr lvl="1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various kinds of ‘pollution’ are additive and global</a:t>
            </a:r>
          </a:p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“We” took a precautionary view, while the mainstream took a ‘hope for the best’ view</a:t>
            </a:r>
          </a:p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Hence our ‘neo-primitive’ approach to resources and pollution, ‘Alternative Technology’ 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01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sciencedaily.com/2004/10/0410050726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37" b="9030"/>
          <a:stretch/>
        </p:blipFill>
        <p:spPr bwMode="auto">
          <a:xfrm rot="10800000">
            <a:off x="-359775" y="-1035496"/>
            <a:ext cx="9598857" cy="871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1990s it looked as if the mainstream was right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Resources’ were apparently easily substituted</a:t>
            </a:r>
          </a:p>
          <a:p>
            <a:pPr lvl="2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Especially minerals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impacts were not additive, and in principle could be addressed one at a time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Stratospheric ozone was a particularly persuasive case</a:t>
            </a:r>
          </a:p>
          <a:p>
            <a:pPr marL="742950" lvl="2" indent="-34290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acid rain, urban air quality, river and lake pollution, factory emissions, persistent toxic chemicals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>
              <a:buNone/>
            </a:pPr>
            <a:endParaRPr lang="en-GB" dirty="0"/>
          </a:p>
          <a:p>
            <a:pPr marL="742950" lvl="2" indent="-342900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01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MAINSTREAM MODEL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190359" y="5532989"/>
            <a:ext cx="6696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644022" y="3860968"/>
            <a:ext cx="504056" cy="16754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139966" y="3858102"/>
            <a:ext cx="504056" cy="16692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1896050" y="1808820"/>
            <a:ext cx="5847037" cy="4514516"/>
            <a:chOff x="1896050" y="1808820"/>
            <a:chExt cx="5847037" cy="4514516"/>
          </a:xfrm>
        </p:grpSpPr>
        <p:sp>
          <p:nvSpPr>
            <p:cNvPr id="5" name="Rectangle 4"/>
            <p:cNvSpPr/>
            <p:nvPr/>
          </p:nvSpPr>
          <p:spPr>
            <a:xfrm>
              <a:off x="3494615" y="3862949"/>
              <a:ext cx="504056" cy="16799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50799" y="3881855"/>
              <a:ext cx="504056" cy="16610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46743" y="2708089"/>
              <a:ext cx="504056" cy="28323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999299" y="3444757"/>
              <a:ext cx="504056" cy="20964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95015" y="3858102"/>
              <a:ext cx="504056" cy="166929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90959" y="1808820"/>
              <a:ext cx="504056" cy="37241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96050" y="5677005"/>
              <a:ext cx="55806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‘EXTERNAL COSTS’ INCLUDING ENVIRONMENTAL IMPACTS HELD AT AN ACCEPTABLE LEVEL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5897" y="2931409"/>
              <a:ext cx="413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PHYSICAL SCALE OF ECONOMY GROWS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295CD36-9D69-4642-A1E6-69F11A525D46}"/>
              </a:ext>
            </a:extLst>
          </p:cNvPr>
          <p:cNvSpPr txBox="1"/>
          <p:nvPr/>
        </p:nvSpPr>
        <p:spPr>
          <a:xfrm>
            <a:off x="90869" y="3964254"/>
            <a:ext cx="10462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Open bars, the economy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16EC9-4994-4627-9052-C10212566AB5}"/>
              </a:ext>
            </a:extLst>
          </p:cNvPr>
          <p:cNvSpPr txBox="1"/>
          <p:nvPr/>
        </p:nvSpPr>
        <p:spPr>
          <a:xfrm>
            <a:off x="1568102" y="2932240"/>
            <a:ext cx="12782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Black bars, costs and impacts</a:t>
            </a:r>
          </a:p>
        </p:txBody>
      </p:sp>
    </p:spTree>
    <p:extLst>
      <p:ext uri="{BB962C8B-B14F-4D97-AF65-F5344CB8AC3E}">
        <p14:creationId xmlns:p14="http://schemas.microsoft.com/office/powerpoint/2010/main" val="167527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ALTERNATIVE MODEL</a:t>
            </a:r>
            <a:br>
              <a:rPr lang="en-GB" dirty="0"/>
            </a:br>
            <a:r>
              <a:rPr lang="en-GB" sz="2700" dirty="0"/>
              <a:t>Looking a bit harsh by the 1990s?</a:t>
            </a: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99592" y="4941168"/>
            <a:ext cx="6696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547664" y="2852935"/>
            <a:ext cx="504056" cy="20751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3608" y="2852936"/>
            <a:ext cx="504056" cy="2088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076056" y="3708469"/>
            <a:ext cx="504056" cy="12140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732240" y="4425237"/>
            <a:ext cx="504056" cy="5183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347864" y="3260476"/>
            <a:ext cx="504056" cy="16848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2893490"/>
            <a:ext cx="504056" cy="20476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843808" y="2882832"/>
            <a:ext cx="504056" cy="20607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228184" y="2894708"/>
            <a:ext cx="504056" cy="20464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554247" y="5229200"/>
            <a:ext cx="558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‘EXTERNAL COSTS’ INCLUDING ENVIRONMENTAL IMPACTS GRADUALLY REDUCED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9632" y="2276872"/>
            <a:ext cx="683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PHYSICAL SCALE OF ECONOMY MAINTAINED AT AN ACCEPTABLE LEVEL</a:t>
            </a:r>
          </a:p>
        </p:txBody>
      </p:sp>
    </p:spTree>
    <p:extLst>
      <p:ext uri="{BB962C8B-B14F-4D97-AF65-F5344CB8AC3E}">
        <p14:creationId xmlns:p14="http://schemas.microsoft.com/office/powerpoint/2010/main" val="1704297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HOWEVER…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By the beginning of the 21</a:t>
            </a:r>
            <a:r>
              <a:rPr lang="en-GB" baseline="30000" dirty="0"/>
              <a:t>st</a:t>
            </a:r>
            <a:r>
              <a:rPr lang="en-GB" dirty="0"/>
              <a:t> century it was becoming clear that one class of ‘pollution’ (greenhouse gases) </a:t>
            </a:r>
            <a:r>
              <a:rPr lang="en-GB" i="1" dirty="0"/>
              <a:t>is</a:t>
            </a:r>
            <a:r>
              <a:rPr lang="en-GB" dirty="0"/>
              <a:t> additive and behaves very similarly to the original </a:t>
            </a:r>
            <a:r>
              <a:rPr lang="en-GB" i="1" dirty="0" err="1"/>
              <a:t>LtoG</a:t>
            </a:r>
            <a:r>
              <a:rPr lang="en-GB" dirty="0"/>
              <a:t> pollution parameter</a:t>
            </a:r>
          </a:p>
          <a:p>
            <a:r>
              <a:rPr lang="en-GB" dirty="0"/>
              <a:t>Further, if ‘resources’ are interpreted to include sinks, then they are clearly running down and </a:t>
            </a:r>
            <a:r>
              <a:rPr lang="en-GB" i="1" dirty="0"/>
              <a:t>are</a:t>
            </a:r>
            <a:r>
              <a:rPr lang="en-GB" dirty="0"/>
              <a:t> difficult to substitute</a:t>
            </a:r>
          </a:p>
          <a:p>
            <a:r>
              <a:rPr lang="en-GB" dirty="0"/>
              <a:t>As a parallel observation, the </a:t>
            </a:r>
            <a:r>
              <a:rPr lang="en-GB" i="1" dirty="0" err="1"/>
              <a:t>LtoG</a:t>
            </a:r>
            <a:r>
              <a:rPr lang="en-GB" dirty="0"/>
              <a:t> ‘resources’ curve approximately matches the decline of cheap oil and gas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10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newscientist.com/data/images/archive/2846/284621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153" y="44624"/>
            <a:ext cx="4981351" cy="67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3466728" cy="2722314"/>
          </a:xfrm>
        </p:spPr>
        <p:txBody>
          <a:bodyPr>
            <a:noAutofit/>
          </a:bodyPr>
          <a:lstStyle/>
          <a:p>
            <a:r>
              <a:rPr lang="en-GB" sz="3200" dirty="0"/>
              <a:t>Limits to Growth (1972) </a:t>
            </a:r>
            <a:br>
              <a:rPr lang="en-GB" sz="3200" dirty="0"/>
            </a:br>
            <a:r>
              <a:rPr lang="en-GB" sz="3200" dirty="0"/>
              <a:t>‘Standard run’ with additions by Turner (2008)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BACK ON TRACK!</a:t>
            </a:r>
          </a:p>
        </p:txBody>
      </p:sp>
    </p:spTree>
    <p:extLst>
      <p:ext uri="{BB962C8B-B14F-4D97-AF65-F5344CB8AC3E}">
        <p14:creationId xmlns:p14="http://schemas.microsoft.com/office/powerpoint/2010/main" val="667463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>
            <a:noAutofit/>
          </a:bodyPr>
          <a:lstStyle/>
          <a:p>
            <a:r>
              <a:rPr lang="en-GB" sz="3200" dirty="0">
                <a:latin typeface="Trebuchet MS" pitchFamily="34" charset="0"/>
              </a:rPr>
              <a:t>ROCKSTRÖM </a:t>
            </a:r>
            <a:r>
              <a:rPr lang="en-GB" sz="3200" i="1" dirty="0">
                <a:latin typeface="Trebuchet MS" pitchFamily="34" charset="0"/>
              </a:rPr>
              <a:t>et al</a:t>
            </a:r>
            <a:r>
              <a:rPr lang="en-GB" sz="3200" dirty="0">
                <a:latin typeface="Trebuchet MS" pitchFamily="34" charset="0"/>
              </a:rPr>
              <a:t>., Nine ‘PLANETARY BOUNDARIES’</a:t>
            </a:r>
          </a:p>
        </p:txBody>
      </p:sp>
      <p:pic>
        <p:nvPicPr>
          <p:cNvPr id="8" name="Content Placeholder 7" descr="http://www.stockholmresilience.org/images/18.7cf9c5aa121e17bab42800043477/PB-quantitative-evolutio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80920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3767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618</Words>
  <Application>Microsoft Office PowerPoint</Application>
  <PresentationFormat>On-screen Show (4:3)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Trebuchet MS</vt:lpstr>
      <vt:lpstr>Office Theme</vt:lpstr>
      <vt:lpstr>2_Office Theme</vt:lpstr>
      <vt:lpstr>Default Design</vt:lpstr>
      <vt:lpstr>40 years later….</vt:lpstr>
      <vt:lpstr>PowerPoint Presentation</vt:lpstr>
      <vt:lpstr>THERE ARE LIMITS  AND THEY HAVE AN INFLUENCE</vt:lpstr>
      <vt:lpstr>BUT</vt:lpstr>
      <vt:lpstr>MAINSTREAM MODEL</vt:lpstr>
      <vt:lpstr>ALTERNATIVE MODEL Looking a bit harsh by the 1990s?</vt:lpstr>
      <vt:lpstr>HOWEVER…</vt:lpstr>
      <vt:lpstr>Limits to Growth (1972)  ‘Standard run’ with additions by Turner (2008)  BACK ON TRACK!</vt:lpstr>
      <vt:lpstr>ROCKSTRÖM et al., Nine ‘PLANETARY BOUNDARIES’</vt:lpstr>
      <vt:lpstr>THIS IS WHY THE 2010s FEEL LIKE THE 1970s</vt:lpstr>
      <vt:lpstr>ROCKSTRÖM et al.,  Nine ‘PLANETARY BOUNDARIES’</vt:lpstr>
      <vt:lpstr>THE NEW ENVIRONMENTAL TECHNOLOGY</vt:lpstr>
      <vt:lpstr>IN A NUTSHELL</vt:lpstr>
      <vt:lpstr>ALTERNATIVE MODEL JUST LIKE PEOPLE</vt:lpstr>
      <vt:lpstr>IT CAN BE DONE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Harper</dc:creator>
  <cp:lastModifiedBy>Peter Harper</cp:lastModifiedBy>
  <cp:revision>25</cp:revision>
  <dcterms:created xsi:type="dcterms:W3CDTF">2012-04-20T08:40:37Z</dcterms:created>
  <dcterms:modified xsi:type="dcterms:W3CDTF">2020-01-02T19:57:23Z</dcterms:modified>
</cp:coreProperties>
</file>